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modernComment_10D_C6CACC38.xml" ContentType="application/vnd.ms-powerpoint.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4"/>
  </p:sldMasterIdLst>
  <p:notesMasterIdLst>
    <p:notesMasterId r:id="rId18"/>
  </p:notesMasterIdLst>
  <p:sldIdLst>
    <p:sldId id="260" r:id="rId5"/>
    <p:sldId id="257" r:id="rId6"/>
    <p:sldId id="261" r:id="rId7"/>
    <p:sldId id="268" r:id="rId8"/>
    <p:sldId id="267" r:id="rId9"/>
    <p:sldId id="266" r:id="rId10"/>
    <p:sldId id="275" r:id="rId11"/>
    <p:sldId id="273" r:id="rId12"/>
    <p:sldId id="264" r:id="rId13"/>
    <p:sldId id="272" r:id="rId14"/>
    <p:sldId id="269" r:id="rId15"/>
    <p:sldId id="274"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40" userDrawn="1">
          <p15:clr>
            <a:srgbClr val="A4A3A4"/>
          </p15:clr>
        </p15:guide>
        <p15:guide id="2" pos="640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16CE11-5E72-C5B9-3215-9A0F222A49E9}" name="Laney Taylor (she/her/hers)" initials="L(" userId="S::ltaylor@childtrends.org::6b73ac4f-f1f6-410a-b04f-41c15869abd6" providerId="AD"/>
  <p188:author id="{8C2E9BF1-1CD5-246B-1751-6DA2D2ABED2C}" name="Cassidy Guros" initials="CG" userId="S::cguros@childtrends.org::9cf0bf13-2df7-4750-ac1c-f4e90a404f8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5792"/>
    <a:srgbClr val="062539"/>
    <a:srgbClr val="00558E"/>
    <a:srgbClr val="424242"/>
    <a:srgbClr val="3D4C56"/>
    <a:srgbClr val="32576D"/>
    <a:srgbClr val="F8FBFE"/>
    <a:srgbClr val="030B2E"/>
    <a:srgbClr val="271137"/>
    <a:srgbClr val="1829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40" autoAdjust="0"/>
    <p:restoredTop sz="78897" autoAdjust="0"/>
  </p:normalViewPr>
  <p:slideViewPr>
    <p:cSldViewPr snapToGrid="0">
      <p:cViewPr varScale="1">
        <p:scale>
          <a:sx n="47" d="100"/>
          <a:sy n="47" d="100"/>
        </p:scale>
        <p:origin x="1288" y="52"/>
      </p:cViewPr>
      <p:guideLst>
        <p:guide orient="horz" pos="2640"/>
        <p:guide pos="6408"/>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omments/modernComment_10D_C6CACC38.xml><?xml version="1.0" encoding="utf-8"?>
<p188:cmLst xmlns:a="http://schemas.openxmlformats.org/drawingml/2006/main" xmlns:r="http://schemas.openxmlformats.org/officeDocument/2006/relationships" xmlns:p188="http://schemas.microsoft.com/office/powerpoint/2018/8/main">
  <p188:cm id="{FD97331B-A072-4A61-BF3E-DE0B711CA914}" authorId="{AB16CE11-5E72-C5B9-3215-9A0F222A49E9}" status="resolved" created="2024-09-17T11:52:48.134" complete="100000">
    <ac:txMkLst xmlns:ac="http://schemas.microsoft.com/office/drawing/2013/main/command">
      <pc:docMk xmlns:pc="http://schemas.microsoft.com/office/powerpoint/2013/main/command"/>
      <pc:sldMk xmlns:pc="http://schemas.microsoft.com/office/powerpoint/2013/main/command" cId="3335179320" sldId="269"/>
      <ac:spMk id="3" creationId="{AD0CB797-5CA1-51F9-BA16-7FB888BC0FEE}"/>
      <ac:txMk cp="99" len="7">
        <ac:context len="364" hash="1241076554"/>
      </ac:txMk>
    </ac:txMkLst>
    <p188:pos x="3408405" y="1472513"/>
    <p188:txBody>
      <a:bodyPr/>
      <a:lstStyle/>
      <a:p>
        <a:r>
          <a:rPr lang="en-US"/>
          <a:t>It may make sense to add commas after and present these bullets as a list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6B2837-DFD2-43C8-9672-6F4579081751}" type="datetimeFigureOut">
              <a:rPr lang="en-US" smtClean="0"/>
              <a:t>9/19/2024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7706D2-02A9-4C15-8147-F53EC00EE4C9}" type="slidenum">
              <a:rPr lang="en-US" smtClean="0"/>
              <a:t>‹#›</a:t>
            </a:fld>
            <a:endParaRPr lang="en-US"/>
          </a:p>
        </p:txBody>
      </p:sp>
    </p:spTree>
    <p:extLst>
      <p:ext uri="{BB962C8B-B14F-4D97-AF65-F5344CB8AC3E}">
        <p14:creationId xmlns:p14="http://schemas.microsoft.com/office/powerpoint/2010/main" val="1862216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coresourceexchange.org/wp-content/uploads/2021/12/Afghan-Backgrounder_Dec.-2021.pdf"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coresourceexchange.org/wp-content/uploads/2022/01/Toolkit-Supporting-Afghan-Students-in-Schools-and-Youth-Programs.pdf"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parentpowered.com/blog/education-equity/parental-involvement-newcomers/"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coresourceexchange.org/wp-content/uploads/2021/12/Afghan-Backgrounder_Dec.-2021.pdf" TargetMode="External"/><Relationship Id="rId2" Type="http://schemas.openxmlformats.org/officeDocument/2006/relationships/slide" Target="../slides/slide12.xml"/><Relationship Id="rId1" Type="http://schemas.openxmlformats.org/officeDocument/2006/relationships/notesMaster" Target="../notesMasters/notesMaster1.xml"/><Relationship Id="rId5" Type="http://schemas.openxmlformats.org/officeDocument/2006/relationships/hyperlink" Target="https://www.coresourceexchange.org/wp-content/uploads/2022/01/Toolkit-Supporting-Afghan-Students-in-Schools-and-Youth-Programs.pdf" TargetMode="External"/><Relationship Id="rId4" Type="http://schemas.openxmlformats.org/officeDocument/2006/relationships/hyperlink" Target="https://culturalatlas.sbs.com.au/afghan-culture/afghan-culture-family"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safesupportivelearning.ed.gov/trauma-sensitive-schools-training-package"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edutopia.org/article/5-trauma-informed-strategies-supporting-refugee-students/#:~:text=Yes%2C%20I'll%20join!,and%20emotional%20learning%20(SEL)."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ohss.dhs.gov/glossary" TargetMode="External"/><Relationship Id="rId7" Type="http://schemas.openxmlformats.org/officeDocument/2006/relationships/hyperlink" Target="https://www.rescue.org/article/migrants-asylum-seekers-refugees-and-immigrants-whats-difference"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s://www.uscis.gov/humanitarian/refugees-asylum#:~:text=Refugee%20status%20is%20a%20form,because%20they%20fear%20serious%20harm." TargetMode="External"/><Relationship Id="rId5" Type="http://schemas.openxmlformats.org/officeDocument/2006/relationships/hyperlink" Target="https://ohss.dhs.gov/topics/immigration/refugees-and-asylees" TargetMode="External"/><Relationship Id="rId4" Type="http://schemas.openxmlformats.org/officeDocument/2006/relationships/hyperlink" Target="https://www.uscis.gov/laws-and-policy/legislation/immigration-and-nationality-act"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travel.state.gov/content/travel/en/us-visas/visa-information-resources/all-visa-categories.html"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www.state.gov/afghan-arrivals-under-the-u-s-refugee-admissions-program/"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dhs.gov/allieswelcome"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state.gov/refugee-admissions/reception-and-placement/#:~:text=The%20resettlement%20agencies%2C%20family%20and,arrival%20in%20the%20United%20States."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www.acf.hhs.gov/orr/programs/refugees/afghan-assistance-resources" TargetMode="External"/><Relationship Id="rId4" Type="http://schemas.openxmlformats.org/officeDocument/2006/relationships/hyperlink" Target="https://www.acf.hhs.gov/orr/grant-funding/resettlement-agencies"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cia.gov/the-world-factbook/field/languages"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translatorswithoutborders.org/language-data-for-afghanistan/#:~:text=Dari%2C%20or%20Farsi%2C%20is%20the,%2C%20and%20Balochi%20(1%25)." TargetMode="External"/><Relationship Id="rId4" Type="http://schemas.openxmlformats.org/officeDocument/2006/relationships/hyperlink" Target="https://opus.lib.uts.edu.au/bitstream/10453/157353/2/Arroje%26BurridgeSchool%2BEducation%2BAfghanistanDRAFT.pdf"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opus.lib.uts.edu.au/bitstream/10453/157353/2/Arroje%26BurridgeSchool%2BEducation%2BAfghanistanDRAFT.pdf"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www.sigar.mil/pdf/evaluations/SIGAR-24-01-IP.pdf" TargetMode="External"/><Relationship Id="rId4" Type="http://schemas.openxmlformats.org/officeDocument/2006/relationships/hyperlink" Target="https://www.almendron.com/tribuna/wp-content/uploads/2021/08/afghanistan-statistical-yearbook-2019-1st-version.pdf"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switchboardta.org/wp-content/uploads/2022/01/Toolkit-Supporting-Afghan-Students-in-Schools-and-Youth-Programs.pdf"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dirty="0"/>
              <a:t>This PowerPoint distills information found in “</a:t>
            </a:r>
            <a:r>
              <a:rPr lang="en-US" sz="1200" kern="1400" spc="-50" dirty="0">
                <a:effectLst/>
                <a:latin typeface="Aptos Display" panose="020B0004020202020204" pitchFamily="34" charset="0"/>
                <a:ea typeface="Aptos" panose="020B0004020202020204" pitchFamily="34" charset="0"/>
                <a:cs typeface="Times New Roman" panose="02020603050405020304" pitchFamily="18" charset="0"/>
              </a:rPr>
              <a:t>A Toolkit for School Communities to Work With Afghan Refugee Families.” The notes contain full sections from the toolkit while the slides present abbreviated information. School staff may find the following information helpful in sharing these topics with their schools and communities. </a:t>
            </a:r>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1</a:t>
            </a:fld>
            <a:endParaRPr lang="en-US"/>
          </a:p>
        </p:txBody>
      </p:sp>
    </p:spTree>
    <p:extLst>
      <p:ext uri="{BB962C8B-B14F-4D97-AF65-F5344CB8AC3E}">
        <p14:creationId xmlns:p14="http://schemas.microsoft.com/office/powerpoint/2010/main" val="18005716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dirty="0">
                <a:effectLst/>
                <a:latin typeface="Aptos" panose="020B0004020202020204" pitchFamily="34" charset="0"/>
                <a:ea typeface="Aptos" panose="020B0004020202020204" pitchFamily="34" charset="0"/>
                <a:cs typeface="Arial" panose="020B0604020202020204" pitchFamily="34" charset="0"/>
              </a:rPr>
              <a:t>At both the primary and secondary levels, classes are generally teacher-centered, </a:t>
            </a:r>
            <a:r>
              <a:rPr lang="en-US" sz="1200" u="sng"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3"/>
              </a:rPr>
              <a:t>emphasize rote memorization</a:t>
            </a:r>
            <a:r>
              <a:rPr lang="en-US" sz="1200" dirty="0">
                <a:effectLst/>
                <a:latin typeface="Aptos" panose="020B0004020202020204" pitchFamily="34" charset="0"/>
                <a:ea typeface="Aptos" panose="020B0004020202020204" pitchFamily="34" charset="0"/>
                <a:cs typeface="Arial" panose="020B0604020202020204" pitchFamily="34" charset="0"/>
              </a:rPr>
              <a:t>, and </a:t>
            </a:r>
            <a:r>
              <a:rPr lang="en-US" sz="1200" u="sng"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4"/>
              </a:rPr>
              <a:t>focus on whole group and lecture-based instruction</a:t>
            </a:r>
            <a:r>
              <a:rPr lang="en-US" sz="1200" dirty="0">
                <a:effectLst/>
                <a:latin typeface="Aptos" panose="020B0004020202020204" pitchFamily="34" charset="0"/>
                <a:ea typeface="Aptos" panose="020B0004020202020204" pitchFamily="34" charset="0"/>
                <a:cs typeface="Arial" panose="020B0604020202020204" pitchFamily="34" charset="0"/>
              </a:rPr>
              <a:t>. This means that small group work and student-led and inquiry-based learning, which are common in U.S. classrooms, may be new to many Afghan students. </a:t>
            </a:r>
            <a:endParaRPr lang="en-US" sz="1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dirty="0">
                <a:effectLst/>
                <a:latin typeface="Aptos" panose="020B0004020202020204" pitchFamily="34" charset="0"/>
                <a:ea typeface="Aptos" panose="020B0004020202020204" pitchFamily="34" charset="0"/>
                <a:cs typeface="Arial" panose="020B0604020202020204" pitchFamily="34" charset="0"/>
              </a:rPr>
              <a:t> </a:t>
            </a:r>
            <a:endParaRPr lang="en-US" sz="14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Finally, Afghanistan’s political history has impacted the country’s education system, especially as it relates to the access and enrollment of students by gender, with girls continuing to experience limited access to education compared to boys. For more information on gender disparities in education, </a:t>
            </a:r>
            <a:r>
              <a:rPr lang="en-US" sz="1200" u="none" kern="100" dirty="0">
                <a:solidFill>
                  <a:srgbClr val="467886"/>
                </a:solidFill>
                <a:effectLst/>
                <a:latin typeface="Aptos" panose="020B0004020202020204" pitchFamily="34" charset="0"/>
                <a:ea typeface="Aptos" panose="020B0004020202020204" pitchFamily="34" charset="0"/>
                <a:cs typeface="Arial" panose="020B0604020202020204" pitchFamily="34" charset="0"/>
              </a:rPr>
              <a:t>see the response to the previous question </a:t>
            </a:r>
            <a:r>
              <a:rPr lang="en-US" sz="900" u="none" kern="0" dirty="0">
                <a:effectLst/>
                <a:latin typeface="Aptos" panose="020B0004020202020204" pitchFamily="34" charset="0"/>
                <a:ea typeface="Yu Gothic" panose="020B0400000000000000" pitchFamily="34" charset="-128"/>
                <a:cs typeface="Arial" panose="020B0604020202020204" pitchFamily="34" charset="0"/>
              </a:rPr>
              <a:t> </a:t>
            </a:r>
            <a:r>
              <a:rPr lang="en-US" sz="1200" kern="100" dirty="0">
                <a:effectLst/>
                <a:latin typeface="Aptos" panose="020B0004020202020204" pitchFamily="34" charset="0"/>
                <a:ea typeface="Aptos" panose="020B0004020202020204" pitchFamily="34" charset="0"/>
                <a:cs typeface="Arial" panose="020B0604020202020204" pitchFamily="34" charset="0"/>
              </a:rPr>
              <a:t>offering historical context for the education system in Afghanistan. </a:t>
            </a:r>
          </a:p>
          <a:p>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10</a:t>
            </a:fld>
            <a:endParaRPr lang="en-US"/>
          </a:p>
        </p:txBody>
      </p:sp>
    </p:spTree>
    <p:extLst>
      <p:ext uri="{BB962C8B-B14F-4D97-AF65-F5344CB8AC3E}">
        <p14:creationId xmlns:p14="http://schemas.microsoft.com/office/powerpoint/2010/main" val="1291131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When families, schools, and community agencies and organizations work together, there are many benefits to children’s learning and development. Family engagement is especially important for refugee families, as it is </a:t>
            </a:r>
            <a:r>
              <a:rPr lang="en-US" sz="12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3"/>
              </a:rPr>
              <a:t>essential for a successful transition into the U.S. school system</a:t>
            </a:r>
            <a:r>
              <a:rPr lang="en-US" sz="1200" kern="100" dirty="0">
                <a:effectLst/>
                <a:latin typeface="Aptos" panose="020B0004020202020204" pitchFamily="34" charset="0"/>
                <a:ea typeface="Aptos" panose="020B0004020202020204" pitchFamily="34" charset="0"/>
                <a:cs typeface="Arial" panose="020B0604020202020204" pitchFamily="34" charset="0"/>
              </a:rPr>
              <a:t>. Specifically, engaging refugee families can:</a:t>
            </a:r>
          </a:p>
          <a:p>
            <a:pPr marL="342900" marR="0" lvl="0" indent="-342900">
              <a:lnSpc>
                <a:spcPct val="116000"/>
              </a:lnSpc>
              <a:spcBef>
                <a:spcPts val="0"/>
              </a:spcBef>
              <a:spcAft>
                <a:spcPts val="0"/>
              </a:spcAft>
              <a:buFont typeface="Wingdings" panose="05000000000000000000" pitchFamily="2" charset="2"/>
              <a:buChar char=""/>
            </a:pPr>
            <a:r>
              <a:rPr lang="en-US" sz="1200" kern="100" dirty="0">
                <a:effectLst/>
                <a:latin typeface="Aptos" panose="020B0004020202020204" pitchFamily="34" charset="0"/>
                <a:ea typeface="Aptos" panose="020B0004020202020204" pitchFamily="34" charset="0"/>
                <a:cs typeface="Arial" panose="020B0604020202020204" pitchFamily="34" charset="0"/>
              </a:rPr>
              <a:t>Help children and parents adapt to their new country and educational system</a:t>
            </a:r>
          </a:p>
          <a:p>
            <a:pPr marL="342900" marR="0" lvl="0" indent="-342900">
              <a:lnSpc>
                <a:spcPct val="116000"/>
              </a:lnSpc>
              <a:spcBef>
                <a:spcPts val="0"/>
              </a:spcBef>
              <a:spcAft>
                <a:spcPts val="0"/>
              </a:spcAft>
              <a:buFont typeface="Wingdings" panose="05000000000000000000" pitchFamily="2" charset="2"/>
              <a:buChar char=""/>
            </a:pPr>
            <a:r>
              <a:rPr lang="en-US" sz="1200" kern="100" dirty="0">
                <a:effectLst/>
                <a:latin typeface="Aptos" panose="020B0004020202020204" pitchFamily="34" charset="0"/>
                <a:ea typeface="Aptos" panose="020B0004020202020204" pitchFamily="34" charset="0"/>
                <a:cs typeface="Arial" panose="020B0604020202020204" pitchFamily="34" charset="0"/>
              </a:rPr>
              <a:t>Provide a stable and supportive environment that can improve children’s social-emotional well-being</a:t>
            </a:r>
          </a:p>
          <a:p>
            <a:pPr marL="342900" marR="0" lvl="0" indent="-342900">
              <a:lnSpc>
                <a:spcPct val="116000"/>
              </a:lnSpc>
              <a:spcBef>
                <a:spcPts val="0"/>
              </a:spcBef>
              <a:spcAft>
                <a:spcPts val="0"/>
              </a:spcAft>
              <a:buFont typeface="Wingdings" panose="05000000000000000000" pitchFamily="2" charset="2"/>
              <a:buChar char=""/>
            </a:pPr>
            <a:r>
              <a:rPr lang="en-US" sz="1200" kern="100" dirty="0">
                <a:effectLst/>
                <a:latin typeface="Aptos" panose="020B0004020202020204" pitchFamily="34" charset="0"/>
                <a:ea typeface="Aptos" panose="020B0004020202020204" pitchFamily="34" charset="0"/>
                <a:cs typeface="Arial" panose="020B0604020202020204" pitchFamily="34" charset="0"/>
              </a:rPr>
              <a:t>Boost children’s learning and their academic achievement</a:t>
            </a:r>
          </a:p>
          <a:p>
            <a:pPr marL="342900" marR="0" lvl="0" indent="-342900">
              <a:lnSpc>
                <a:spcPct val="116000"/>
              </a:lnSpc>
              <a:spcBef>
                <a:spcPts val="0"/>
              </a:spcBef>
              <a:spcAft>
                <a:spcPts val="800"/>
              </a:spcAft>
              <a:buFont typeface="Wingdings" panose="05000000000000000000" pitchFamily="2" charset="2"/>
              <a:buChar char=""/>
            </a:pPr>
            <a:r>
              <a:rPr lang="en-US" sz="1200" kern="100" dirty="0">
                <a:effectLst/>
                <a:latin typeface="Aptos" panose="020B0004020202020204" pitchFamily="34" charset="0"/>
                <a:ea typeface="Aptos" panose="020B0004020202020204" pitchFamily="34" charset="0"/>
                <a:cs typeface="Arial" panose="020B0604020202020204" pitchFamily="34" charset="0"/>
              </a:rPr>
              <a:t>Build trust between families and schools, fostering collaboration and mutual understanding</a:t>
            </a:r>
          </a:p>
          <a:p>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11</a:t>
            </a:fld>
            <a:endParaRPr lang="en-US"/>
          </a:p>
        </p:txBody>
      </p:sp>
    </p:spTree>
    <p:extLst>
      <p:ext uri="{BB962C8B-B14F-4D97-AF65-F5344CB8AC3E}">
        <p14:creationId xmlns:p14="http://schemas.microsoft.com/office/powerpoint/2010/main" val="582515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6000"/>
              </a:lnSpc>
              <a:spcBef>
                <a:spcPts val="0"/>
              </a:spcBef>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When working with Afghan refugee families, school staff should remember that the culture of U.S. schools and their expectations for </a:t>
            </a:r>
            <a:r>
              <a:rPr lang="en-US" sz="12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3"/>
              </a:rPr>
              <a:t>family engagement may be new to some families</a:t>
            </a:r>
            <a:r>
              <a:rPr lang="en-US" sz="1200" kern="100" dirty="0">
                <a:effectLst/>
                <a:latin typeface="Aptos" panose="020B0004020202020204" pitchFamily="34" charset="0"/>
                <a:ea typeface="Aptos" panose="020B0004020202020204" pitchFamily="34" charset="0"/>
                <a:cs typeface="Arial" panose="020B0604020202020204" pitchFamily="34" charset="0"/>
              </a:rPr>
              <a:t>. In their home country, some families may not have closely and actively collaborated with schools because such action may have been viewed as interfering with professionals. </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While one should never assume that all Afghan families are alike, school staff should consider some cultural norms as they engage with Afghan families.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6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First, Afghan households tend to be </a:t>
            </a:r>
            <a:r>
              <a:rPr lang="en-US" sz="1200" u="sng" kern="100" dirty="0">
                <a:solidFill>
                  <a:srgbClr val="467886"/>
                </a:solidFill>
                <a:effectLst/>
                <a:latin typeface="Aptos" panose="020B0004020202020204" pitchFamily="34" charset="0"/>
                <a:ea typeface="Aptos Display" panose="020B0004020202020204" pitchFamily="34" charset="0"/>
                <a:cs typeface="Aptos Display" panose="020B0004020202020204" pitchFamily="34" charset="0"/>
                <a:hlinkClick r:id="rId4"/>
              </a:rPr>
              <a:t>multigenerational</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a:t>
            </a:r>
            <a:r>
              <a:rPr lang="en-US" sz="1200" kern="100" dirty="0">
                <a:effectLst/>
                <a:latin typeface="Aptos" panose="020B0004020202020204" pitchFamily="34" charset="0"/>
                <a:ea typeface="Aptos" panose="020B0004020202020204" pitchFamily="34" charset="0"/>
                <a:cs typeface="Arial" panose="020B0604020202020204" pitchFamily="34" charset="0"/>
              </a:rPr>
              <a:t> </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with three to four generations living together in one home or property. School staff should recognize that the stress and trauma of moving to a new community are likely to be absorbed differently across the family, and that each member will have unique individual needs in addition to needs as a collective family unit.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6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Second, gender roles are important in Afghan families and may be considerably different than gender roles in their new communities. The authors of </a:t>
            </a:r>
            <a:r>
              <a:rPr lang="en-US" sz="1200" i="1" u="sng" kern="100" dirty="0">
                <a:solidFill>
                  <a:srgbClr val="467886"/>
                </a:solidFill>
                <a:effectLst/>
                <a:latin typeface="Aptos" panose="020B0004020202020204" pitchFamily="34" charset="0"/>
                <a:ea typeface="Aptos Display" panose="020B0004020202020204" pitchFamily="34" charset="0"/>
                <a:cs typeface="Aptos Display" panose="020B0004020202020204" pitchFamily="34" charset="0"/>
                <a:hlinkClick r:id="rId5"/>
              </a:rPr>
              <a:t>Supporting Afghan Students in Schools &amp; Youth Programs the United States</a:t>
            </a:r>
            <a:r>
              <a:rPr lang="en-US" sz="1200" i="1" kern="100" dirty="0">
                <a:effectLst/>
                <a:latin typeface="Aptos" panose="020B0004020202020204" pitchFamily="34" charset="0"/>
                <a:ea typeface="Aptos Display" panose="020B0004020202020204" pitchFamily="34" charset="0"/>
                <a:cs typeface="Aptos Display" panose="020B0004020202020204" pitchFamily="34" charset="0"/>
              </a:rPr>
              <a:t> </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describe the dynamic succinctly: “[F]</a:t>
            </a:r>
            <a:r>
              <a:rPr lang="en-US" sz="1200" kern="100" dirty="0" err="1">
                <a:effectLst/>
                <a:latin typeface="Aptos" panose="020B0004020202020204" pitchFamily="34" charset="0"/>
                <a:ea typeface="Aptos Display" panose="020B0004020202020204" pitchFamily="34" charset="0"/>
                <a:cs typeface="Aptos Display" panose="020B0004020202020204" pitchFamily="34" charset="0"/>
              </a:rPr>
              <a:t>emale</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 family members typically have more responsibilities inside the home, and male family members have more responsibilities outside the home.” While families’ displacement and resettlement may disrupt some of these cultural norms, being familiar with them can help school staff better understand and engage the Afghan refugee families with whom they work. Nonetheless, since every family is unique in its structure, relationships, and shared values, school staff should always confirm with families what works best for them.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12</a:t>
            </a:fld>
            <a:endParaRPr lang="en-US"/>
          </a:p>
        </p:txBody>
      </p:sp>
    </p:spTree>
    <p:extLst>
      <p:ext uri="{BB962C8B-B14F-4D97-AF65-F5344CB8AC3E}">
        <p14:creationId xmlns:p14="http://schemas.microsoft.com/office/powerpoint/2010/main" val="20933983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1200" b="0" i="0" u="sng" strike="noStrike" kern="100" cap="none" spc="0" normalizeH="0" baseline="0" noProof="0" dirty="0">
                <a:ln>
                  <a:noFill/>
                </a:ln>
                <a:solidFill>
                  <a:srgbClr val="467886"/>
                </a:solidFill>
                <a:effectLst/>
                <a:uLnTx/>
                <a:uFillTx/>
                <a:latin typeface="Aptos" panose="020B0004020202020204" pitchFamily="34" charset="0"/>
                <a:ea typeface="Aptos" panose="020B0004020202020204" pitchFamily="34" charset="0"/>
                <a:cs typeface="Arial" panose="020B0604020202020204" pitchFamily="34" charset="0"/>
                <a:hlinkClick r:id="rId3"/>
              </a:rPr>
              <a:t>Trauma-informed approaches in schools</a:t>
            </a:r>
            <a:r>
              <a:rPr kumimoji="0" lang="en-US"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 are essential for supporting children who have experienced trauma—</a:t>
            </a:r>
            <a:r>
              <a:rPr kumimoji="0" lang="en-US" sz="1200" b="0" i="0" u="sng" strike="noStrike" kern="100" cap="none" spc="0" normalizeH="0" baseline="0" noProof="0" dirty="0">
                <a:ln>
                  <a:noFill/>
                </a:ln>
                <a:solidFill>
                  <a:srgbClr val="467886"/>
                </a:solidFill>
                <a:effectLst/>
                <a:uLnTx/>
                <a:uFillTx/>
                <a:latin typeface="Aptos" panose="020B0004020202020204" pitchFamily="34" charset="0"/>
                <a:ea typeface="Aptos" panose="020B0004020202020204" pitchFamily="34" charset="0"/>
                <a:cs typeface="Arial" panose="020B0604020202020204" pitchFamily="34" charset="0"/>
                <a:hlinkClick r:id="rId4"/>
              </a:rPr>
              <a:t>especially refugee children</a:t>
            </a:r>
            <a:r>
              <a:rPr kumimoji="0" lang="en-US"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 given the experiences they and their families may have faced before, during, and after arriving to the United States. Specifically, using trauma-informed approaches in schools can:</a:t>
            </a:r>
          </a:p>
          <a:p>
            <a:pPr marL="342900" marR="0" lvl="0" indent="-342900" algn="l" defTabSz="914400" rtl="0" eaLnBrk="1" fontAlgn="auto" latinLnBrk="0" hangingPunct="1">
              <a:lnSpc>
                <a:spcPct val="116000"/>
              </a:lnSpc>
              <a:spcBef>
                <a:spcPts val="0"/>
              </a:spcBef>
              <a:spcAft>
                <a:spcPts val="0"/>
              </a:spcAft>
              <a:buClrTx/>
              <a:buSzTx/>
              <a:buFont typeface="Wingdings" panose="05000000000000000000" pitchFamily="2" charset="2"/>
              <a:buChar char=""/>
              <a:tabLst/>
              <a:defRPr/>
            </a:pPr>
            <a:r>
              <a:rPr kumimoji="0" lang="en-US"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Create a safe, supportive, and inclusive environment that fosters a sense of belonging for refugee children—critical for their integration and adjustment to a new culture </a:t>
            </a:r>
          </a:p>
          <a:p>
            <a:pPr marL="342900" marR="0" lvl="0" indent="-342900" algn="l" defTabSz="914400" rtl="0" eaLnBrk="1" fontAlgn="auto" latinLnBrk="0" hangingPunct="1">
              <a:lnSpc>
                <a:spcPct val="116000"/>
              </a:lnSpc>
              <a:spcBef>
                <a:spcPts val="0"/>
              </a:spcBef>
              <a:spcAft>
                <a:spcPts val="0"/>
              </a:spcAft>
              <a:buClrTx/>
              <a:buSzTx/>
              <a:buFont typeface="Wingdings" panose="05000000000000000000" pitchFamily="2" charset="2"/>
              <a:buChar char=""/>
              <a:tabLst/>
              <a:defRPr/>
            </a:pPr>
            <a:r>
              <a:rPr kumimoji="0" lang="en-US"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Provide refugee students with strategies to label and manage their emotions </a:t>
            </a:r>
          </a:p>
          <a:p>
            <a:pPr marL="342900" marR="0" lvl="0" indent="-342900" algn="l" defTabSz="914400" rtl="0" eaLnBrk="1" fontAlgn="auto" latinLnBrk="0" hangingPunct="1">
              <a:lnSpc>
                <a:spcPct val="116000"/>
              </a:lnSpc>
              <a:spcBef>
                <a:spcPts val="0"/>
              </a:spcBef>
              <a:spcAft>
                <a:spcPts val="800"/>
              </a:spcAft>
              <a:buClrTx/>
              <a:buSzTx/>
              <a:buFont typeface="Wingdings" panose="05000000000000000000" pitchFamily="2" charset="2"/>
              <a:buChar char=""/>
              <a:tabLst/>
              <a:defRPr/>
            </a:pPr>
            <a:r>
              <a:rPr kumimoji="0" lang="en-US"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Equip refugee students with resilience-building skills that can help them navigate future challenges effectively</a:t>
            </a:r>
          </a:p>
          <a:p>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13</a:t>
            </a:fld>
            <a:endParaRPr lang="en-US"/>
          </a:p>
        </p:txBody>
      </p:sp>
    </p:spTree>
    <p:extLst>
      <p:ext uri="{BB962C8B-B14F-4D97-AF65-F5344CB8AC3E}">
        <p14:creationId xmlns:p14="http://schemas.microsoft.com/office/powerpoint/2010/main" val="4164496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6000"/>
              </a:lnSpc>
              <a:spcBef>
                <a:spcPts val="0"/>
              </a:spcBef>
              <a:spcAft>
                <a:spcPts val="800"/>
              </a:spcAft>
            </a:pPr>
            <a:r>
              <a:rPr lang="en-US" sz="1200" b="1"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An </a:t>
            </a:r>
            <a:r>
              <a:rPr lang="en-US" sz="1200" b="1"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3"/>
              </a:rPr>
              <a:t>immigrant</a:t>
            </a:r>
            <a:r>
              <a:rPr lang="en-US" sz="1200" b="1"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is any person lawfully in the United States who is not a U.S. citizen, U.S. national, or person admitted under a nonimmigrant category, as defined by the </a:t>
            </a:r>
            <a:r>
              <a:rPr lang="en-US" sz="1200" b="1" u="sng" kern="100" dirty="0">
                <a:solidFill>
                  <a:srgbClr val="467886"/>
                </a:solidFill>
                <a:effectLst/>
                <a:latin typeface="Aptos" panose="020B0004020202020204" pitchFamily="34" charset="0"/>
                <a:ea typeface="Aptos" panose="020B0004020202020204" pitchFamily="34" charset="0"/>
                <a:cs typeface="Aptos" panose="020B0004020202020204" pitchFamily="34" charset="0"/>
                <a:hlinkClick r:id="rId4"/>
              </a:rPr>
              <a:t>Immigration and Nationality Act (INA)</a:t>
            </a:r>
            <a:r>
              <a:rPr lang="en-US" sz="12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However, some people who moved to the United States from another country may still identify as immigrants even after they became citizens.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6000"/>
              </a:lnSpc>
              <a:spcBef>
                <a:spcPts val="0"/>
              </a:spcBef>
              <a:spcAft>
                <a:spcPts val="800"/>
              </a:spcAft>
            </a:pPr>
            <a:r>
              <a:rPr lang="en-US" sz="1200" b="1"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A </a:t>
            </a:r>
            <a:r>
              <a:rPr lang="en-US" sz="1200" b="1"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5"/>
              </a:rPr>
              <a:t>refugee</a:t>
            </a:r>
            <a:r>
              <a:rPr lang="en-US" sz="1200" b="1"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is a person living outside their country of nationality who is unable or unwilling to return to that country because of persecution, or for a well-founded fear of persecution because of their race, religion, nationality, membership in a particular social group, or political opinion</a:t>
            </a:r>
            <a:r>
              <a:rPr lang="en-US" sz="12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Some refugees may obtain </a:t>
            </a:r>
            <a:r>
              <a:rPr lang="en-US" sz="1200" u="sng" kern="100" dirty="0">
                <a:solidFill>
                  <a:srgbClr val="467886"/>
                </a:solidFill>
                <a:effectLst/>
                <a:latin typeface="Aptos" panose="020B0004020202020204" pitchFamily="34" charset="0"/>
                <a:ea typeface="Aptos" panose="020B0004020202020204" pitchFamily="34" charset="0"/>
                <a:cs typeface="Aptos" panose="020B0004020202020204" pitchFamily="34" charset="0"/>
                <a:hlinkClick r:id="rId6"/>
              </a:rPr>
              <a:t>refugee status</a:t>
            </a:r>
            <a:r>
              <a:rPr lang="en-US" sz="12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which is a form of legal protection that may be granted to people who meet the definition of refugee and are of special humanitarian concern to the United States.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6000"/>
              </a:lnSpc>
              <a:spcBef>
                <a:spcPts val="0"/>
              </a:spcBef>
              <a:spcAft>
                <a:spcPts val="800"/>
              </a:spcAft>
            </a:pPr>
            <a:r>
              <a:rPr lang="en-US" sz="1200" b="1"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An </a:t>
            </a:r>
            <a:r>
              <a:rPr lang="en-US" sz="1200" b="1" u="sng" kern="100" dirty="0">
                <a:solidFill>
                  <a:srgbClr val="467886"/>
                </a:solidFill>
                <a:effectLst/>
                <a:latin typeface="Aptos" panose="020B0004020202020204" pitchFamily="34" charset="0"/>
                <a:ea typeface="Aptos" panose="020B0004020202020204" pitchFamily="34" charset="0"/>
                <a:cs typeface="Aptos" panose="020B0004020202020204" pitchFamily="34" charset="0"/>
                <a:hlinkClick r:id="rId5"/>
              </a:rPr>
              <a:t>asylee</a:t>
            </a:r>
            <a:r>
              <a:rPr lang="en-US" sz="1200" b="1"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i</a:t>
            </a:r>
            <a:r>
              <a:rPr lang="en-US" sz="1200" b="1" kern="100" dirty="0">
                <a:effectLst/>
                <a:latin typeface="Aptos" panose="020B0004020202020204" pitchFamily="34" charset="0"/>
                <a:ea typeface="Aptos" panose="020B0004020202020204" pitchFamily="34" charset="0"/>
                <a:cs typeface="Aptos" panose="020B0004020202020204" pitchFamily="34" charset="0"/>
              </a:rPr>
              <a:t>s a person</a:t>
            </a:r>
            <a:r>
              <a:rPr lang="en-US" sz="1200" b="1"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who meets the definition of refugee and who is already present in the United States or is seeking admission at a port of entry</a:t>
            </a:r>
            <a:r>
              <a:rPr lang="en-US" sz="12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An </a:t>
            </a:r>
            <a:r>
              <a:rPr lang="en-US" sz="12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7"/>
              </a:rPr>
              <a:t>asylum seeker</a:t>
            </a:r>
            <a:r>
              <a:rPr lang="en-US" sz="12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is someone who is seeking international protection from dangers in their home country (like a refugee), but whose claim for refugee status has not yet been determined legally.</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2</a:t>
            </a:fld>
            <a:endParaRPr lang="en-US"/>
          </a:p>
        </p:txBody>
      </p:sp>
    </p:spTree>
    <p:extLst>
      <p:ext uri="{BB962C8B-B14F-4D97-AF65-F5344CB8AC3E}">
        <p14:creationId xmlns:p14="http://schemas.microsoft.com/office/powerpoint/2010/main" val="4217693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6000"/>
              </a:lnSpc>
              <a:spcBef>
                <a:spcPts val="0"/>
              </a:spcBef>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Not all Afghans living in the United States are refugees. There are different pathways to resettlement that Afghans can take depending on their needs and qualifications. Below is a brief summary of various pathways that Afghan families may have taken to arrive in the United States.</a:t>
            </a:r>
          </a:p>
          <a:p>
            <a:pPr marL="0" marR="0">
              <a:lnSpc>
                <a:spcPct val="116000"/>
              </a:lnSpc>
              <a:spcBef>
                <a:spcPts val="0"/>
              </a:spcBef>
              <a:spcAft>
                <a:spcPts val="800"/>
              </a:spcAft>
            </a:pPr>
            <a:r>
              <a:rPr lang="en-US" sz="1200" b="1" kern="100" dirty="0">
                <a:effectLst/>
                <a:latin typeface="Aptos" panose="020B0004020202020204" pitchFamily="34" charset="0"/>
                <a:ea typeface="Aptos" panose="020B0004020202020204" pitchFamily="34" charset="0"/>
                <a:cs typeface="Arial" panose="020B0604020202020204" pitchFamily="34" charset="0"/>
              </a:rPr>
              <a:t>Visas: </a:t>
            </a:r>
            <a:r>
              <a:rPr lang="en-US" sz="1200" kern="100" dirty="0">
                <a:effectLst/>
                <a:latin typeface="Aptos" panose="020B0004020202020204" pitchFamily="34" charset="0"/>
                <a:ea typeface="Aptos" panose="020B0004020202020204" pitchFamily="34" charset="0"/>
                <a:cs typeface="Arial" panose="020B0604020202020204" pitchFamily="34" charset="0"/>
              </a:rPr>
              <a:t>The United States provides immigrant visas based on family ties, employment, adoption, special immigrant categories, and the diversity visa. Common categories include </a:t>
            </a:r>
            <a:r>
              <a:rPr lang="en-US" sz="12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3"/>
              </a:rPr>
              <a:t>family- or employer-sponsored visas</a:t>
            </a:r>
            <a:r>
              <a:rPr lang="en-US" sz="1200" kern="100" dirty="0">
                <a:effectLst/>
                <a:latin typeface="Aptos" panose="020B0004020202020204" pitchFamily="34" charset="0"/>
                <a:ea typeface="Aptos" panose="020B0004020202020204" pitchFamily="34" charset="0"/>
                <a:cs typeface="Arial" panose="020B0604020202020204" pitchFamily="34" charset="0"/>
              </a:rPr>
              <a:t>. </a:t>
            </a:r>
          </a:p>
          <a:p>
            <a:pPr marL="0" marR="0">
              <a:lnSpc>
                <a:spcPct val="116000"/>
              </a:lnSpc>
              <a:spcBef>
                <a:spcPts val="0"/>
              </a:spcBef>
              <a:spcAft>
                <a:spcPts val="800"/>
              </a:spcAft>
            </a:pPr>
            <a:r>
              <a:rPr lang="en-US" sz="1200" b="1" kern="100" dirty="0">
                <a:effectLst/>
                <a:latin typeface="Aptos" panose="020B0004020202020204" pitchFamily="34" charset="0"/>
                <a:ea typeface="Aptos" panose="020B0004020202020204" pitchFamily="34" charset="0"/>
                <a:cs typeface="Arial" panose="020B0604020202020204" pitchFamily="34" charset="0"/>
              </a:rPr>
              <a:t>Refugee status: </a:t>
            </a:r>
            <a:r>
              <a:rPr lang="en-US" sz="1200" kern="100" dirty="0">
                <a:effectLst/>
                <a:latin typeface="Aptos" panose="020B0004020202020204" pitchFamily="34" charset="0"/>
                <a:ea typeface="Aptos" panose="020B0004020202020204" pitchFamily="34" charset="0"/>
                <a:cs typeface="Arial" panose="020B0604020202020204" pitchFamily="34" charset="0"/>
              </a:rPr>
              <a:t>Afghans are eligible to resettle in the United States through the </a:t>
            </a:r>
            <a:r>
              <a:rPr lang="en-US" sz="12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4"/>
              </a:rPr>
              <a:t>U.S. Refugee Assistance Program Priority-1</a:t>
            </a:r>
            <a:r>
              <a:rPr lang="en-US" sz="1200" kern="100" dirty="0">
                <a:effectLst/>
                <a:latin typeface="Aptos" panose="020B0004020202020204" pitchFamily="34" charset="0"/>
                <a:ea typeface="Aptos" panose="020B0004020202020204" pitchFamily="34" charset="0"/>
                <a:cs typeface="Arial" panose="020B0604020202020204" pitchFamily="34" charset="0"/>
              </a:rPr>
              <a:t> if they qualify as refugees. Afghans being considered for refugee status must demonstrate that they were persecuted or have a well-founded fear of persecution because of their race, religion, nationality, political opinion, or membership in a particular social group. They must also meet other eligibility requirements, such as security vetting and medical clearances.</a:t>
            </a:r>
            <a:r>
              <a:rPr lang="en-US" sz="1200" b="1" kern="100" dirty="0">
                <a:effectLst/>
                <a:latin typeface="Aptos" panose="020B0004020202020204" pitchFamily="34" charset="0"/>
                <a:ea typeface="Aptos Display" panose="020B0004020202020204" pitchFamily="34" charset="0"/>
                <a:cs typeface="Calibri" panose="020F0502020204030204" pitchFamily="34" charset="0"/>
              </a:rPr>
              <a:t>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6000"/>
              </a:lnSpc>
              <a:spcBef>
                <a:spcPts val="0"/>
              </a:spcBef>
              <a:spcAft>
                <a:spcPts val="800"/>
              </a:spcAft>
            </a:pPr>
            <a:r>
              <a:rPr lang="en-US" sz="1200" b="1" kern="100" dirty="0">
                <a:effectLst/>
                <a:latin typeface="Aptos" panose="020B0004020202020204" pitchFamily="34" charset="0"/>
                <a:ea typeface="Aptos" panose="020B0004020202020204" pitchFamily="34" charset="0"/>
                <a:cs typeface="Arial" panose="020B0604020202020204" pitchFamily="34" charset="0"/>
              </a:rPr>
              <a:t>Cooperation with U.S. entities: </a:t>
            </a:r>
            <a:r>
              <a:rPr lang="en-US" sz="1200" kern="100" dirty="0">
                <a:effectLst/>
                <a:latin typeface="Aptos" panose="020B0004020202020204" pitchFamily="34" charset="0"/>
                <a:ea typeface="Aptos" panose="020B0004020202020204" pitchFamily="34" charset="0"/>
                <a:cs typeface="Arial" panose="020B0604020202020204" pitchFamily="34" charset="0"/>
              </a:rPr>
              <a:t>In 2021, some Afghan nationals became eligible for the </a:t>
            </a:r>
            <a:r>
              <a:rPr lang="en-US" sz="12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4"/>
              </a:rPr>
              <a:t>Afghan Priority-2 Program.</a:t>
            </a:r>
            <a:r>
              <a:rPr lang="en-US" sz="1200" kern="100" dirty="0">
                <a:effectLst/>
                <a:latin typeface="Aptos" panose="020B0004020202020204" pitchFamily="34" charset="0"/>
                <a:ea typeface="Aptos" panose="020B0004020202020204" pitchFamily="34" charset="0"/>
                <a:cs typeface="Arial" panose="020B0604020202020204" pitchFamily="34" charset="0"/>
              </a:rPr>
              <a:t> This program was established as a pathway to resettlement in the United States for qualified Afghans who worked with the U.S. government, U.S.-based media organizations, and U.S. nongovernmental organizations. Afghans under Priority-2 do not have to demonstrate persecution; rather, they are eligible because their employment is related to the U.S. government’s efforts in Afghanistan. </a:t>
            </a:r>
          </a:p>
          <a:p>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3</a:t>
            </a:fld>
            <a:endParaRPr lang="en-US"/>
          </a:p>
        </p:txBody>
      </p:sp>
    </p:spTree>
    <p:extLst>
      <p:ext uri="{BB962C8B-B14F-4D97-AF65-F5344CB8AC3E}">
        <p14:creationId xmlns:p14="http://schemas.microsoft.com/office/powerpoint/2010/main" val="172573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6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Calibri" panose="020F0502020204030204" pitchFamily="34" charset="0"/>
              </a:rPr>
              <a:t>Most Afghan nationals arriving as part of the 2021 evacuation effort under </a:t>
            </a:r>
            <a:r>
              <a:rPr lang="en-US" sz="1200" u="sng" kern="100" dirty="0">
                <a:solidFill>
                  <a:srgbClr val="467886"/>
                </a:solidFill>
                <a:effectLst/>
                <a:latin typeface="Aptos" panose="020B0004020202020204" pitchFamily="34" charset="0"/>
                <a:ea typeface="Aptos Display" panose="020B0004020202020204" pitchFamily="34" charset="0"/>
                <a:cs typeface="Calibri" panose="020F0502020204030204" pitchFamily="34" charset="0"/>
                <a:hlinkClick r:id="rId3"/>
              </a:rPr>
              <a:t>Operation Allies Welcome</a:t>
            </a:r>
            <a:r>
              <a:rPr lang="en-US" sz="1200" kern="100" dirty="0">
                <a:effectLst/>
                <a:latin typeface="Aptos" panose="020B0004020202020204" pitchFamily="34" charset="0"/>
                <a:ea typeface="Aptos Display" panose="020B0004020202020204" pitchFamily="34" charset="0"/>
                <a:cs typeface="Calibri" panose="020F0502020204030204" pitchFamily="34" charset="0"/>
              </a:rPr>
              <a:t> were paroled (i.e., allowed entry) into the United States on a case-by-case basis, for humanitarian reasons, for a period of two years. They were eligible to receive work authorization during their parole and had to meet certain conditions, including medical screenings, critical vaccinations, and other reporting requirements.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6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Calibri" panose="020F0502020204030204" pitchFamily="34" charset="0"/>
              </a:rPr>
              <a:t>One of the most important things for school staff to understand is that humanitarian parole status is temporary and is not a guaranteed pathway to more permanent status. Afghan students and families who have spent time as parolees are likely to have experienced additional stressors due to that uncertainty.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4</a:t>
            </a:fld>
            <a:endParaRPr lang="en-US"/>
          </a:p>
        </p:txBody>
      </p:sp>
    </p:spTree>
    <p:extLst>
      <p:ext uri="{BB962C8B-B14F-4D97-AF65-F5344CB8AC3E}">
        <p14:creationId xmlns:p14="http://schemas.microsoft.com/office/powerpoint/2010/main" val="3123286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6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Calibri" panose="020F0502020204030204" pitchFamily="34" charset="0"/>
              </a:rPr>
              <a:t>In the United States, </a:t>
            </a:r>
            <a:r>
              <a:rPr lang="en-US" sz="1200" u="sng" kern="100" dirty="0">
                <a:solidFill>
                  <a:srgbClr val="467886"/>
                </a:solidFill>
                <a:effectLst/>
                <a:latin typeface="Aptos" panose="020B0004020202020204" pitchFamily="34" charset="0"/>
                <a:ea typeface="Aptos Display" panose="020B0004020202020204" pitchFamily="34" charset="0"/>
                <a:cs typeface="Calibri" panose="020F0502020204030204" pitchFamily="34" charset="0"/>
                <a:hlinkClick r:id="rId3"/>
              </a:rPr>
              <a:t>resettlement agencies</a:t>
            </a:r>
            <a:r>
              <a:rPr lang="en-US" sz="1200" kern="100" dirty="0">
                <a:effectLst/>
                <a:latin typeface="Aptos" panose="020B0004020202020204" pitchFamily="34" charset="0"/>
                <a:ea typeface="Aptos Display" panose="020B0004020202020204" pitchFamily="34" charset="0"/>
                <a:cs typeface="Calibri" panose="020F0502020204030204" pitchFamily="34" charset="0"/>
              </a:rPr>
              <a:t> are organizations that welcome newly resettled persons and connect them with important services and resources. These </a:t>
            </a:r>
            <a:r>
              <a:rPr lang="en-US" sz="1200" u="sng" kern="100" dirty="0">
                <a:solidFill>
                  <a:srgbClr val="467886"/>
                </a:solidFill>
                <a:effectLst/>
                <a:latin typeface="Aptos" panose="020B0004020202020204" pitchFamily="34" charset="0"/>
                <a:ea typeface="Aptos Display" panose="020B0004020202020204" pitchFamily="34" charset="0"/>
                <a:cs typeface="Calibri" panose="020F0502020204030204" pitchFamily="34" charset="0"/>
                <a:hlinkClick r:id="rId4"/>
              </a:rPr>
              <a:t>nongovernmental agencies</a:t>
            </a:r>
            <a:r>
              <a:rPr lang="en-US" sz="1200" kern="100" dirty="0">
                <a:effectLst/>
                <a:latin typeface="Aptos" panose="020B0004020202020204" pitchFamily="34" charset="0"/>
                <a:ea typeface="Aptos Display" panose="020B0004020202020204" pitchFamily="34" charset="0"/>
                <a:cs typeface="Calibri" panose="020F0502020204030204" pitchFamily="34" charset="0"/>
              </a:rPr>
              <a:t> are contracted by the </a:t>
            </a:r>
            <a:r>
              <a:rPr lang="en-US" sz="1200" u="sng" kern="100" dirty="0">
                <a:solidFill>
                  <a:srgbClr val="467886"/>
                </a:solidFill>
                <a:effectLst/>
                <a:latin typeface="Aptos" panose="020B0004020202020204" pitchFamily="34" charset="0"/>
                <a:ea typeface="Aptos Display" panose="020B0004020202020204" pitchFamily="34" charset="0"/>
                <a:cs typeface="Calibri" panose="020F0502020204030204" pitchFamily="34" charset="0"/>
                <a:hlinkClick r:id="rId5"/>
              </a:rPr>
              <a:t>Office of Refugee Resettlement</a:t>
            </a:r>
            <a:r>
              <a:rPr lang="en-US" sz="1200" kern="100" dirty="0">
                <a:effectLst/>
                <a:latin typeface="Aptos" panose="020B0004020202020204" pitchFamily="34" charset="0"/>
                <a:ea typeface="Aptos Display" panose="020B0004020202020204" pitchFamily="34" charset="0"/>
                <a:cs typeface="Calibri" panose="020F0502020204030204" pitchFamily="34" charset="0"/>
              </a:rPr>
              <a:t> to initially sponsor a refugee or family entering the United States and help orient them to life in the United States by providing access to food, shelter, and medical and other health services. Resettlement agencies can also support families by helping them register children and youth for school and connecting them with programs to support their integration into the school community. School staff should reach out to their local resettlement agencies to coordinate efforts to support Afghan refugee students and families.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5</a:t>
            </a:fld>
            <a:endParaRPr lang="en-US"/>
          </a:p>
        </p:txBody>
      </p:sp>
    </p:spTree>
    <p:extLst>
      <p:ext uri="{BB962C8B-B14F-4D97-AF65-F5344CB8AC3E}">
        <p14:creationId xmlns:p14="http://schemas.microsoft.com/office/powerpoint/2010/main" val="2375195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There is </a:t>
            </a:r>
            <a:r>
              <a:rPr lang="en-US" sz="1200" u="sng" kern="100" dirty="0">
                <a:solidFill>
                  <a:srgbClr val="467886"/>
                </a:solidFill>
                <a:effectLst/>
                <a:latin typeface="Aptos" panose="020B0004020202020204" pitchFamily="34" charset="0"/>
                <a:ea typeface="Aptos Display" panose="020B0004020202020204" pitchFamily="34" charset="0"/>
                <a:cs typeface="Aptos Display" panose="020B0004020202020204" pitchFamily="34" charset="0"/>
                <a:hlinkClick r:id="rId3"/>
              </a:rPr>
              <a:t>rich language and ethnic diversity</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 in Afghanistan.</a:t>
            </a:r>
            <a:r>
              <a:rPr lang="en-US" sz="1200" kern="100" dirty="0">
                <a:solidFill>
                  <a:srgbClr val="0F4761"/>
                </a:solidFill>
                <a:effectLst/>
                <a:latin typeface="Aptos" panose="020B0004020202020204" pitchFamily="34" charset="0"/>
                <a:ea typeface="Aptos Display" panose="020B0004020202020204" pitchFamily="34" charset="0"/>
                <a:cs typeface="Aptos Display" panose="020B0004020202020204" pitchFamily="34" charset="0"/>
              </a:rPr>
              <a:t> </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Dari (also referred to as Afghan Persian) and Pashto are the official languages of Afghanistan and thus are the </a:t>
            </a:r>
            <a:r>
              <a:rPr lang="en-US" sz="1200" u="sng" kern="100" dirty="0">
                <a:solidFill>
                  <a:srgbClr val="467886"/>
                </a:solidFill>
                <a:effectLst/>
                <a:latin typeface="Aptos" panose="020B0004020202020204" pitchFamily="34" charset="0"/>
                <a:ea typeface="Aptos Display" panose="020B0004020202020204" pitchFamily="34" charset="0"/>
                <a:cs typeface="Aptos Display" panose="020B0004020202020204" pitchFamily="34" charset="0"/>
                <a:hlinkClick r:id="rId4"/>
              </a:rPr>
              <a:t>official languages of instruction</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 in the Afghan public education system. Despite similarities between Dari and Pashto, it is important to remember that individuals typically communicate more effectively in one language or the other. It is estimated that </a:t>
            </a:r>
            <a:r>
              <a:rPr lang="en-US" sz="1200" u="sng" kern="100" dirty="0">
                <a:solidFill>
                  <a:srgbClr val="467886"/>
                </a:solidFill>
                <a:effectLst/>
                <a:latin typeface="Aptos" panose="020B0004020202020204" pitchFamily="34" charset="0"/>
                <a:ea typeface="Aptos Display" panose="020B0004020202020204" pitchFamily="34" charset="0"/>
                <a:cs typeface="Aptos Display" panose="020B0004020202020204" pitchFamily="34" charset="0"/>
                <a:hlinkClick r:id="rId5"/>
              </a:rPr>
              <a:t>6 percent</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 of the Afghan population speak English.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School staff should understand that not all Afghan students and families will speak the same language or share the same cultural values and norms. When setting up translation services, they should confirm which languages are preferred by Afghan families in their community.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6</a:t>
            </a:fld>
            <a:endParaRPr lang="en-US"/>
          </a:p>
        </p:txBody>
      </p:sp>
    </p:spTree>
    <p:extLst>
      <p:ext uri="{BB962C8B-B14F-4D97-AF65-F5344CB8AC3E}">
        <p14:creationId xmlns:p14="http://schemas.microsoft.com/office/powerpoint/2010/main" val="2756087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Afghanistan’s history has been marked by military conflicts as well as political and social upheaval. Given the impact of the country’s turbulent history on its education system</a:t>
            </a:r>
            <a:r>
              <a:rPr lang="en-US" sz="1200" kern="100" dirty="0">
                <a:effectLst/>
                <a:latin typeface="Aptos" panose="020B0004020202020204" pitchFamily="34" charset="0"/>
                <a:ea typeface="Aptos" panose="020B0004020202020204" pitchFamily="34" charset="0"/>
                <a:cs typeface="Arial" panose="020B0604020202020204" pitchFamily="34" charset="0"/>
              </a:rPr>
              <a:t>, school staff should recognize that Afghan students and their families will have varying levels of prior access to formal education.</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 Below is a </a:t>
            </a:r>
            <a:r>
              <a:rPr lang="en-US" sz="1200" u="sng" kern="100" dirty="0">
                <a:solidFill>
                  <a:srgbClr val="467886"/>
                </a:solidFill>
                <a:effectLst/>
                <a:latin typeface="Aptos" panose="020B0004020202020204" pitchFamily="34" charset="0"/>
                <a:ea typeface="Aptos Display" panose="020B0004020202020204" pitchFamily="34" charset="0"/>
                <a:cs typeface="Aptos Display" panose="020B0004020202020204" pitchFamily="34" charset="0"/>
                <a:hlinkClick r:id="rId3"/>
              </a:rPr>
              <a:t>brief, summarized timeline</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 of education systems in Afghanistan in recent decades.</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n-US" sz="1200" b="1" kern="100" dirty="0">
                <a:effectLst/>
                <a:latin typeface="Aptos" panose="020B0004020202020204" pitchFamily="34" charset="0"/>
                <a:ea typeface="Aptos Display" panose="020B0004020202020204" pitchFamily="34" charset="0"/>
                <a:cs typeface="Aptos Display" panose="020B0004020202020204" pitchFamily="34" charset="0"/>
              </a:rPr>
              <a:t>1960s – 1980s: Making education compulsory and increasing access</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Afghanistan’s 1964 constitution enshrined the right of every citizen to receive an education and established compulsory primary education for all children, including girls. In 1973, the government was overthrown and a new constitution was established; this new constitution also emphasized education, making primary, secondary, and higher education free. The country had nearly 4,000 schools by 1978. However, civil war erupted that same year, destroying schools and weakening educational infrastructure.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n-US" sz="1200" b="1" kern="100" dirty="0">
                <a:effectLst/>
                <a:latin typeface="Aptos" panose="020B0004020202020204" pitchFamily="34" charset="0"/>
                <a:ea typeface="Aptos Display" panose="020B0004020202020204" pitchFamily="34" charset="0"/>
                <a:cs typeface="Aptos Display" panose="020B0004020202020204" pitchFamily="34" charset="0"/>
              </a:rPr>
              <a:t>1990s: The rise of the Taliban and restrictions on education, especially for girls</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The Taliban’s 1995 rise to power caused additional disruption to the country’s education systems. The Taliban closed girls’ schools, prohibited women from attending universities, and altered curricula to include a much greater focus on religious subjects. </a:t>
            </a:r>
          </a:p>
          <a:p>
            <a:pPr marL="0" marR="0">
              <a:lnSpc>
                <a:spcPct val="107000"/>
              </a:lnSpc>
              <a:spcBef>
                <a:spcPts val="0"/>
              </a:spcBef>
              <a:spcAft>
                <a:spcPts val="800"/>
              </a:spcAft>
            </a:pPr>
            <a:r>
              <a:rPr lang="en-US" sz="1200" b="1" kern="100" dirty="0">
                <a:effectLst/>
                <a:latin typeface="Aptos" panose="020B0004020202020204" pitchFamily="34" charset="0"/>
                <a:ea typeface="Aptos Display" panose="020B0004020202020204" pitchFamily="34" charset="0"/>
                <a:cs typeface="Aptos Display" panose="020B0004020202020204" pitchFamily="34" charset="0"/>
              </a:rPr>
              <a:t>2001 – 2020: Rebuilding the education system and increasing access.</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After the fall of the Taliban in 2001, </a:t>
            </a:r>
            <a:r>
              <a:rPr lang="en-US" sz="1200" u="sng" kern="100" dirty="0">
                <a:solidFill>
                  <a:srgbClr val="467886"/>
                </a:solidFill>
                <a:effectLst/>
                <a:latin typeface="Aptos" panose="020B0004020202020204" pitchFamily="34" charset="0"/>
                <a:ea typeface="Aptos Display" panose="020B0004020202020204" pitchFamily="34" charset="0"/>
                <a:cs typeface="Aptos Display" panose="020B0004020202020204" pitchFamily="34" charset="0"/>
                <a:hlinkClick r:id="rId4"/>
              </a:rPr>
              <a:t>school enrollment increased significantly</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 and the number of schools in Afghanistan increased from 3,400 in 2001 to approximately 16,000 by 2015. However, the increasing enrollment was experienced largely by boys, and girls did not have the same access to education, especially in more rural areas of the country.</a:t>
            </a:r>
            <a:r>
              <a:rPr lang="en-US" sz="1200" kern="100" dirty="0">
                <a:effectLst/>
                <a:latin typeface="Aptos" panose="020B0004020202020204" pitchFamily="34" charset="0"/>
                <a:ea typeface="Aptos" panose="020B0004020202020204" pitchFamily="34" charset="0"/>
                <a:cs typeface="Arial" panose="020B0604020202020204" pitchFamily="34" charset="0"/>
              </a:rPr>
              <a:t> </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Most schools were segregated by gender, with boys and girls studying separately. Approximately 21 percent of girls and 40 percent of boys completed primary school (grade 6) during this period, with much lower rates for girls in rural areas.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n-US" sz="1200" b="1" kern="100" dirty="0">
                <a:effectLst/>
                <a:latin typeface="Aptos" panose="020B0004020202020204" pitchFamily="34" charset="0"/>
                <a:ea typeface="Aptos Display" panose="020B0004020202020204" pitchFamily="34" charset="0"/>
                <a:cs typeface="Aptos Display" panose="020B0004020202020204" pitchFamily="34" charset="0"/>
              </a:rPr>
              <a:t>2021 – present: The return of the Taliban and restrictions on education</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The United States Agency for International Development (USAID) reported that, in September 2021, the </a:t>
            </a:r>
            <a:r>
              <a:rPr lang="en-US" sz="1200" u="sng" kern="100" dirty="0">
                <a:solidFill>
                  <a:srgbClr val="467886"/>
                </a:solidFill>
                <a:effectLst/>
                <a:latin typeface="Aptos" panose="020B0004020202020204" pitchFamily="34" charset="0"/>
                <a:ea typeface="Aptos Display" panose="020B0004020202020204" pitchFamily="34" charset="0"/>
                <a:cs typeface="Aptos Display" panose="020B0004020202020204" pitchFamily="34" charset="0"/>
                <a:hlinkClick r:id="rId5"/>
              </a:rPr>
              <a:t>Taliban issued education policies</a:t>
            </a:r>
            <a:r>
              <a:rPr lang="en-US" sz="1200" kern="100" dirty="0">
                <a:effectLst/>
                <a:latin typeface="Aptos" panose="020B0004020202020204" pitchFamily="34" charset="0"/>
                <a:ea typeface="Aptos Display" panose="020B0004020202020204" pitchFamily="34" charset="0"/>
                <a:cs typeface="Aptos Display" panose="020B0004020202020204" pitchFamily="34" charset="0"/>
              </a:rPr>
              <a:t> that reimposed bans on girls’ attendance at secondary school, mandated gender segregation in schools, required that girls only be taught by women teachers in primary schools, and replaced secular curricula with religious studies. USAID also found that, since August 2021, girls’ secondary school attendance decreased in every province in Afghanistan, including Kabul (the capital of Afghanistan), while boys’ secondary school attendance decreased in eight provinces.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7</a:t>
            </a:fld>
            <a:endParaRPr lang="en-US"/>
          </a:p>
        </p:txBody>
      </p:sp>
    </p:spTree>
    <p:extLst>
      <p:ext uri="{BB962C8B-B14F-4D97-AF65-F5344CB8AC3E}">
        <p14:creationId xmlns:p14="http://schemas.microsoft.com/office/powerpoint/2010/main" val="1727746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kern="100" dirty="0">
                <a:effectLst/>
                <a:latin typeface="Aptos" panose="020B0004020202020204" pitchFamily="34" charset="0"/>
                <a:ea typeface="Aptos" panose="020B0004020202020204" pitchFamily="34" charset="0"/>
                <a:cs typeface="Arial" panose="020B0604020202020204" pitchFamily="34" charset="0"/>
              </a:rPr>
              <a:t>The school system in Afghanistan includes primary and secondary education, each consisting of </a:t>
            </a:r>
            <a:r>
              <a:rPr lang="en-US" sz="12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3"/>
              </a:rPr>
              <a:t>two cycles with specific academic subjects and requirements</a:t>
            </a:r>
            <a:r>
              <a:rPr lang="en-US" sz="1200" kern="100" dirty="0">
                <a:effectLst/>
                <a:latin typeface="Aptos" panose="020B0004020202020204" pitchFamily="34" charset="0"/>
                <a:ea typeface="Aptos" panose="020B0004020202020204" pitchFamily="34" charset="0"/>
                <a:cs typeface="Arial" panose="020B0604020202020204" pitchFamily="34" charset="0"/>
              </a:rPr>
              <a:t>. </a:t>
            </a:r>
          </a:p>
          <a:p>
            <a:pPr marL="0" marR="0">
              <a:lnSpc>
                <a:spcPct val="107000"/>
              </a:lnSpc>
              <a:spcBef>
                <a:spcPts val="0"/>
              </a:spcBef>
              <a:spcAft>
                <a:spcPts val="800"/>
              </a:spcAft>
            </a:pPr>
            <a:r>
              <a:rPr lang="en-US" sz="1200" b="1" kern="100" dirty="0">
                <a:effectLst/>
                <a:latin typeface="Aptos" panose="020B0004020202020204" pitchFamily="34" charset="0"/>
                <a:ea typeface="Aptos" panose="020B0004020202020204" pitchFamily="34" charset="0"/>
                <a:cs typeface="Arial" panose="020B0604020202020204" pitchFamily="34" charset="0"/>
              </a:rPr>
              <a:t>Primary education</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200" b="1" kern="100" dirty="0">
                <a:effectLst/>
                <a:latin typeface="Aptos" panose="020B0004020202020204" pitchFamily="34" charset="0"/>
                <a:ea typeface="Aptos" panose="020B0004020202020204" pitchFamily="34" charset="0"/>
                <a:cs typeface="Arial" panose="020B0604020202020204" pitchFamily="34" charset="0"/>
              </a:rPr>
              <a:t>First cycle (grades 1 through 3):</a:t>
            </a:r>
            <a:r>
              <a:rPr lang="en-US" sz="1200" kern="100" dirty="0">
                <a:effectLst/>
                <a:latin typeface="Aptos" panose="020B0004020202020204" pitchFamily="34" charset="0"/>
                <a:ea typeface="Aptos" panose="020B0004020202020204" pitchFamily="34" charset="0"/>
                <a:cs typeface="Arial" panose="020B0604020202020204" pitchFamily="34" charset="0"/>
              </a:rPr>
              <a:t> Focuses on subjects such as religious studies, first language (Dari or Pashto), math, arts, and physical education. </a:t>
            </a:r>
          </a:p>
          <a:p>
            <a:pPr marL="342900" marR="0" lvl="0" indent="-342900">
              <a:lnSpc>
                <a:spcPct val="107000"/>
              </a:lnSpc>
              <a:spcBef>
                <a:spcPts val="0"/>
              </a:spcBef>
              <a:spcAft>
                <a:spcPts val="800"/>
              </a:spcAft>
              <a:buFont typeface="Symbol" panose="05050102010706020507" pitchFamily="18" charset="2"/>
              <a:buChar char=""/>
            </a:pPr>
            <a:r>
              <a:rPr lang="en-US" sz="1200" b="1" kern="100" dirty="0">
                <a:effectLst/>
                <a:latin typeface="Aptos" panose="020B0004020202020204" pitchFamily="34" charset="0"/>
                <a:ea typeface="Aptos" panose="020B0004020202020204" pitchFamily="34" charset="0"/>
                <a:cs typeface="Arial" panose="020B0604020202020204" pitchFamily="34" charset="0"/>
              </a:rPr>
              <a:t>Second cycle (grades 4 through 6)</a:t>
            </a:r>
            <a:r>
              <a:rPr lang="en-US" sz="1200" kern="100" dirty="0">
                <a:effectLst/>
                <a:latin typeface="Aptos" panose="020B0004020202020204" pitchFamily="34" charset="0"/>
                <a:ea typeface="Aptos" panose="020B0004020202020204" pitchFamily="34" charset="0"/>
                <a:cs typeface="Arial" panose="020B0604020202020204" pitchFamily="34" charset="0"/>
              </a:rPr>
              <a:t>: Focuses on the same subjects as the first cycle, in addition to science, history, geography, and second language (Dari or Pashto). At the end of grade 6, students must pass an exam to move on to secondary education. </a:t>
            </a:r>
          </a:p>
          <a:p>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8</a:t>
            </a:fld>
            <a:endParaRPr lang="en-US"/>
          </a:p>
        </p:txBody>
      </p:sp>
    </p:spTree>
    <p:extLst>
      <p:ext uri="{BB962C8B-B14F-4D97-AF65-F5344CB8AC3E}">
        <p14:creationId xmlns:p14="http://schemas.microsoft.com/office/powerpoint/2010/main" val="2185052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b="1" kern="100" dirty="0">
                <a:effectLst/>
                <a:latin typeface="Aptos" panose="020B0004020202020204" pitchFamily="34" charset="0"/>
                <a:ea typeface="Aptos" panose="020B0004020202020204" pitchFamily="34" charset="0"/>
                <a:cs typeface="Arial" panose="020B0604020202020204" pitchFamily="34" charset="0"/>
              </a:rPr>
              <a:t>Secondary education </a:t>
            </a:r>
            <a:endParaRPr lang="en-US" sz="12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800"/>
              </a:spcAft>
              <a:buFont typeface="Symbol" panose="05050102010706020507" pitchFamily="18" charset="2"/>
              <a:buChar char=""/>
            </a:pPr>
            <a:r>
              <a:rPr lang="en-US" sz="1200" b="1" kern="100" dirty="0">
                <a:effectLst/>
                <a:latin typeface="Aptos" panose="020B0004020202020204" pitchFamily="34" charset="0"/>
                <a:ea typeface="Aptos" panose="020B0004020202020204" pitchFamily="34" charset="0"/>
                <a:cs typeface="Arial" panose="020B0604020202020204" pitchFamily="34" charset="0"/>
              </a:rPr>
              <a:t>First cycle (grades 7 through 9):</a:t>
            </a:r>
            <a:r>
              <a:rPr lang="en-US" sz="1200" kern="100" dirty="0">
                <a:effectLst/>
                <a:latin typeface="Aptos" panose="020B0004020202020204" pitchFamily="34" charset="0"/>
                <a:ea typeface="Aptos" panose="020B0004020202020204" pitchFamily="34" charset="0"/>
                <a:cs typeface="Arial" panose="020B0604020202020204" pitchFamily="34" charset="0"/>
              </a:rPr>
              <a:t> Also referred to as lower secondary education. Focuses on subjects like religious studies, local languages, math, science, social studies, foreign language, and physical education. At the end of grade 9, students must pass an exam to continue to the next cycle. Alternatively, students may choose to pursue technical or secondary vocational school. </a:t>
            </a:r>
          </a:p>
          <a:p>
            <a:pPr marL="342900" marR="0" lvl="0" indent="-342900">
              <a:lnSpc>
                <a:spcPct val="107000"/>
              </a:lnSpc>
              <a:spcBef>
                <a:spcPts val="0"/>
              </a:spcBef>
              <a:spcAft>
                <a:spcPts val="800"/>
              </a:spcAft>
              <a:buFont typeface="Symbol" panose="05050102010706020507" pitchFamily="18" charset="2"/>
              <a:buChar char=""/>
            </a:pPr>
            <a:r>
              <a:rPr lang="en-US" sz="1200" b="1" kern="100" dirty="0">
                <a:effectLst/>
                <a:latin typeface="Aptos" panose="020B0004020202020204" pitchFamily="34" charset="0"/>
                <a:ea typeface="Aptos" panose="020B0004020202020204" pitchFamily="34" charset="0"/>
                <a:cs typeface="Arial" panose="020B0604020202020204" pitchFamily="34" charset="0"/>
              </a:rPr>
              <a:t>Second cycle (grades 10 through 12)</a:t>
            </a:r>
            <a:r>
              <a:rPr lang="en-US" sz="1200" kern="100" dirty="0">
                <a:effectLst/>
                <a:latin typeface="Aptos" panose="020B0004020202020204" pitchFamily="34" charset="0"/>
                <a:ea typeface="Aptos" panose="020B0004020202020204" pitchFamily="34" charset="0"/>
                <a:cs typeface="Arial" panose="020B0604020202020204" pitchFamily="34" charset="0"/>
              </a:rPr>
              <a:t>: Also referred to as higher secondary education, this cycle continues most of the subjects taken in lower secondary education. However, students must also choose to specialize in natural science or social studies. At the end of grade 12, students must pass a graduation exam to receive a 12th grade graduation certificate. Students must pass another exam to gain admission to a university.</a:t>
            </a:r>
          </a:p>
          <a:p>
            <a:endParaRPr lang="en-US" dirty="0"/>
          </a:p>
        </p:txBody>
      </p:sp>
      <p:sp>
        <p:nvSpPr>
          <p:cNvPr id="4" name="Slide Number Placeholder 3"/>
          <p:cNvSpPr>
            <a:spLocks noGrp="1"/>
          </p:cNvSpPr>
          <p:nvPr>
            <p:ph type="sldNum" sz="quarter" idx="5"/>
          </p:nvPr>
        </p:nvSpPr>
        <p:spPr/>
        <p:txBody>
          <a:bodyPr/>
          <a:lstStyle/>
          <a:p>
            <a:fld id="{B37706D2-02A9-4C15-8147-F53EC00EE4C9}" type="slidenum">
              <a:rPr lang="en-US" smtClean="0"/>
              <a:t>9</a:t>
            </a:fld>
            <a:endParaRPr lang="en-US"/>
          </a:p>
        </p:txBody>
      </p:sp>
    </p:spTree>
    <p:extLst>
      <p:ext uri="{BB962C8B-B14F-4D97-AF65-F5344CB8AC3E}">
        <p14:creationId xmlns:p14="http://schemas.microsoft.com/office/powerpoint/2010/main" val="390205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39A007-D571-2E01-DCCD-9F3EE172EA07}"/>
              </a:ext>
            </a:extLst>
          </p:cNvPr>
          <p:cNvSpPr/>
          <p:nvPr userDrawn="1"/>
        </p:nvSpPr>
        <p:spPr>
          <a:xfrm>
            <a:off x="0" y="708660"/>
            <a:ext cx="12192000" cy="5966460"/>
          </a:xfrm>
          <a:prstGeom prst="rect">
            <a:avLst/>
          </a:prstGeom>
          <a:solidFill>
            <a:srgbClr val="42424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A351354D-0DE9-2074-A09E-655F4D24D1FA}"/>
              </a:ext>
            </a:extLst>
          </p:cNvPr>
          <p:cNvSpPr>
            <a:spLocks noGrp="1"/>
          </p:cNvSpPr>
          <p:nvPr>
            <p:ph type="ctrTitle"/>
          </p:nvPr>
        </p:nvSpPr>
        <p:spPr>
          <a:xfrm>
            <a:off x="2940570" y="1562513"/>
            <a:ext cx="6310860" cy="2387600"/>
          </a:xfrm>
        </p:spPr>
        <p:txBody>
          <a:bodyPr anchor="t" anchorCtr="0">
            <a:noAutofit/>
          </a:bodyPr>
          <a:lstStyle>
            <a:lvl1pPr algn="ctr">
              <a:defRPr sz="6000">
                <a:solidFill>
                  <a:schemeClr val="bg1">
                    <a:lumMod val="95000"/>
                  </a:schemeClr>
                </a:solidFill>
              </a:defRPr>
            </a:lvl1pPr>
          </a:lstStyle>
          <a:p>
            <a:r>
              <a:rPr lang="en-US" dirty="0"/>
              <a:t>Click to edit Master title style</a:t>
            </a:r>
          </a:p>
        </p:txBody>
      </p:sp>
      <p:sp>
        <p:nvSpPr>
          <p:cNvPr id="8" name="Subtitle 2">
            <a:extLst>
              <a:ext uri="{FF2B5EF4-FFF2-40B4-BE49-F238E27FC236}">
                <a16:creationId xmlns:a16="http://schemas.microsoft.com/office/drawing/2014/main" id="{5EDFBAD8-133C-3861-5864-74EBF2C3D031}"/>
              </a:ext>
            </a:extLst>
          </p:cNvPr>
          <p:cNvSpPr>
            <a:spLocks noGrp="1"/>
          </p:cNvSpPr>
          <p:nvPr>
            <p:ph type="subTitle" idx="1"/>
          </p:nvPr>
        </p:nvSpPr>
        <p:spPr>
          <a:xfrm>
            <a:off x="2940570" y="4162108"/>
            <a:ext cx="6310860" cy="1655762"/>
          </a:xfrm>
        </p:spPr>
        <p:txBody>
          <a:bodyPr/>
          <a:lstStyle>
            <a:lvl1pPr marL="0" indent="0" algn="ctr">
              <a:buNone/>
              <a:defRPr sz="2400">
                <a:solidFill>
                  <a:schemeClr val="bg1">
                    <a:lumMod val="9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descr="A screenshot of a computer&#10;&#10;Description automatically generated">
            <a:extLst>
              <a:ext uri="{FF2B5EF4-FFF2-40B4-BE49-F238E27FC236}">
                <a16:creationId xmlns:a16="http://schemas.microsoft.com/office/drawing/2014/main" id="{64B2CA64-7B87-85BB-2B88-346FCB9438F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88000" b="82001"/>
          <a:stretch/>
        </p:blipFill>
        <p:spPr>
          <a:xfrm>
            <a:off x="0" y="0"/>
            <a:ext cx="1463040" cy="1234440"/>
          </a:xfrm>
          <a:prstGeom prst="rect">
            <a:avLst/>
          </a:prstGeom>
        </p:spPr>
      </p:pic>
    </p:spTree>
    <p:extLst>
      <p:ext uri="{BB962C8B-B14F-4D97-AF65-F5344CB8AC3E}">
        <p14:creationId xmlns:p14="http://schemas.microsoft.com/office/powerpoint/2010/main" val="4121418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A44E5-AD28-C543-BAE2-7ED52041ED9C}"/>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3A5552B5-DF86-49D8-9942-FE2D703A62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658257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DE745-3B21-D426-AC21-6AEDF453B2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81A80A-54DA-C7E6-989F-A036B5721E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67930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DFB1-DDB0-D539-3B37-4D52A497040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F2B7E1-65BC-A41B-B9B4-5C8D479E98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4318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2797A-BCC6-C362-966D-BA4A19FD2E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9E0816-BE40-9F98-E727-EA7B716D2F3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E7A7-3B9A-5181-85D6-5A3452959F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5746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00C5B-2D72-7A92-315C-C2AB38ACE2B6}"/>
              </a:ext>
            </a:extLst>
          </p:cNvPr>
          <p:cNvSpPr>
            <a:spLocks noGrp="1"/>
          </p:cNvSpPr>
          <p:nvPr>
            <p:ph type="title"/>
          </p:nvPr>
        </p:nvSpPr>
        <p:spPr>
          <a:xfrm>
            <a:off x="839788" y="793019"/>
            <a:ext cx="10515600" cy="897669"/>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EED357-5C58-B616-80B3-D991329017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93E0BC-7D6C-5180-A657-D3FA43E76A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AE134AD-393A-D13C-995D-F9BDF3F7FF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84F4E6-5AA6-AABD-927B-9506714FA9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6571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F42BC-D487-63B3-C997-13D475E15A1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96116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1964C7B-E1FD-93AF-5E9B-512BBBDF0681}"/>
              </a:ext>
            </a:extLst>
          </p:cNvPr>
          <p:cNvSpPr>
            <a:spLocks noGrp="1"/>
          </p:cNvSpPr>
          <p:nvPr>
            <p:ph type="sldNum" sz="quarter" idx="12"/>
          </p:nvPr>
        </p:nvSpPr>
        <p:spPr>
          <a:xfrm>
            <a:off x="8610600" y="6356350"/>
            <a:ext cx="2743200" cy="365125"/>
          </a:xfrm>
          <a:prstGeom prst="rect">
            <a:avLst/>
          </a:prstGeom>
        </p:spPr>
        <p:txBody>
          <a:bodyPr/>
          <a:lstStyle/>
          <a:p>
            <a:fld id="{6B5FA455-5B30-4C4C-A687-39AC2D7B88A8}" type="slidenum">
              <a:rPr lang="en-US" smtClean="0"/>
              <a:t>‹#›</a:t>
            </a:fld>
            <a:endParaRPr lang="en-US"/>
          </a:p>
        </p:txBody>
      </p:sp>
    </p:spTree>
    <p:extLst>
      <p:ext uri="{BB962C8B-B14F-4D97-AF65-F5344CB8AC3E}">
        <p14:creationId xmlns:p14="http://schemas.microsoft.com/office/powerpoint/2010/main" val="1466791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2F6F88-D263-E5FA-AEFC-D40882CB8259}"/>
              </a:ext>
            </a:extLst>
          </p:cNvPr>
          <p:cNvSpPr>
            <a:spLocks noGrp="1"/>
          </p:cNvSpPr>
          <p:nvPr>
            <p:ph type="title"/>
          </p:nvPr>
        </p:nvSpPr>
        <p:spPr>
          <a:xfrm>
            <a:off x="838200" y="793019"/>
            <a:ext cx="10515600" cy="89766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8A20CE27-C9D3-5FC1-958B-9DD05EB0FF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descr="A screenshot of a computer&#10;&#10;Description automatically generated">
            <a:extLst>
              <a:ext uri="{FF2B5EF4-FFF2-40B4-BE49-F238E27FC236}">
                <a16:creationId xmlns:a16="http://schemas.microsoft.com/office/drawing/2014/main" id="{0A77DD66-1396-AC17-BA11-D7EBEEF3F925}"/>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993431609"/>
      </p:ext>
    </p:extLst>
  </p:cSld>
  <p:clrMap bg1="lt1" tx1="dk1" bg2="lt2" tx2="dk2" accent1="accent1" accent2="accent2" accent3="accent3" accent4="accent4" accent5="accent5" accent6="accent6" hlink="hlink" folHlink="folHlink"/>
  <p:sldLayoutIdLst>
    <p:sldLayoutId id="2147483754" r:id="rId1"/>
    <p:sldLayoutId id="2147483748" r:id="rId2"/>
    <p:sldLayoutId id="2147483749" r:id="rId3"/>
    <p:sldLayoutId id="2147483750" r:id="rId4"/>
    <p:sldLayoutId id="2147483751" r:id="rId5"/>
    <p:sldLayoutId id="2147483752" r:id="rId6"/>
    <p:sldLayoutId id="2147483753" r:id="rId7"/>
    <p:sldLayoutId id="2147483755" r:id="rId8"/>
  </p:sldLayoutIdLst>
  <p:txStyles>
    <p:titleStyle>
      <a:lvl1pPr algn="l" defTabSz="914400" rtl="0" eaLnBrk="1" latinLnBrk="0" hangingPunct="1">
        <a:lnSpc>
          <a:spcPct val="90000"/>
        </a:lnSpc>
        <a:spcBef>
          <a:spcPct val="0"/>
        </a:spcBef>
        <a:buNone/>
        <a:defRPr sz="3600" b="1" kern="1200">
          <a:solidFill>
            <a:srgbClr val="00558E"/>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hyperlink" Target="https://www.coresourceexchange.org/wp-content/uploads/2021/12/Afghan-Backgrounder_Dec.-2021.pdf"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hyperlink" Target="https://www.coresourceexchange.org/wp-content/uploads/2022/01/Toolkit-Supporting-Afghan-Students-in-Schools-and-Youth-Programs.pdf" TargetMode="External"/></Relationships>
</file>

<file path=ppt/slides/_rels/slide11.xml.rels><?xml version="1.0" encoding="UTF-8" standalone="yes"?>
<Relationships xmlns="http://schemas.openxmlformats.org/package/2006/relationships"><Relationship Id="rId3" Type="http://schemas.microsoft.com/office/2018/10/relationships/comments" Target="../comments/modernComment_10D_C6CACC38.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coresourceexchange.org/wp-content/uploads/2021/12/Afghan-Backgrounder_Dec.-2021.pdf"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hyperlink" Target="https://culturalatlas.sbs.com.au/afghan-culture/afghan-culture-family"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nctsn.org/sites/default/files/resources/creating_supporting_sustaining_trauma_informed_schools_a_systems_framework.pdf"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ohss.dhs.gov/glossary"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hyperlink" Target="https://www.rescue.org/article/migrants-asylum-seekers-refugees-and-immigrants-whats-difference" TargetMode="External"/><Relationship Id="rId4" Type="http://schemas.openxmlformats.org/officeDocument/2006/relationships/hyperlink" Target="https://ohss.dhs.gov/topics/immigration/refugees-and-asylee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state.gov/afghan-arrivals-under-the-u-s-refugee-admissions-program/"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dhs.gov/allieswelcome"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state.gov/refugee-admissions/reception-and-placement/#:~:text=The%20resettlement%20agencies%2C%20family%20and,arrival%20in%20the%20United%20States."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artoon of a person holding a hand&#10;&#10;Description automatically generated with medium confidence">
            <a:extLst>
              <a:ext uri="{FF2B5EF4-FFF2-40B4-BE49-F238E27FC236}">
                <a16:creationId xmlns:a16="http://schemas.microsoft.com/office/drawing/2014/main" id="{48ECCF0B-2FF9-A050-F98C-5C41C72E9D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CB55C624-44AB-AB52-0C54-305E1D82C02D}"/>
              </a:ext>
            </a:extLst>
          </p:cNvPr>
          <p:cNvSpPr/>
          <p:nvPr/>
        </p:nvSpPr>
        <p:spPr>
          <a:xfrm>
            <a:off x="4502550" y="1193853"/>
            <a:ext cx="7689449" cy="5195371"/>
          </a:xfrm>
          <a:prstGeom prst="rect">
            <a:avLst/>
          </a:prstGeom>
          <a:solidFill>
            <a:srgbClr val="0257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0C5EA1AD-FB9F-3A53-8BBF-088FAEB6D614}"/>
              </a:ext>
            </a:extLst>
          </p:cNvPr>
          <p:cNvSpPr txBox="1">
            <a:spLocks/>
          </p:cNvSpPr>
          <p:nvPr/>
        </p:nvSpPr>
        <p:spPr>
          <a:xfrm>
            <a:off x="4819662" y="1588419"/>
            <a:ext cx="6310860" cy="2387600"/>
          </a:xfrm>
          <a:prstGeom prst="rect">
            <a:avLst/>
          </a:prstGeom>
        </p:spPr>
        <p:txBody>
          <a:bodyPr/>
          <a:lstStyle>
            <a:lvl1pPr algn="l" defTabSz="914400" rtl="0" eaLnBrk="1" latinLnBrk="0" hangingPunct="1">
              <a:lnSpc>
                <a:spcPct val="90000"/>
              </a:lnSpc>
              <a:spcBef>
                <a:spcPct val="0"/>
              </a:spcBef>
              <a:buNone/>
              <a:defRPr sz="3600" b="1" kern="1200">
                <a:solidFill>
                  <a:srgbClr val="00558E"/>
                </a:solidFill>
                <a:latin typeface="Arial" panose="020B0604020202020204" pitchFamily="34" charset="0"/>
                <a:ea typeface="+mj-ea"/>
                <a:cs typeface="Arial" panose="020B0604020202020204" pitchFamily="34" charset="0"/>
              </a:defRPr>
            </a:lvl1pPr>
          </a:lstStyle>
          <a:p>
            <a:r>
              <a:rPr lang="en-US" sz="6600" dirty="0">
                <a:solidFill>
                  <a:schemeClr val="bg1">
                    <a:lumMod val="95000"/>
                  </a:schemeClr>
                </a:solidFill>
              </a:rPr>
              <a:t>Building Knowledge Among Your Schools</a:t>
            </a:r>
            <a:br>
              <a:rPr lang="en-US" sz="6600" dirty="0">
                <a:solidFill>
                  <a:schemeClr val="bg1">
                    <a:lumMod val="95000"/>
                  </a:schemeClr>
                </a:solidFill>
              </a:rPr>
            </a:br>
            <a:r>
              <a:rPr lang="en-US" sz="1800" b="0" dirty="0">
                <a:solidFill>
                  <a:schemeClr val="bg1">
                    <a:lumMod val="95000"/>
                  </a:schemeClr>
                </a:solidFill>
              </a:rPr>
              <a:t>Adapted from </a:t>
            </a:r>
            <a:r>
              <a:rPr lang="en-US" sz="1800" b="0" i="1" dirty="0">
                <a:solidFill>
                  <a:schemeClr val="bg1">
                    <a:lumMod val="95000"/>
                  </a:schemeClr>
                </a:solidFill>
              </a:rPr>
              <a:t>A Toolkit for School Communities to Work with Afghan Refugee Families</a:t>
            </a:r>
            <a:endParaRPr lang="en-US" sz="6600" b="0" i="1" dirty="0">
              <a:solidFill>
                <a:schemeClr val="bg1">
                  <a:lumMod val="95000"/>
                </a:schemeClr>
              </a:solidFill>
            </a:endParaRPr>
          </a:p>
        </p:txBody>
      </p:sp>
    </p:spTree>
    <p:extLst>
      <p:ext uri="{BB962C8B-B14F-4D97-AF65-F5344CB8AC3E}">
        <p14:creationId xmlns:p14="http://schemas.microsoft.com/office/powerpoint/2010/main" val="3215056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p:txBody>
          <a:bodyPr>
            <a:noAutofit/>
          </a:bodyPr>
          <a:lstStyle/>
          <a:p>
            <a:r>
              <a:rPr lang="en-US" sz="3200" dirty="0"/>
              <a:t>What is the school system like in Afghanistan?</a:t>
            </a:r>
          </a:p>
        </p:txBody>
      </p:sp>
      <p:sp>
        <p:nvSpPr>
          <p:cNvPr id="3" name="Content Placeholder 2">
            <a:extLst>
              <a:ext uri="{FF2B5EF4-FFF2-40B4-BE49-F238E27FC236}">
                <a16:creationId xmlns:a16="http://schemas.microsoft.com/office/drawing/2014/main" id="{AD0CB797-5CA1-51F9-BA16-7FB888BC0FEE}"/>
              </a:ext>
            </a:extLst>
          </p:cNvPr>
          <p:cNvSpPr>
            <a:spLocks noGrp="1"/>
          </p:cNvSpPr>
          <p:nvPr>
            <p:ph idx="1"/>
          </p:nvPr>
        </p:nvSpPr>
        <p:spPr>
          <a:xfrm>
            <a:off x="838200" y="2671536"/>
            <a:ext cx="10515600" cy="4351338"/>
          </a:xfrm>
        </p:spPr>
        <p:txBody>
          <a:bodyPr>
            <a:normAutofit/>
          </a:bodyPr>
          <a:lstStyle/>
          <a:p>
            <a:pPr marL="0" marR="0">
              <a:spcBef>
                <a:spcPts val="0"/>
              </a:spcBef>
              <a:spcAft>
                <a:spcPts val="0"/>
              </a:spcAft>
            </a:pPr>
            <a:r>
              <a:rPr lang="en-US" sz="2800" dirty="0">
                <a:effectLst/>
                <a:latin typeface="Aptos" panose="020B0004020202020204" pitchFamily="34" charset="0"/>
                <a:ea typeface="Aptos" panose="020B0004020202020204" pitchFamily="34" charset="0"/>
                <a:cs typeface="Arial" panose="020B0604020202020204" pitchFamily="34" charset="0"/>
              </a:rPr>
              <a:t>At both the primary and secondary levels, </a:t>
            </a:r>
            <a:r>
              <a:rPr lang="en-US" dirty="0">
                <a:latin typeface="Aptos" panose="020B0004020202020204" pitchFamily="34" charset="0"/>
                <a:ea typeface="Aptos" panose="020B0004020202020204" pitchFamily="34" charset="0"/>
              </a:rPr>
              <a:t>c</a:t>
            </a:r>
            <a:r>
              <a:rPr lang="en-US" sz="2800" dirty="0">
                <a:effectLst/>
                <a:latin typeface="Aptos" panose="020B0004020202020204" pitchFamily="34" charset="0"/>
                <a:ea typeface="Aptos" panose="020B0004020202020204" pitchFamily="34" charset="0"/>
                <a:cs typeface="Arial" panose="020B0604020202020204" pitchFamily="34" charset="0"/>
              </a:rPr>
              <a:t>lasses are generally teacher-centered, </a:t>
            </a:r>
            <a:r>
              <a:rPr lang="en-US" sz="2800" u="sng"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3"/>
              </a:rPr>
              <a:t>emphasize rote memorization</a:t>
            </a:r>
            <a:r>
              <a:rPr lang="en-US" sz="2800" dirty="0">
                <a:effectLst/>
                <a:latin typeface="Aptos" panose="020B0004020202020204" pitchFamily="34" charset="0"/>
                <a:ea typeface="Aptos" panose="020B0004020202020204" pitchFamily="34" charset="0"/>
                <a:cs typeface="Arial" panose="020B0604020202020204" pitchFamily="34" charset="0"/>
              </a:rPr>
              <a:t>, and </a:t>
            </a:r>
            <a:r>
              <a:rPr lang="en-US" sz="2800" u="sng"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4"/>
              </a:rPr>
              <a:t>focus on whole group and lecture-based instruction</a:t>
            </a:r>
            <a:r>
              <a:rPr lang="en-US" sz="2800" dirty="0">
                <a:effectLst/>
                <a:latin typeface="Aptos" panose="020B0004020202020204" pitchFamily="34" charset="0"/>
                <a:ea typeface="Aptos" panose="020B0004020202020204" pitchFamily="34" charset="0"/>
                <a:cs typeface="Arial" panose="020B0604020202020204" pitchFamily="34" charset="0"/>
              </a:rPr>
              <a:t>. This means that small group work and student-led and inquiry-based learning, which are common in U.S. classrooms, may be new to many Afghan students. </a:t>
            </a:r>
            <a:br>
              <a:rPr lang="en-US" sz="2800" dirty="0">
                <a:effectLst/>
                <a:latin typeface="Aptos" panose="020B0004020202020204" pitchFamily="34" charset="0"/>
                <a:ea typeface="Aptos" panose="020B0004020202020204" pitchFamily="34" charset="0"/>
                <a:cs typeface="Arial" panose="020B0604020202020204" pitchFamily="34" charset="0"/>
              </a:rPr>
            </a:br>
            <a:endParaRPr lang="en-US" sz="28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694712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a:xfrm>
            <a:off x="1130300" y="793019"/>
            <a:ext cx="10081986" cy="897669"/>
          </a:xfrm>
        </p:spPr>
        <p:txBody>
          <a:bodyPr>
            <a:noAutofit/>
          </a:bodyPr>
          <a:lstStyle/>
          <a:p>
            <a:r>
              <a:rPr lang="en-US" sz="3200" dirty="0"/>
              <a:t>Why is culturally responsive family engagement important when working with Afghan families?</a:t>
            </a:r>
          </a:p>
        </p:txBody>
      </p:sp>
      <p:sp>
        <p:nvSpPr>
          <p:cNvPr id="3" name="Content Placeholder 2">
            <a:extLst>
              <a:ext uri="{FF2B5EF4-FFF2-40B4-BE49-F238E27FC236}">
                <a16:creationId xmlns:a16="http://schemas.microsoft.com/office/drawing/2014/main" id="{AD0CB797-5CA1-51F9-BA16-7FB888BC0FEE}"/>
              </a:ext>
            </a:extLst>
          </p:cNvPr>
          <p:cNvSpPr>
            <a:spLocks noGrp="1"/>
          </p:cNvSpPr>
          <p:nvPr>
            <p:ph idx="1"/>
          </p:nvPr>
        </p:nvSpPr>
        <p:spPr/>
        <p:txBody>
          <a:bodyPr/>
          <a:lstStyle/>
          <a:p>
            <a:pPr marL="0" marR="0" indent="0">
              <a:lnSpc>
                <a:spcPct val="107000"/>
              </a:lnSpc>
              <a:spcBef>
                <a:spcPts val="0"/>
              </a:spcBef>
              <a:spcAft>
                <a:spcPts val="800"/>
              </a:spcAft>
              <a:buNone/>
            </a:pPr>
            <a:r>
              <a:rPr lang="en-US" kern="100" dirty="0">
                <a:latin typeface="Aptos" panose="020B0004020202020204" pitchFamily="34" charset="0"/>
                <a:ea typeface="Aptos" panose="020B0004020202020204" pitchFamily="34" charset="0"/>
              </a:rPr>
              <a:t>E</a:t>
            </a:r>
            <a:r>
              <a:rPr lang="en-US" sz="2800" kern="100" dirty="0">
                <a:effectLst/>
                <a:latin typeface="Aptos" panose="020B0004020202020204" pitchFamily="34" charset="0"/>
                <a:ea typeface="Aptos" panose="020B0004020202020204" pitchFamily="34" charset="0"/>
                <a:cs typeface="Arial" panose="020B0604020202020204" pitchFamily="34" charset="0"/>
              </a:rPr>
              <a:t>ngaging refugee families can:</a:t>
            </a:r>
          </a:p>
          <a:p>
            <a:pPr marR="0" lvl="0">
              <a:lnSpc>
                <a:spcPct val="116000"/>
              </a:lnSpc>
              <a:spcBef>
                <a:spcPts val="0"/>
              </a:spcBef>
              <a:spcAft>
                <a:spcPts val="0"/>
              </a:spcAft>
            </a:pPr>
            <a:r>
              <a:rPr lang="en-US" kern="100" dirty="0">
                <a:latin typeface="Aptos" panose="020B0004020202020204" pitchFamily="34" charset="0"/>
                <a:ea typeface="Aptos" panose="020B0004020202020204" pitchFamily="34" charset="0"/>
              </a:rPr>
              <a:t>h</a:t>
            </a:r>
            <a:r>
              <a:rPr lang="en-US" sz="2800" kern="100" dirty="0">
                <a:effectLst/>
                <a:latin typeface="Aptos" panose="020B0004020202020204" pitchFamily="34" charset="0"/>
                <a:ea typeface="Aptos" panose="020B0004020202020204" pitchFamily="34" charset="0"/>
                <a:cs typeface="Arial" panose="020B0604020202020204" pitchFamily="34" charset="0"/>
              </a:rPr>
              <a:t>elp children and parents adapt to their new country and educational system,</a:t>
            </a:r>
          </a:p>
          <a:p>
            <a:pPr marR="0" lvl="0">
              <a:lnSpc>
                <a:spcPct val="116000"/>
              </a:lnSpc>
              <a:spcBef>
                <a:spcPts val="0"/>
              </a:spcBef>
              <a:spcAft>
                <a:spcPts val="0"/>
              </a:spcAft>
            </a:pPr>
            <a:r>
              <a:rPr lang="en-US" kern="100" dirty="0">
                <a:latin typeface="Aptos" panose="020B0004020202020204" pitchFamily="34" charset="0"/>
                <a:ea typeface="Aptos" panose="020B0004020202020204" pitchFamily="34" charset="0"/>
              </a:rPr>
              <a:t>p</a:t>
            </a:r>
            <a:r>
              <a:rPr lang="en-US" sz="2800" kern="100" dirty="0">
                <a:effectLst/>
                <a:latin typeface="Aptos" panose="020B0004020202020204" pitchFamily="34" charset="0"/>
                <a:ea typeface="Aptos" panose="020B0004020202020204" pitchFamily="34" charset="0"/>
                <a:cs typeface="Arial" panose="020B0604020202020204" pitchFamily="34" charset="0"/>
              </a:rPr>
              <a:t>rovide a stable and supportive environment that can improve children’s social-emotional well-being,</a:t>
            </a:r>
          </a:p>
          <a:p>
            <a:pPr marR="0" lvl="0">
              <a:lnSpc>
                <a:spcPct val="116000"/>
              </a:lnSpc>
              <a:spcBef>
                <a:spcPts val="0"/>
              </a:spcBef>
              <a:spcAft>
                <a:spcPts val="0"/>
              </a:spcAft>
            </a:pPr>
            <a:r>
              <a:rPr lang="en-US" kern="100" dirty="0">
                <a:latin typeface="Aptos" panose="020B0004020202020204" pitchFamily="34" charset="0"/>
                <a:ea typeface="Aptos" panose="020B0004020202020204" pitchFamily="34" charset="0"/>
              </a:rPr>
              <a:t>b</a:t>
            </a:r>
            <a:r>
              <a:rPr lang="en-US" sz="2800" kern="100" dirty="0">
                <a:effectLst/>
                <a:latin typeface="Aptos" panose="020B0004020202020204" pitchFamily="34" charset="0"/>
                <a:ea typeface="Aptos" panose="020B0004020202020204" pitchFamily="34" charset="0"/>
                <a:cs typeface="Arial" panose="020B0604020202020204" pitchFamily="34" charset="0"/>
              </a:rPr>
              <a:t>oost children’s learning and their academic achievement, and</a:t>
            </a:r>
          </a:p>
          <a:p>
            <a:pPr marR="0" lvl="0">
              <a:lnSpc>
                <a:spcPct val="116000"/>
              </a:lnSpc>
              <a:spcBef>
                <a:spcPts val="0"/>
              </a:spcBef>
              <a:spcAft>
                <a:spcPts val="800"/>
              </a:spcAft>
            </a:pPr>
            <a:r>
              <a:rPr lang="en-US" kern="100" dirty="0">
                <a:latin typeface="Aptos" panose="020B0004020202020204" pitchFamily="34" charset="0"/>
                <a:ea typeface="Aptos" panose="020B0004020202020204" pitchFamily="34" charset="0"/>
              </a:rPr>
              <a:t>b</a:t>
            </a:r>
            <a:r>
              <a:rPr lang="en-US" sz="2800" kern="100" dirty="0">
                <a:effectLst/>
                <a:latin typeface="Aptos" panose="020B0004020202020204" pitchFamily="34" charset="0"/>
                <a:ea typeface="Aptos" panose="020B0004020202020204" pitchFamily="34" charset="0"/>
                <a:cs typeface="Arial" panose="020B0604020202020204" pitchFamily="34" charset="0"/>
              </a:rPr>
              <a:t>uild trust between families and schools, fostering collaboration and mutual understanding.</a:t>
            </a:r>
          </a:p>
          <a:p>
            <a:endParaRPr lang="en-US" dirty="0"/>
          </a:p>
        </p:txBody>
      </p:sp>
    </p:spTree>
    <p:extLst>
      <p:ext uri="{BB962C8B-B14F-4D97-AF65-F5344CB8AC3E}">
        <p14:creationId xmlns:p14="http://schemas.microsoft.com/office/powerpoint/2010/main" val="3335179320"/>
      </p:ext>
    </p:extLst>
  </p:cSld>
  <p:clrMapOvr>
    <a:masterClrMapping/>
  </p:clrMapOvr>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a:xfrm>
            <a:off x="1193800" y="793019"/>
            <a:ext cx="10160000" cy="897669"/>
          </a:xfrm>
        </p:spPr>
        <p:txBody>
          <a:bodyPr>
            <a:noAutofit/>
          </a:bodyPr>
          <a:lstStyle/>
          <a:p>
            <a:r>
              <a:rPr lang="en-US" sz="3200" dirty="0"/>
              <a:t>Why is culturally responsive family engagement important when working with Afghan families?</a:t>
            </a:r>
          </a:p>
        </p:txBody>
      </p:sp>
      <p:sp>
        <p:nvSpPr>
          <p:cNvPr id="3" name="Content Placeholder 2">
            <a:extLst>
              <a:ext uri="{FF2B5EF4-FFF2-40B4-BE49-F238E27FC236}">
                <a16:creationId xmlns:a16="http://schemas.microsoft.com/office/drawing/2014/main" id="{AD0CB797-5CA1-51F9-BA16-7FB888BC0FEE}"/>
              </a:ext>
            </a:extLst>
          </p:cNvPr>
          <p:cNvSpPr>
            <a:spLocks noGrp="1"/>
          </p:cNvSpPr>
          <p:nvPr>
            <p:ph idx="1"/>
          </p:nvPr>
        </p:nvSpPr>
        <p:spPr/>
        <p:txBody>
          <a:bodyPr>
            <a:normAutofit fontScale="92500" lnSpcReduction="10000"/>
          </a:bodyPr>
          <a:lstStyle/>
          <a:p>
            <a:pPr marL="0" marR="0">
              <a:lnSpc>
                <a:spcPct val="116000"/>
              </a:lnSpc>
              <a:spcBef>
                <a:spcPts val="0"/>
              </a:spcBef>
              <a:spcAft>
                <a:spcPts val="800"/>
              </a:spcAft>
            </a:pPr>
            <a:r>
              <a:rPr lang="en-US" kern="100" dirty="0">
                <a:latin typeface="Aptos" panose="020B0004020202020204" pitchFamily="34" charset="0"/>
                <a:ea typeface="Aptos" panose="020B0004020202020204" pitchFamily="34" charset="0"/>
              </a:rPr>
              <a:t>T</a:t>
            </a:r>
            <a:r>
              <a:rPr lang="en-US" sz="2800" kern="100" dirty="0">
                <a:effectLst/>
                <a:latin typeface="Aptos" panose="020B0004020202020204" pitchFamily="34" charset="0"/>
                <a:ea typeface="Aptos" panose="020B0004020202020204" pitchFamily="34" charset="0"/>
                <a:cs typeface="Arial" panose="020B0604020202020204" pitchFamily="34" charset="0"/>
              </a:rPr>
              <a:t>he culture of U.S. schools and their expectations for </a:t>
            </a:r>
            <a:r>
              <a:rPr lang="en-US" sz="28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3"/>
              </a:rPr>
              <a:t>family engagement may be new to some families</a:t>
            </a:r>
            <a:r>
              <a:rPr lang="en-US" sz="28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rPr>
              <a:t>.</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6000"/>
              </a:lnSpc>
              <a:spcBef>
                <a:spcPts val="0"/>
              </a:spcBef>
              <a:spcAft>
                <a:spcPts val="800"/>
              </a:spcAft>
            </a:pP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6000"/>
              </a:lnSpc>
              <a:spcBef>
                <a:spcPts val="0"/>
              </a:spcBef>
              <a:spcAft>
                <a:spcPts val="800"/>
              </a:spcAft>
            </a:pPr>
            <a:r>
              <a:rPr lang="en-US" sz="2800" kern="100" dirty="0">
                <a:effectLst/>
                <a:latin typeface="Aptos" panose="020B0004020202020204" pitchFamily="34" charset="0"/>
                <a:ea typeface="Aptos Display" panose="020B0004020202020204" pitchFamily="34" charset="0"/>
                <a:cs typeface="Aptos Display" panose="020B0004020202020204" pitchFamily="34" charset="0"/>
              </a:rPr>
              <a:t>The transition to a new community may be uniquely stressful within Afghan families, which tend to live in </a:t>
            </a:r>
            <a:r>
              <a:rPr lang="en-US" sz="2800" u="sng" kern="100" dirty="0">
                <a:solidFill>
                  <a:srgbClr val="467886"/>
                </a:solidFill>
                <a:effectLst/>
                <a:latin typeface="Aptos" panose="020B0004020202020204" pitchFamily="34" charset="0"/>
                <a:ea typeface="Aptos Display" panose="020B0004020202020204" pitchFamily="34" charset="0"/>
                <a:cs typeface="Aptos Display" panose="020B0004020202020204" pitchFamily="34" charset="0"/>
                <a:hlinkClick r:id="rId4"/>
              </a:rPr>
              <a:t>multigenerational</a:t>
            </a:r>
            <a:r>
              <a:rPr lang="en-US" sz="2800" u="sng" kern="100" dirty="0">
                <a:solidFill>
                  <a:srgbClr val="467886"/>
                </a:solidFill>
                <a:effectLst/>
                <a:latin typeface="Aptos" panose="020B0004020202020204" pitchFamily="34" charset="0"/>
                <a:ea typeface="Aptos Display" panose="020B0004020202020204" pitchFamily="34" charset="0"/>
                <a:cs typeface="Aptos Display" panose="020B0004020202020204" pitchFamily="34" charset="0"/>
              </a:rPr>
              <a:t> homes, </a:t>
            </a:r>
            <a:r>
              <a:rPr lang="en-US" sz="2800" kern="100" dirty="0">
                <a:effectLst/>
                <a:latin typeface="Aptos" panose="020B0004020202020204" pitchFamily="34" charset="0"/>
                <a:ea typeface="Aptos Display" panose="020B0004020202020204" pitchFamily="34" charset="0"/>
                <a:cs typeface="Aptos Display" panose="020B0004020202020204" pitchFamily="34" charset="0"/>
              </a:rPr>
              <a:t>with three to four generations living together in one home or property.</a:t>
            </a:r>
          </a:p>
          <a:p>
            <a:pPr marL="0" marR="0">
              <a:lnSpc>
                <a:spcPct val="116000"/>
              </a:lnSpc>
              <a:spcBef>
                <a:spcPts val="0"/>
              </a:spcBef>
              <a:spcAft>
                <a:spcPts val="800"/>
              </a:spcAft>
            </a:pPr>
            <a:endParaRPr lang="en-US" kern="100" dirty="0">
              <a:latin typeface="Aptos" panose="020B0004020202020204" pitchFamily="34" charset="0"/>
              <a:ea typeface="Aptos Display" panose="020B0004020202020204" pitchFamily="34" charset="0"/>
              <a:cs typeface="Aptos Display" panose="020B0004020202020204" pitchFamily="34" charset="0"/>
            </a:endParaRPr>
          </a:p>
          <a:p>
            <a:pPr marL="0" marR="0">
              <a:lnSpc>
                <a:spcPct val="116000"/>
              </a:lnSpc>
              <a:spcBef>
                <a:spcPts val="0"/>
              </a:spcBef>
              <a:spcAft>
                <a:spcPts val="800"/>
              </a:spcAft>
            </a:pPr>
            <a:r>
              <a:rPr lang="en-US" sz="2800" kern="100" dirty="0">
                <a:effectLst/>
                <a:latin typeface="Aptos" panose="020B0004020202020204" pitchFamily="34" charset="0"/>
                <a:ea typeface="Aptos Display" panose="020B0004020202020204" pitchFamily="34" charset="0"/>
                <a:cs typeface="Aptos Display" panose="020B0004020202020204" pitchFamily="34" charset="0"/>
              </a:rPr>
              <a:t>Gender roles are important in Afghan families and may be considerably different than gender roles in their new communities.</a:t>
            </a:r>
            <a:endParaRPr lang="en-US" dirty="0"/>
          </a:p>
        </p:txBody>
      </p:sp>
    </p:spTree>
    <p:extLst>
      <p:ext uri="{BB962C8B-B14F-4D97-AF65-F5344CB8AC3E}">
        <p14:creationId xmlns:p14="http://schemas.microsoft.com/office/powerpoint/2010/main" val="1605528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a:xfrm>
            <a:off x="1219200" y="793019"/>
            <a:ext cx="10134600" cy="897669"/>
          </a:xfrm>
        </p:spPr>
        <p:txBody>
          <a:bodyPr>
            <a:noAutofit/>
          </a:bodyPr>
          <a:lstStyle/>
          <a:p>
            <a:r>
              <a:rPr lang="en-US" sz="3200" dirty="0"/>
              <a:t>Why is it important to use trauma-informed approaches in my work? </a:t>
            </a:r>
          </a:p>
        </p:txBody>
      </p:sp>
      <p:sp>
        <p:nvSpPr>
          <p:cNvPr id="3" name="Content Placeholder 2">
            <a:extLst>
              <a:ext uri="{FF2B5EF4-FFF2-40B4-BE49-F238E27FC236}">
                <a16:creationId xmlns:a16="http://schemas.microsoft.com/office/drawing/2014/main" id="{AD0CB797-5CA1-51F9-BA16-7FB888BC0FEE}"/>
              </a:ext>
            </a:extLst>
          </p:cNvPr>
          <p:cNvSpPr>
            <a:spLocks noGrp="1"/>
          </p:cNvSpPr>
          <p:nvPr>
            <p:ph idx="1"/>
          </p:nvPr>
        </p:nvSpPr>
        <p:spPr/>
        <p:txBody>
          <a:bodyPr/>
          <a:lstStyle/>
          <a:p>
            <a:pPr marL="0" marR="0" indent="0">
              <a:lnSpc>
                <a:spcPct val="107000"/>
              </a:lnSpc>
              <a:spcBef>
                <a:spcPts val="0"/>
              </a:spcBef>
              <a:spcAft>
                <a:spcPts val="0"/>
              </a:spcAft>
              <a:buNone/>
            </a:pPr>
            <a:r>
              <a:rPr lang="en-US" sz="2800" kern="100" dirty="0">
                <a:effectLst/>
                <a:latin typeface="Aptos" panose="020B0004020202020204" pitchFamily="34" charset="0"/>
                <a:ea typeface="Aptos" panose="020B0004020202020204" pitchFamily="34" charset="0"/>
                <a:cs typeface="Arial" panose="020B0604020202020204" pitchFamily="34" charset="0"/>
              </a:rPr>
              <a:t>Using </a:t>
            </a:r>
            <a:r>
              <a:rPr lang="en-US" sz="2800" kern="100" dirty="0">
                <a:effectLst/>
                <a:latin typeface="Aptos" panose="020B0004020202020204" pitchFamily="34" charset="0"/>
                <a:ea typeface="Aptos" panose="020B0004020202020204" pitchFamily="34" charset="0"/>
                <a:cs typeface="Arial" panose="020B0604020202020204" pitchFamily="34" charset="0"/>
                <a:hlinkClick r:id="rId3"/>
              </a:rPr>
              <a:t>trauma-informed approaches </a:t>
            </a:r>
            <a:r>
              <a:rPr lang="en-US" sz="2800" kern="100" dirty="0">
                <a:effectLst/>
                <a:latin typeface="Aptos" panose="020B0004020202020204" pitchFamily="34" charset="0"/>
                <a:ea typeface="Aptos" panose="020B0004020202020204" pitchFamily="34" charset="0"/>
                <a:cs typeface="Arial" panose="020B0604020202020204" pitchFamily="34" charset="0"/>
              </a:rPr>
              <a:t>in schools can:</a:t>
            </a:r>
          </a:p>
          <a:p>
            <a:pPr marR="0" lvl="0">
              <a:lnSpc>
                <a:spcPct val="116000"/>
              </a:lnSpc>
              <a:spcBef>
                <a:spcPts val="0"/>
              </a:spcBef>
              <a:spcAft>
                <a:spcPts val="0"/>
              </a:spcAft>
            </a:pPr>
            <a:r>
              <a:rPr lang="en-US" kern="100" dirty="0">
                <a:latin typeface="Aptos" panose="020B0004020202020204" pitchFamily="34" charset="0"/>
                <a:ea typeface="Aptos" panose="020B0004020202020204" pitchFamily="34" charset="0"/>
              </a:rPr>
              <a:t>c</a:t>
            </a:r>
            <a:r>
              <a:rPr lang="en-US" sz="2800" kern="100" dirty="0">
                <a:effectLst/>
                <a:latin typeface="Aptos" panose="020B0004020202020204" pitchFamily="34" charset="0"/>
                <a:ea typeface="Aptos" panose="020B0004020202020204" pitchFamily="34" charset="0"/>
                <a:cs typeface="Arial" panose="020B0604020202020204" pitchFamily="34" charset="0"/>
              </a:rPr>
              <a:t>reate a safe, supportive, and inclusive environment that fosters a sense of belonging for refugee children—critical for their integration and adjustment to a new culture, </a:t>
            </a:r>
          </a:p>
          <a:p>
            <a:pPr marR="0" lvl="0">
              <a:lnSpc>
                <a:spcPct val="116000"/>
              </a:lnSpc>
              <a:spcBef>
                <a:spcPts val="0"/>
              </a:spcBef>
              <a:spcAft>
                <a:spcPts val="0"/>
              </a:spcAft>
            </a:pPr>
            <a:r>
              <a:rPr lang="en-US" kern="100" dirty="0">
                <a:latin typeface="Aptos" panose="020B0004020202020204" pitchFamily="34" charset="0"/>
                <a:ea typeface="Aptos" panose="020B0004020202020204" pitchFamily="34" charset="0"/>
              </a:rPr>
              <a:t>p</a:t>
            </a:r>
            <a:r>
              <a:rPr lang="en-US" sz="2800" kern="100" dirty="0">
                <a:effectLst/>
                <a:latin typeface="Aptos" panose="020B0004020202020204" pitchFamily="34" charset="0"/>
                <a:ea typeface="Aptos" panose="020B0004020202020204" pitchFamily="34" charset="0"/>
                <a:cs typeface="Arial" panose="020B0604020202020204" pitchFamily="34" charset="0"/>
              </a:rPr>
              <a:t>rovide refugee students with strategies to label and manage their emotions, and</a:t>
            </a:r>
          </a:p>
          <a:p>
            <a:pPr marR="0" lvl="0">
              <a:lnSpc>
                <a:spcPct val="116000"/>
              </a:lnSpc>
              <a:spcBef>
                <a:spcPts val="0"/>
              </a:spcBef>
              <a:spcAft>
                <a:spcPts val="800"/>
              </a:spcAft>
            </a:pPr>
            <a:r>
              <a:rPr lang="en-US" kern="100" dirty="0">
                <a:latin typeface="Aptos" panose="020B0004020202020204" pitchFamily="34" charset="0"/>
                <a:ea typeface="Aptos" panose="020B0004020202020204" pitchFamily="34" charset="0"/>
              </a:rPr>
              <a:t>e</a:t>
            </a:r>
            <a:r>
              <a:rPr lang="en-US" sz="2800" kern="100" dirty="0">
                <a:effectLst/>
                <a:latin typeface="Aptos" panose="020B0004020202020204" pitchFamily="34" charset="0"/>
                <a:ea typeface="Aptos" panose="020B0004020202020204" pitchFamily="34" charset="0"/>
                <a:cs typeface="Arial" panose="020B0604020202020204" pitchFamily="34" charset="0"/>
              </a:rPr>
              <a:t>quip refugee students with resilience-building skills that can help them navigate future challenges effectively</a:t>
            </a:r>
          </a:p>
          <a:p>
            <a:endParaRPr lang="en-US" dirty="0"/>
          </a:p>
        </p:txBody>
      </p:sp>
    </p:spTree>
    <p:extLst>
      <p:ext uri="{BB962C8B-B14F-4D97-AF65-F5344CB8AC3E}">
        <p14:creationId xmlns:p14="http://schemas.microsoft.com/office/powerpoint/2010/main" val="2393636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a:xfrm>
            <a:off x="1092200" y="811604"/>
            <a:ext cx="10261600" cy="897669"/>
          </a:xfrm>
        </p:spPr>
        <p:txBody>
          <a:bodyPr>
            <a:normAutofit fontScale="90000"/>
          </a:bodyPr>
          <a:lstStyle/>
          <a:p>
            <a:r>
              <a:rPr lang="en-US" dirty="0"/>
              <a:t>What is the difference between a refugee, an asylee, and an immigrant?</a:t>
            </a:r>
          </a:p>
        </p:txBody>
      </p:sp>
      <p:sp>
        <p:nvSpPr>
          <p:cNvPr id="3" name="Content Placeholder 2">
            <a:extLst>
              <a:ext uri="{FF2B5EF4-FFF2-40B4-BE49-F238E27FC236}">
                <a16:creationId xmlns:a16="http://schemas.microsoft.com/office/drawing/2014/main" id="{AD0CB797-5CA1-51F9-BA16-7FB888BC0FEE}"/>
              </a:ext>
            </a:extLst>
          </p:cNvPr>
          <p:cNvSpPr>
            <a:spLocks noGrp="1"/>
          </p:cNvSpPr>
          <p:nvPr>
            <p:ph idx="1"/>
          </p:nvPr>
        </p:nvSpPr>
        <p:spPr/>
        <p:txBody>
          <a:bodyPr>
            <a:normAutofit/>
          </a:bodyPr>
          <a:lstStyle/>
          <a:p>
            <a:pPr marL="0" marR="0">
              <a:lnSpc>
                <a:spcPct val="116000"/>
              </a:lnSpc>
              <a:spcBef>
                <a:spcPts val="0"/>
              </a:spcBef>
              <a:spcAft>
                <a:spcPts val="800"/>
              </a:spcAft>
            </a:pPr>
            <a:r>
              <a:rPr lang="en-US" sz="18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An </a:t>
            </a:r>
            <a:r>
              <a:rPr lang="en-US" sz="18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3"/>
              </a:rPr>
              <a:t>immigrant</a:t>
            </a:r>
            <a:r>
              <a:rPr lang="en-US" sz="18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is any person lawfully in the United States who is not a U.S. citizen, U.S. national, or person admitted under a nonimmigrant category. </a:t>
            </a:r>
          </a:p>
          <a:p>
            <a:pPr marL="0" marR="0" indent="0">
              <a:lnSpc>
                <a:spcPct val="116000"/>
              </a:lnSpc>
              <a:spcBef>
                <a:spcPts val="0"/>
              </a:spcBef>
              <a:spcAft>
                <a:spcPts val="800"/>
              </a:spcAft>
              <a:buNone/>
            </a:pP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6000"/>
              </a:lnSpc>
              <a:spcBef>
                <a:spcPts val="0"/>
              </a:spcBef>
              <a:spcAft>
                <a:spcPts val="800"/>
              </a:spcAft>
            </a:pPr>
            <a:r>
              <a:rPr lang="en-US" sz="18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A </a:t>
            </a:r>
            <a:r>
              <a:rPr lang="en-US" sz="18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4"/>
              </a:rPr>
              <a:t>refugee</a:t>
            </a:r>
            <a:r>
              <a:rPr lang="en-US" sz="18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is a person living outside their country of nationality who is unable or unwilling to return to that country because of persecution, or for a well-founded fear of persecution. </a:t>
            </a:r>
          </a:p>
          <a:p>
            <a:pPr marL="0" marR="0">
              <a:lnSpc>
                <a:spcPct val="116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6000"/>
              </a:lnSpc>
              <a:spcBef>
                <a:spcPts val="0"/>
              </a:spcBef>
              <a:spcAft>
                <a:spcPts val="800"/>
              </a:spcAft>
            </a:pPr>
            <a:r>
              <a:rPr lang="en-US" sz="18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An </a:t>
            </a:r>
            <a:r>
              <a:rPr lang="en-US" sz="1800" u="sng" kern="100" dirty="0">
                <a:solidFill>
                  <a:srgbClr val="467886"/>
                </a:solidFill>
                <a:effectLst/>
                <a:latin typeface="Aptos" panose="020B0004020202020204" pitchFamily="34" charset="0"/>
                <a:ea typeface="Aptos" panose="020B0004020202020204" pitchFamily="34" charset="0"/>
                <a:cs typeface="Aptos" panose="020B0004020202020204" pitchFamily="34" charset="0"/>
                <a:hlinkClick r:id="rId4"/>
              </a:rPr>
              <a:t>asylee</a:t>
            </a:r>
            <a:r>
              <a:rPr lang="en-US" sz="18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i</a:t>
            </a:r>
            <a:r>
              <a:rPr lang="en-US" sz="1800" kern="100" dirty="0">
                <a:effectLst/>
                <a:latin typeface="Aptos" panose="020B0004020202020204" pitchFamily="34" charset="0"/>
                <a:ea typeface="Aptos" panose="020B0004020202020204" pitchFamily="34" charset="0"/>
                <a:cs typeface="Aptos" panose="020B0004020202020204" pitchFamily="34" charset="0"/>
              </a:rPr>
              <a:t>s a person</a:t>
            </a:r>
            <a:r>
              <a:rPr lang="en-US" sz="18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who meets the definition of refugee and who is already present in the United States or is seeking admission at a port of entry. An </a:t>
            </a:r>
            <a:r>
              <a:rPr lang="en-US" sz="1800" u="sng" kern="100" dirty="0">
                <a:solidFill>
                  <a:srgbClr val="467886"/>
                </a:solidFill>
                <a:effectLst/>
                <a:latin typeface="Aptos" panose="020B0004020202020204" pitchFamily="34" charset="0"/>
                <a:ea typeface="Aptos" panose="020B0004020202020204" pitchFamily="34" charset="0"/>
                <a:cs typeface="Arial" panose="020B0604020202020204" pitchFamily="34" charset="0"/>
                <a:hlinkClick r:id="rId5"/>
              </a:rPr>
              <a:t>asylum seeker</a:t>
            </a:r>
            <a:r>
              <a:rPr lang="en-US" sz="1800" kern="100" dirty="0">
                <a:solidFill>
                  <a:srgbClr val="000000"/>
                </a:solidFill>
                <a:effectLst/>
                <a:latin typeface="Aptos" panose="020B0004020202020204" pitchFamily="34" charset="0"/>
                <a:ea typeface="Aptos" panose="020B0004020202020204" pitchFamily="34" charset="0"/>
                <a:cs typeface="Aptos" panose="020B0004020202020204" pitchFamily="34" charset="0"/>
              </a:rPr>
              <a:t> is someone who is seeking international protection from dangers in their home country (like a refugee), but whose claim for refugee status has not yet been determined legally.</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07042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p:txBody>
          <a:bodyPr/>
          <a:lstStyle/>
          <a:p>
            <a:r>
              <a:rPr lang="en-US" dirty="0"/>
              <a:t>Are all Afghans in the United States refugees?</a:t>
            </a:r>
          </a:p>
        </p:txBody>
      </p:sp>
      <p:sp>
        <p:nvSpPr>
          <p:cNvPr id="3" name="Content Placeholder 2">
            <a:extLst>
              <a:ext uri="{FF2B5EF4-FFF2-40B4-BE49-F238E27FC236}">
                <a16:creationId xmlns:a16="http://schemas.microsoft.com/office/drawing/2014/main" id="{AD0CB797-5CA1-51F9-BA16-7FB888BC0FEE}"/>
              </a:ext>
            </a:extLst>
          </p:cNvPr>
          <p:cNvSpPr>
            <a:spLocks noGrp="1"/>
          </p:cNvSpPr>
          <p:nvPr>
            <p:ph idx="1"/>
          </p:nvPr>
        </p:nvSpPr>
        <p:spPr/>
        <p:txBody>
          <a:bodyPr>
            <a:normAutofit fontScale="85000" lnSpcReduction="10000"/>
          </a:bodyPr>
          <a:lstStyle/>
          <a:p>
            <a:pPr marL="0" indent="0">
              <a:buNone/>
            </a:pPr>
            <a:r>
              <a:rPr lang="en-US" dirty="0">
                <a:latin typeface="Aptos" panose="020B0004020202020204" pitchFamily="34" charset="0"/>
              </a:rPr>
              <a:t>No – there are different pathways to resettlement Afghans can take depending on their needs and qualifications.</a:t>
            </a:r>
          </a:p>
          <a:p>
            <a:r>
              <a:rPr lang="en-US" b="1" dirty="0">
                <a:latin typeface="Aptos" panose="020B0004020202020204" pitchFamily="34" charset="0"/>
              </a:rPr>
              <a:t>Visas: </a:t>
            </a:r>
            <a:r>
              <a:rPr lang="en-US" sz="2800" dirty="0">
                <a:effectLst/>
                <a:latin typeface="Aptos" panose="020B0004020202020204" pitchFamily="34" charset="0"/>
                <a:ea typeface="Aptos" panose="020B0004020202020204" pitchFamily="34" charset="0"/>
              </a:rPr>
              <a:t>The United States provides immigrant visas based on family ties, employment, adoption, special immigrant categories, and the diversity visa. </a:t>
            </a:r>
          </a:p>
          <a:p>
            <a:r>
              <a:rPr lang="en-US" sz="2800" b="1" kern="100" dirty="0">
                <a:effectLst/>
                <a:latin typeface="Aptos" panose="020B0004020202020204" pitchFamily="34" charset="0"/>
                <a:ea typeface="Aptos" panose="020B0004020202020204" pitchFamily="34" charset="0"/>
              </a:rPr>
              <a:t>Refugee status: </a:t>
            </a:r>
            <a:r>
              <a:rPr lang="en-US" sz="2800" kern="100" dirty="0">
                <a:effectLst/>
                <a:latin typeface="Aptos" panose="020B0004020202020204" pitchFamily="34" charset="0"/>
                <a:ea typeface="Aptos" panose="020B0004020202020204" pitchFamily="34" charset="0"/>
              </a:rPr>
              <a:t>Afghans are eligible to resettle in the United States through the </a:t>
            </a:r>
            <a:r>
              <a:rPr lang="en-US" sz="2800" u="sng" kern="100" dirty="0">
                <a:solidFill>
                  <a:srgbClr val="467886"/>
                </a:solidFill>
                <a:effectLst/>
                <a:latin typeface="Aptos" panose="020B0004020202020204" pitchFamily="34" charset="0"/>
                <a:ea typeface="Aptos" panose="020B0004020202020204" pitchFamily="34" charset="0"/>
                <a:hlinkClick r:id="rId3"/>
              </a:rPr>
              <a:t>U.S. Refugee Assistance Program Priority-1</a:t>
            </a:r>
            <a:r>
              <a:rPr lang="en-US" sz="2800" kern="100" dirty="0">
                <a:effectLst/>
                <a:latin typeface="Aptos" panose="020B0004020202020204" pitchFamily="34" charset="0"/>
                <a:ea typeface="Aptos" panose="020B0004020202020204" pitchFamily="34" charset="0"/>
              </a:rPr>
              <a:t> if they qualify as refugees. Afghans being considered for refugee status must demonstrate that they were persecuted or have a well-founded fear of persecution. </a:t>
            </a:r>
          </a:p>
          <a:p>
            <a:r>
              <a:rPr lang="en-US" sz="2800" b="1" kern="100" dirty="0">
                <a:effectLst/>
                <a:latin typeface="Aptos" panose="020B0004020202020204" pitchFamily="34" charset="0"/>
                <a:ea typeface="Aptos" panose="020B0004020202020204" pitchFamily="34" charset="0"/>
              </a:rPr>
              <a:t>Cooperation with U.S. entities: </a:t>
            </a:r>
            <a:r>
              <a:rPr lang="en-US" sz="2800" kern="100" dirty="0">
                <a:effectLst/>
                <a:latin typeface="Aptos" panose="020B0004020202020204" pitchFamily="34" charset="0"/>
                <a:ea typeface="Aptos" panose="020B0004020202020204" pitchFamily="34" charset="0"/>
              </a:rPr>
              <a:t>Some Afghan nationals are eligible for the </a:t>
            </a:r>
            <a:r>
              <a:rPr lang="en-US" sz="2800" u="sng" kern="100" dirty="0">
                <a:solidFill>
                  <a:srgbClr val="467886"/>
                </a:solidFill>
                <a:effectLst/>
                <a:latin typeface="Aptos" panose="020B0004020202020204" pitchFamily="34" charset="0"/>
                <a:ea typeface="Aptos" panose="020B0004020202020204" pitchFamily="34" charset="0"/>
                <a:hlinkClick r:id="rId3"/>
              </a:rPr>
              <a:t>Afghan Priority-2 Program.</a:t>
            </a:r>
            <a:r>
              <a:rPr lang="en-US" sz="2800" kern="100" dirty="0">
                <a:effectLst/>
                <a:latin typeface="Aptos" panose="020B0004020202020204" pitchFamily="34" charset="0"/>
                <a:ea typeface="Aptos" panose="020B0004020202020204" pitchFamily="34" charset="0"/>
              </a:rPr>
              <a:t> Afghans under Priority-2 do not have to demonstrate persecution; rather, they are eligible because their employment is related to the U.S. government’s efforts in Afghanistan. </a:t>
            </a:r>
          </a:p>
          <a:p>
            <a:endParaRPr lang="en-US" dirty="0"/>
          </a:p>
        </p:txBody>
      </p:sp>
    </p:spTree>
    <p:extLst>
      <p:ext uri="{BB962C8B-B14F-4D97-AF65-F5344CB8AC3E}">
        <p14:creationId xmlns:p14="http://schemas.microsoft.com/office/powerpoint/2010/main" val="2250009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a:xfrm>
            <a:off x="1117600" y="927956"/>
            <a:ext cx="10236200" cy="897669"/>
          </a:xfrm>
        </p:spPr>
        <p:txBody>
          <a:bodyPr>
            <a:noAutofit/>
          </a:bodyPr>
          <a:lstStyle/>
          <a:p>
            <a:r>
              <a:rPr lang="en-US" sz="3200" dirty="0"/>
              <a:t>What does it mean to enter the United States as humanitarian parolees?</a:t>
            </a:r>
          </a:p>
        </p:txBody>
      </p:sp>
      <p:sp>
        <p:nvSpPr>
          <p:cNvPr id="3" name="Content Placeholder 2">
            <a:extLst>
              <a:ext uri="{FF2B5EF4-FFF2-40B4-BE49-F238E27FC236}">
                <a16:creationId xmlns:a16="http://schemas.microsoft.com/office/drawing/2014/main" id="{AD0CB797-5CA1-51F9-BA16-7FB888BC0FEE}"/>
              </a:ext>
            </a:extLst>
          </p:cNvPr>
          <p:cNvSpPr>
            <a:spLocks noGrp="1"/>
          </p:cNvSpPr>
          <p:nvPr>
            <p:ph idx="1"/>
          </p:nvPr>
        </p:nvSpPr>
        <p:spPr>
          <a:xfrm>
            <a:off x="838200" y="2079171"/>
            <a:ext cx="10515600" cy="4097792"/>
          </a:xfrm>
        </p:spPr>
        <p:txBody>
          <a:bodyPr>
            <a:normAutofit/>
          </a:bodyPr>
          <a:lstStyle/>
          <a:p>
            <a:pPr marL="0" marR="0">
              <a:lnSpc>
                <a:spcPct val="116000"/>
              </a:lnSpc>
              <a:spcBef>
                <a:spcPts val="0"/>
              </a:spcBef>
              <a:spcAft>
                <a:spcPts val="800"/>
              </a:spcAft>
            </a:pPr>
            <a:r>
              <a:rPr lang="en-US" sz="2400" kern="100" dirty="0">
                <a:effectLst/>
                <a:latin typeface="Aptos" panose="020B0004020202020204" pitchFamily="34" charset="0"/>
                <a:ea typeface="Aptos Display" panose="020B0004020202020204" pitchFamily="34" charset="0"/>
                <a:cs typeface="Calibri" panose="020F0502020204030204" pitchFamily="34" charset="0"/>
              </a:rPr>
              <a:t>Most Afghan nationals arriving as part of the 2021 evacuation effort under </a:t>
            </a:r>
            <a:r>
              <a:rPr lang="en-US" sz="2400" u="sng" kern="100" dirty="0">
                <a:solidFill>
                  <a:srgbClr val="467886"/>
                </a:solidFill>
                <a:effectLst/>
                <a:latin typeface="Aptos" panose="020B0004020202020204" pitchFamily="34" charset="0"/>
                <a:ea typeface="Aptos Display" panose="020B0004020202020204" pitchFamily="34" charset="0"/>
                <a:cs typeface="Calibri" panose="020F0502020204030204" pitchFamily="34" charset="0"/>
                <a:hlinkClick r:id="rId3"/>
              </a:rPr>
              <a:t>Operation Allies Welcome</a:t>
            </a:r>
            <a:r>
              <a:rPr lang="en-US" sz="2400" kern="100" dirty="0">
                <a:effectLst/>
                <a:latin typeface="Aptos" panose="020B0004020202020204" pitchFamily="34" charset="0"/>
                <a:ea typeface="Aptos Display" panose="020B0004020202020204" pitchFamily="34" charset="0"/>
                <a:cs typeface="Calibri" panose="020F0502020204030204" pitchFamily="34" charset="0"/>
              </a:rPr>
              <a:t> were paroled into the United States on a case-by-case basis for two years. They were eligible to receive work authorization during their parole and had to meet certain criteria. </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6000"/>
              </a:lnSpc>
              <a:spcBef>
                <a:spcPts val="0"/>
              </a:spcBef>
              <a:spcAft>
                <a:spcPts val="800"/>
              </a:spcAft>
            </a:pPr>
            <a:r>
              <a:rPr lang="en-US" sz="2400" kern="100" dirty="0">
                <a:effectLst/>
                <a:latin typeface="Aptos" panose="020B0004020202020204" pitchFamily="34" charset="0"/>
                <a:ea typeface="Aptos Display" panose="020B0004020202020204" pitchFamily="34" charset="0"/>
                <a:cs typeface="Calibri" panose="020F0502020204030204" pitchFamily="34" charset="0"/>
              </a:rPr>
              <a:t>Humanitarian parole status is temporary and is not a guaranteed pathway to a more permanent status. Afghan students and families who have spent time as parolees are likely to have experienced additional stressors due to that uncertainty.  </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824413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a:xfrm>
            <a:off x="1117600" y="793019"/>
            <a:ext cx="10236200" cy="897669"/>
          </a:xfrm>
        </p:spPr>
        <p:txBody>
          <a:bodyPr>
            <a:normAutofit fontScale="90000"/>
          </a:bodyPr>
          <a:lstStyle/>
          <a:p>
            <a:r>
              <a:rPr lang="en-US" dirty="0"/>
              <a:t>What is a resettlement agency and how can they help Afghan families?</a:t>
            </a:r>
          </a:p>
        </p:txBody>
      </p:sp>
      <p:sp>
        <p:nvSpPr>
          <p:cNvPr id="3" name="Content Placeholder 2">
            <a:extLst>
              <a:ext uri="{FF2B5EF4-FFF2-40B4-BE49-F238E27FC236}">
                <a16:creationId xmlns:a16="http://schemas.microsoft.com/office/drawing/2014/main" id="{AD0CB797-5CA1-51F9-BA16-7FB888BC0FEE}"/>
              </a:ext>
            </a:extLst>
          </p:cNvPr>
          <p:cNvSpPr>
            <a:spLocks noGrp="1"/>
          </p:cNvSpPr>
          <p:nvPr>
            <p:ph idx="1"/>
          </p:nvPr>
        </p:nvSpPr>
        <p:spPr/>
        <p:txBody>
          <a:bodyPr>
            <a:normAutofit/>
          </a:bodyPr>
          <a:lstStyle/>
          <a:p>
            <a:pPr marL="0" marR="0">
              <a:lnSpc>
                <a:spcPct val="116000"/>
              </a:lnSpc>
              <a:spcBef>
                <a:spcPts val="0"/>
              </a:spcBef>
              <a:spcAft>
                <a:spcPts val="800"/>
              </a:spcAft>
            </a:pPr>
            <a:r>
              <a:rPr lang="en-US" sz="2800" u="sng" kern="100" dirty="0">
                <a:solidFill>
                  <a:srgbClr val="467886"/>
                </a:solidFill>
                <a:effectLst/>
                <a:latin typeface="Aptos" panose="020B0004020202020204" pitchFamily="34" charset="0"/>
                <a:ea typeface="Aptos Display" panose="020B0004020202020204" pitchFamily="34" charset="0"/>
                <a:cs typeface="Calibri" panose="020F0502020204030204" pitchFamily="34" charset="0"/>
                <a:hlinkClick r:id="rId3"/>
              </a:rPr>
              <a:t>Resettlement agencies</a:t>
            </a:r>
            <a:r>
              <a:rPr lang="en-US" sz="2800" kern="100" dirty="0">
                <a:effectLst/>
                <a:latin typeface="Aptos" panose="020B0004020202020204" pitchFamily="34" charset="0"/>
                <a:ea typeface="Aptos Display" panose="020B0004020202020204" pitchFamily="34" charset="0"/>
                <a:cs typeface="Calibri" panose="020F0502020204030204" pitchFamily="34" charset="0"/>
              </a:rPr>
              <a:t> welcome newly resettled persons and connect them with important services and resources. They initially sponsor a refugee or family entering the United States and help orient them to life in the United States by providing access to food, shelter, and health services. </a:t>
            </a:r>
          </a:p>
          <a:p>
            <a:pPr marL="0" marR="0">
              <a:lnSpc>
                <a:spcPct val="116000"/>
              </a:lnSpc>
              <a:spcBef>
                <a:spcPts val="0"/>
              </a:spcBef>
              <a:spcAft>
                <a:spcPts val="800"/>
              </a:spcAft>
            </a:pPr>
            <a:r>
              <a:rPr lang="en-US" kern="100" dirty="0">
                <a:latin typeface="Aptos" panose="020B0004020202020204" pitchFamily="34" charset="0"/>
                <a:ea typeface="Aptos Display" panose="020B0004020202020204" pitchFamily="34" charset="0"/>
                <a:cs typeface="Calibri" panose="020F0502020204030204" pitchFamily="34" charset="0"/>
              </a:rPr>
              <a:t>They </a:t>
            </a:r>
            <a:r>
              <a:rPr lang="en-US" sz="2800" kern="100" dirty="0">
                <a:effectLst/>
                <a:latin typeface="Aptos" panose="020B0004020202020204" pitchFamily="34" charset="0"/>
                <a:ea typeface="Aptos Display" panose="020B0004020202020204" pitchFamily="34" charset="0"/>
                <a:cs typeface="Calibri" panose="020F0502020204030204" pitchFamily="34" charset="0"/>
              </a:rPr>
              <a:t>can also support families by helping them register children and youth for school and connecting them with programs to support their integration into the school community. </a:t>
            </a:r>
            <a:endParaRPr lang="en-US" dirty="0"/>
          </a:p>
        </p:txBody>
      </p:sp>
    </p:spTree>
    <p:extLst>
      <p:ext uri="{BB962C8B-B14F-4D97-AF65-F5344CB8AC3E}">
        <p14:creationId xmlns:p14="http://schemas.microsoft.com/office/powerpoint/2010/main" val="1271436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p:txBody>
          <a:bodyPr>
            <a:noAutofit/>
          </a:bodyPr>
          <a:lstStyle/>
          <a:p>
            <a:r>
              <a:rPr lang="en-US" sz="3200" dirty="0"/>
              <a:t>What language do Afghans speak?</a:t>
            </a:r>
          </a:p>
        </p:txBody>
      </p:sp>
      <p:sp>
        <p:nvSpPr>
          <p:cNvPr id="3" name="Content Placeholder 2">
            <a:extLst>
              <a:ext uri="{FF2B5EF4-FFF2-40B4-BE49-F238E27FC236}">
                <a16:creationId xmlns:a16="http://schemas.microsoft.com/office/drawing/2014/main" id="{AD0CB797-5CA1-51F9-BA16-7FB888BC0FEE}"/>
              </a:ext>
            </a:extLst>
          </p:cNvPr>
          <p:cNvSpPr>
            <a:spLocks noGrp="1"/>
          </p:cNvSpPr>
          <p:nvPr>
            <p:ph idx="1"/>
          </p:nvPr>
        </p:nvSpPr>
        <p:spPr>
          <a:xfrm>
            <a:off x="838200" y="2438400"/>
            <a:ext cx="10515600" cy="3923914"/>
          </a:xfrm>
        </p:spPr>
        <p:txBody>
          <a:bodyPr/>
          <a:lstStyle/>
          <a:p>
            <a:r>
              <a:rPr lang="en-US" dirty="0">
                <a:latin typeface="Aptos" panose="020B0004020202020204" pitchFamily="34" charset="0"/>
              </a:rPr>
              <a:t>Dari and Pashto are the official languages of instruction in the Afghan public education systems. Typically, people communicate more effectively in one or the other.</a:t>
            </a:r>
            <a:br>
              <a:rPr lang="en-US" dirty="0">
                <a:latin typeface="Aptos" panose="020B0004020202020204" pitchFamily="34" charset="0"/>
              </a:rPr>
            </a:br>
            <a:endParaRPr lang="en-US" dirty="0">
              <a:latin typeface="Aptos" panose="020B0004020202020204" pitchFamily="34" charset="0"/>
            </a:endParaRPr>
          </a:p>
          <a:p>
            <a:r>
              <a:rPr lang="en-US" dirty="0">
                <a:latin typeface="Aptos" panose="020B0004020202020204" pitchFamily="34" charset="0"/>
              </a:rPr>
              <a:t>There is rich language and ethnic diversity in Afghanistan. Schools should confirm which languages are preferred by Afghan families.</a:t>
            </a:r>
          </a:p>
        </p:txBody>
      </p:sp>
    </p:spTree>
    <p:extLst>
      <p:ext uri="{BB962C8B-B14F-4D97-AF65-F5344CB8AC3E}">
        <p14:creationId xmlns:p14="http://schemas.microsoft.com/office/powerpoint/2010/main" val="3464348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a:xfrm>
            <a:off x="1092200" y="749301"/>
            <a:ext cx="10261600" cy="941388"/>
          </a:xfrm>
        </p:spPr>
        <p:txBody>
          <a:bodyPr>
            <a:normAutofit fontScale="90000"/>
          </a:bodyPr>
          <a:lstStyle/>
          <a:p>
            <a:r>
              <a:rPr lang="en-US" dirty="0"/>
              <a:t>What is the historical and contemporary landscape of the school system in Afghanistan?</a:t>
            </a:r>
          </a:p>
        </p:txBody>
      </p:sp>
      <p:sp>
        <p:nvSpPr>
          <p:cNvPr id="4" name="Rectangle 1">
            <a:extLst>
              <a:ext uri="{FF2B5EF4-FFF2-40B4-BE49-F238E27FC236}">
                <a16:creationId xmlns:a16="http://schemas.microsoft.com/office/drawing/2014/main" id="{E1F6CE5E-A946-1E0D-6B5B-FCBA798A72DF}"/>
              </a:ext>
            </a:extLst>
          </p:cNvPr>
          <p:cNvSpPr>
            <a:spLocks noGrp="1" noChangeArrowheads="1"/>
          </p:cNvSpPr>
          <p:nvPr>
            <p:ph idx="1"/>
          </p:nvPr>
        </p:nvSpPr>
        <p:spPr bwMode="auto">
          <a:xfrm>
            <a:off x="876300" y="1819921"/>
            <a:ext cx="10439400"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en-US" altLang="en-US" sz="2000" b="1" i="0" u="none" strike="noStrike" cap="none" normalizeH="0" baseline="0" dirty="0">
                <a:ln>
                  <a:noFill/>
                </a:ln>
                <a:solidFill>
                  <a:schemeClr val="tx1"/>
                </a:solidFill>
                <a:effectLst/>
                <a:latin typeface="Aptos" panose="020B0004020202020204" pitchFamily="34" charset="0"/>
              </a:rPr>
              <a:t>1960s – 1980s</a:t>
            </a:r>
          </a:p>
          <a:p>
            <a:pPr lvl="1" eaLnBrk="0" fontAlgn="base" hangingPunct="0">
              <a:lnSpc>
                <a:spcPct val="100000"/>
              </a:lnSpc>
              <a:spcBef>
                <a:spcPct val="0"/>
              </a:spcBef>
              <a:spcAft>
                <a:spcPct val="0"/>
              </a:spcAft>
            </a:pPr>
            <a:r>
              <a:rPr kumimoji="0" lang="en-US" altLang="en-US" sz="1800" i="0" u="none" strike="noStrike" cap="none" normalizeH="0" baseline="0" dirty="0">
                <a:ln>
                  <a:noFill/>
                </a:ln>
                <a:solidFill>
                  <a:schemeClr val="tx1"/>
                </a:solidFill>
                <a:effectLst/>
                <a:latin typeface="Aptos" panose="020B0004020202020204" pitchFamily="34" charset="0"/>
              </a:rPr>
              <a:t>Making education compulsory and increasing access for all students, including girls</a:t>
            </a:r>
          </a:p>
          <a:p>
            <a:pPr eaLnBrk="0" fontAlgn="base" hangingPunct="0">
              <a:lnSpc>
                <a:spcPct val="100000"/>
              </a:lnSpc>
              <a:spcBef>
                <a:spcPct val="0"/>
              </a:spcBef>
              <a:spcAft>
                <a:spcPct val="0"/>
              </a:spcAft>
            </a:pPr>
            <a:endParaRPr kumimoji="0" lang="en-US" altLang="en-US" sz="2000" i="0" u="none" strike="noStrike" cap="none" normalizeH="0" baseline="0" dirty="0">
              <a:ln>
                <a:noFill/>
              </a:ln>
              <a:solidFill>
                <a:schemeClr val="tx1"/>
              </a:solidFill>
              <a:effectLst/>
              <a:latin typeface="Aptos" panose="020B0004020202020204" pitchFamily="34" charset="0"/>
            </a:endParaRPr>
          </a:p>
          <a:p>
            <a:pPr eaLnBrk="0" fontAlgn="base" hangingPunct="0">
              <a:lnSpc>
                <a:spcPct val="100000"/>
              </a:lnSpc>
              <a:spcBef>
                <a:spcPct val="0"/>
              </a:spcBef>
              <a:spcAft>
                <a:spcPct val="0"/>
              </a:spcAft>
            </a:pPr>
            <a:r>
              <a:rPr kumimoji="0" lang="en-US" altLang="en-US" sz="2000" b="1" i="0" u="none" strike="noStrike" cap="none" normalizeH="0" baseline="0" dirty="0">
                <a:ln>
                  <a:noFill/>
                </a:ln>
                <a:solidFill>
                  <a:schemeClr val="tx1"/>
                </a:solidFill>
                <a:effectLst/>
                <a:latin typeface="Aptos" panose="020B0004020202020204" pitchFamily="34" charset="0"/>
              </a:rPr>
              <a:t>1990s </a:t>
            </a:r>
          </a:p>
          <a:p>
            <a:pPr lvl="1" eaLnBrk="0" fontAlgn="base" hangingPunct="0">
              <a:lnSpc>
                <a:spcPct val="100000"/>
              </a:lnSpc>
              <a:spcBef>
                <a:spcPct val="0"/>
              </a:spcBef>
              <a:spcAft>
                <a:spcPct val="0"/>
              </a:spcAft>
            </a:pPr>
            <a:r>
              <a:rPr lang="en-US" sz="1800" dirty="0">
                <a:solidFill>
                  <a:schemeClr val="tx1"/>
                </a:solidFill>
                <a:effectLst/>
                <a:latin typeface="Aptos" panose="020B0004020202020204" pitchFamily="34" charset="0"/>
                <a:ea typeface="Aptos Display" panose="020B0004020202020204" pitchFamily="34" charset="0"/>
                <a:cs typeface="Aptos Display" panose="020B0004020202020204" pitchFamily="34" charset="0"/>
              </a:rPr>
              <a:t>The rise of the Taliban, an extremist group, to power in Afghanistan</a:t>
            </a:r>
          </a:p>
          <a:p>
            <a:pPr lvl="1" eaLnBrk="0" fontAlgn="base" hangingPunct="0">
              <a:lnSpc>
                <a:spcPct val="100000"/>
              </a:lnSpc>
              <a:spcBef>
                <a:spcPct val="0"/>
              </a:spcBef>
              <a:spcAft>
                <a:spcPct val="0"/>
              </a:spcAft>
            </a:pPr>
            <a:r>
              <a:rPr lang="en-US" sz="1800" dirty="0">
                <a:solidFill>
                  <a:schemeClr val="tx1"/>
                </a:solidFill>
                <a:latin typeface="Aptos" panose="020B0004020202020204" pitchFamily="34" charset="0"/>
                <a:ea typeface="Aptos Display" panose="020B0004020202020204" pitchFamily="34" charset="0"/>
                <a:cs typeface="Aptos Display" panose="020B0004020202020204" pitchFamily="34" charset="0"/>
              </a:rPr>
              <a:t>Girls’ schools closed, women prohibited from attending university, greater emphasis on religious studies</a:t>
            </a:r>
            <a:endParaRPr lang="en-US" sz="1800" dirty="0">
              <a:solidFill>
                <a:schemeClr val="tx1"/>
              </a:solidFill>
              <a:effectLst/>
              <a:latin typeface="Aptos" panose="020B0004020202020204" pitchFamily="34" charset="0"/>
              <a:ea typeface="Aptos Display" panose="020B0004020202020204" pitchFamily="34" charset="0"/>
              <a:cs typeface="Aptos Display" panose="020B0004020202020204" pitchFamily="34" charset="0"/>
            </a:endParaRPr>
          </a:p>
          <a:p>
            <a:pPr eaLnBrk="0" fontAlgn="base" hangingPunct="0">
              <a:lnSpc>
                <a:spcPct val="100000"/>
              </a:lnSpc>
              <a:spcBef>
                <a:spcPct val="0"/>
              </a:spcBef>
              <a:spcAft>
                <a:spcPct val="0"/>
              </a:spcAft>
            </a:pPr>
            <a:endParaRPr lang="en-US" sz="2000" dirty="0">
              <a:solidFill>
                <a:schemeClr val="tx1"/>
              </a:solidFill>
              <a:effectLst/>
              <a:latin typeface="Aptos" panose="020B0004020202020204" pitchFamily="34" charset="0"/>
              <a:ea typeface="Aptos Display" panose="020B0004020202020204" pitchFamily="34" charset="0"/>
              <a:cs typeface="Aptos Display" panose="020B0004020202020204" pitchFamily="34" charset="0"/>
            </a:endParaRPr>
          </a:p>
          <a:p>
            <a:pPr eaLnBrk="0" fontAlgn="base" hangingPunct="0">
              <a:lnSpc>
                <a:spcPct val="100000"/>
              </a:lnSpc>
              <a:spcBef>
                <a:spcPct val="0"/>
              </a:spcBef>
              <a:spcAft>
                <a:spcPct val="0"/>
              </a:spcAft>
            </a:pPr>
            <a:r>
              <a:rPr kumimoji="0" lang="en-US" altLang="en-US" sz="2000" b="1" i="0" u="none" strike="noStrike" cap="none" normalizeH="0" baseline="0" dirty="0">
                <a:ln>
                  <a:noFill/>
                </a:ln>
                <a:solidFill>
                  <a:schemeClr val="tx1"/>
                </a:solidFill>
                <a:effectLst/>
                <a:latin typeface="Aptos" panose="020B0004020202020204" pitchFamily="34" charset="0"/>
              </a:rPr>
              <a:t>2001 – 2020</a:t>
            </a:r>
            <a:endParaRPr kumimoji="0" lang="en-US" altLang="en-US" sz="2000" i="0" u="none" strike="noStrike" cap="none" normalizeH="0" baseline="0" dirty="0">
              <a:ln>
                <a:noFill/>
              </a:ln>
              <a:solidFill>
                <a:schemeClr val="tx1"/>
              </a:solidFill>
              <a:effectLst/>
              <a:latin typeface="Aptos" panose="020B0004020202020204" pitchFamily="34" charset="0"/>
            </a:endParaRPr>
          </a:p>
          <a:p>
            <a:pPr lvl="1" eaLnBrk="0" fontAlgn="base" hangingPunct="0">
              <a:lnSpc>
                <a:spcPct val="100000"/>
              </a:lnSpc>
              <a:spcBef>
                <a:spcPct val="0"/>
              </a:spcBef>
              <a:spcAft>
                <a:spcPct val="0"/>
              </a:spcAft>
            </a:pPr>
            <a:r>
              <a:rPr lang="en-US" altLang="en-US" sz="1800" dirty="0">
                <a:solidFill>
                  <a:schemeClr val="tx1"/>
                </a:solidFill>
                <a:latin typeface="Aptos" panose="020B0004020202020204" pitchFamily="34" charset="0"/>
              </a:rPr>
              <a:t>After the fall of the Taliban, school enrollment increased</a:t>
            </a:r>
          </a:p>
          <a:p>
            <a:pPr lvl="1" eaLnBrk="0" fontAlgn="base" hangingPunct="0">
              <a:lnSpc>
                <a:spcPct val="100000"/>
              </a:lnSpc>
              <a:spcBef>
                <a:spcPct val="0"/>
              </a:spcBef>
              <a:spcAft>
                <a:spcPct val="0"/>
              </a:spcAft>
            </a:pPr>
            <a:r>
              <a:rPr kumimoji="0" lang="en-US" altLang="en-US" sz="1800" i="0" u="none" strike="noStrike" cap="none" normalizeH="0" baseline="0" dirty="0">
                <a:ln>
                  <a:noFill/>
                </a:ln>
                <a:solidFill>
                  <a:schemeClr val="tx1"/>
                </a:solidFill>
                <a:effectLst/>
                <a:latin typeface="Aptos" panose="020B0004020202020204" pitchFamily="34" charset="0"/>
              </a:rPr>
              <a:t>Most schools were segregated by gender, with boys and girls studying separately</a:t>
            </a:r>
          </a:p>
          <a:p>
            <a:pPr eaLnBrk="0" fontAlgn="base" hangingPunct="0">
              <a:lnSpc>
                <a:spcPct val="100000"/>
              </a:lnSpc>
              <a:spcBef>
                <a:spcPct val="0"/>
              </a:spcBef>
              <a:spcAft>
                <a:spcPct val="0"/>
              </a:spcAft>
            </a:pPr>
            <a:endParaRPr kumimoji="0" lang="en-US" altLang="en-US" sz="2000" i="0" u="none" strike="noStrike" cap="none" normalizeH="0" baseline="0" dirty="0">
              <a:ln>
                <a:noFill/>
              </a:ln>
              <a:solidFill>
                <a:schemeClr val="tx1"/>
              </a:solidFill>
              <a:effectLst/>
              <a:latin typeface="Aptos" panose="020B0004020202020204" pitchFamily="34" charset="0"/>
            </a:endParaRPr>
          </a:p>
          <a:p>
            <a:pPr eaLnBrk="0" fontAlgn="base" hangingPunct="0">
              <a:lnSpc>
                <a:spcPct val="100000"/>
              </a:lnSpc>
              <a:spcBef>
                <a:spcPct val="0"/>
              </a:spcBef>
              <a:spcAft>
                <a:spcPct val="0"/>
              </a:spcAft>
            </a:pPr>
            <a:r>
              <a:rPr kumimoji="0" lang="en-US" altLang="en-US" sz="2000" b="1" i="0" u="none" strike="noStrike" cap="none" normalizeH="0" baseline="0" dirty="0">
                <a:ln>
                  <a:noFill/>
                </a:ln>
                <a:solidFill>
                  <a:schemeClr val="tx1"/>
                </a:solidFill>
                <a:effectLst/>
                <a:latin typeface="Aptos" panose="020B0004020202020204" pitchFamily="34" charset="0"/>
              </a:rPr>
              <a:t>2021 – Present</a:t>
            </a:r>
          </a:p>
          <a:p>
            <a:pPr lvl="1" eaLnBrk="0" fontAlgn="base" hangingPunct="0">
              <a:lnSpc>
                <a:spcPct val="100000"/>
              </a:lnSpc>
              <a:spcBef>
                <a:spcPct val="0"/>
              </a:spcBef>
              <a:spcAft>
                <a:spcPct val="0"/>
              </a:spcAft>
            </a:pPr>
            <a:r>
              <a:rPr kumimoji="0" lang="en-US" altLang="en-US" sz="1800" i="0" u="none" strike="noStrike" cap="none" normalizeH="0" baseline="0" dirty="0">
                <a:ln>
                  <a:noFill/>
                </a:ln>
                <a:solidFill>
                  <a:schemeClr val="tx1"/>
                </a:solidFill>
                <a:effectLst/>
                <a:latin typeface="Aptos" panose="020B0004020202020204" pitchFamily="34" charset="0"/>
              </a:rPr>
              <a:t>The return of the Taliban reimposed restrictions on education, including b</a:t>
            </a:r>
            <a:r>
              <a:rPr lang="en-US" altLang="en-US" sz="1800" dirty="0">
                <a:solidFill>
                  <a:schemeClr val="tx1"/>
                </a:solidFill>
                <a:latin typeface="Aptos" panose="020B0004020202020204" pitchFamily="34" charset="0"/>
              </a:rPr>
              <a:t>ans on girls’ attending secondary school and replacing secular curriculum with religious studies</a:t>
            </a:r>
            <a:endParaRPr kumimoji="0" lang="en-US" altLang="en-US" sz="1800" i="0" u="none" strike="noStrike" cap="none" normalizeH="0" baseline="0" dirty="0">
              <a:ln>
                <a:noFill/>
              </a:ln>
              <a:solidFill>
                <a:schemeClr val="tx1"/>
              </a:solidFill>
              <a:effectLst/>
              <a:latin typeface="Aptos" panose="020B0004020202020204" pitchFamily="34" charset="0"/>
            </a:endParaRPr>
          </a:p>
        </p:txBody>
      </p:sp>
    </p:spTree>
    <p:extLst>
      <p:ext uri="{BB962C8B-B14F-4D97-AF65-F5344CB8AC3E}">
        <p14:creationId xmlns:p14="http://schemas.microsoft.com/office/powerpoint/2010/main" val="3221836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p:txBody>
          <a:bodyPr>
            <a:noAutofit/>
          </a:bodyPr>
          <a:lstStyle/>
          <a:p>
            <a:r>
              <a:rPr lang="en-US" sz="3200" dirty="0"/>
              <a:t>What is the school system like in Afghanistan?</a:t>
            </a:r>
          </a:p>
        </p:txBody>
      </p:sp>
      <p:sp>
        <p:nvSpPr>
          <p:cNvPr id="3" name="Content Placeholder 2">
            <a:extLst>
              <a:ext uri="{FF2B5EF4-FFF2-40B4-BE49-F238E27FC236}">
                <a16:creationId xmlns:a16="http://schemas.microsoft.com/office/drawing/2014/main" id="{AD0CB797-5CA1-51F9-BA16-7FB888BC0FEE}"/>
              </a:ext>
            </a:extLst>
          </p:cNvPr>
          <p:cNvSpPr>
            <a:spLocks noGrp="1"/>
          </p:cNvSpPr>
          <p:nvPr>
            <p:ph idx="1"/>
          </p:nvPr>
        </p:nvSpPr>
        <p:spPr/>
        <p:txBody>
          <a:bodyPr vert="horz" lIns="91440" tIns="45720" rIns="91440" bIns="45720" rtlCol="0" anchor="t">
            <a:normAutofit fontScale="47500" lnSpcReduction="20000"/>
          </a:bodyPr>
          <a:lstStyle/>
          <a:p>
            <a:pPr marL="0" marR="0" indent="0">
              <a:lnSpc>
                <a:spcPct val="107000"/>
              </a:lnSpc>
              <a:spcBef>
                <a:spcPts val="0"/>
              </a:spcBef>
              <a:spcAft>
                <a:spcPts val="800"/>
              </a:spcAft>
              <a:buNone/>
            </a:pPr>
            <a:r>
              <a:rPr lang="en-US" sz="6400" b="1" kern="100" dirty="0">
                <a:effectLst/>
                <a:latin typeface="Aptos" panose="020B0004020202020204" pitchFamily="34" charset="0"/>
                <a:ea typeface="Aptos" panose="020B0004020202020204" pitchFamily="34" charset="0"/>
                <a:cs typeface="Arial" panose="020B0604020202020204" pitchFamily="34" charset="0"/>
              </a:rPr>
              <a:t>Primary education</a:t>
            </a:r>
            <a:endParaRPr lang="en-US" sz="64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5900" b="1" kern="100" dirty="0">
                <a:effectLst/>
                <a:latin typeface="Aptos"/>
                <a:ea typeface="Aptos" panose="020B0004020202020204" pitchFamily="34" charset="0"/>
                <a:cs typeface="Arial"/>
              </a:rPr>
              <a:t>First cycle (grades 1 through 3):</a:t>
            </a:r>
            <a:r>
              <a:rPr lang="en-US" sz="5900" kern="100" dirty="0">
                <a:effectLst/>
                <a:latin typeface="Aptos"/>
                <a:ea typeface="Aptos" panose="020B0004020202020204" pitchFamily="34" charset="0"/>
                <a:cs typeface="Arial"/>
              </a:rPr>
              <a:t> Subjects covered include religious studies, first language (Dari or Pashto), math, arts, and physical education. </a:t>
            </a:r>
          </a:p>
          <a:p>
            <a:pPr marL="0" indent="0">
              <a:lnSpc>
                <a:spcPct val="107000"/>
              </a:lnSpc>
              <a:spcBef>
                <a:spcPts val="0"/>
              </a:spcBef>
              <a:buNone/>
            </a:pPr>
            <a:endParaRPr lang="en-US" sz="5900" kern="100" dirty="0">
              <a:latin typeface="Aptos" panose="020B0004020202020204" pitchFamily="34" charset="0"/>
              <a:ea typeface="Aptos" panose="020B0004020202020204" pitchFamily="34" charset="0"/>
              <a:cs typeface="Arial"/>
            </a:endParaRPr>
          </a:p>
          <a:p>
            <a:pPr marL="342900" marR="0" lvl="0" indent="-342900">
              <a:lnSpc>
                <a:spcPct val="107000"/>
              </a:lnSpc>
              <a:spcBef>
                <a:spcPts val="0"/>
              </a:spcBef>
              <a:spcAft>
                <a:spcPts val="800"/>
              </a:spcAft>
              <a:buFont typeface="Symbol" panose="05050102010706020507" pitchFamily="18" charset="2"/>
              <a:buChar char=""/>
            </a:pPr>
            <a:r>
              <a:rPr lang="en-US" sz="5900" b="1" kern="100" dirty="0">
                <a:effectLst/>
                <a:latin typeface="Aptos" panose="020B0004020202020204" pitchFamily="34" charset="0"/>
                <a:ea typeface="Aptos" panose="020B0004020202020204" pitchFamily="34" charset="0"/>
                <a:cs typeface="Arial" panose="020B0604020202020204" pitchFamily="34" charset="0"/>
              </a:rPr>
              <a:t>Second cycle (grades 4 through 6)</a:t>
            </a:r>
            <a:r>
              <a:rPr lang="en-US" sz="5900" kern="100" dirty="0">
                <a:effectLst/>
                <a:latin typeface="Aptos" panose="020B0004020202020204" pitchFamily="34" charset="0"/>
                <a:ea typeface="Aptos" panose="020B0004020202020204" pitchFamily="34" charset="0"/>
                <a:cs typeface="Arial" panose="020B0604020202020204" pitchFamily="34" charset="0"/>
              </a:rPr>
              <a:t>: Same subjects as the first cycle, in addition to science, history, geography, and second language (Dari or Pashto). At the end of grade 6, students must pass an exam to move on to secondary education. </a:t>
            </a:r>
            <a:br>
              <a:rPr lang="en-US" sz="6400" kern="100" dirty="0">
                <a:effectLst/>
                <a:latin typeface="Aptos" panose="020B0004020202020204" pitchFamily="34" charset="0"/>
                <a:ea typeface="Aptos" panose="020B0004020202020204" pitchFamily="34" charset="0"/>
                <a:cs typeface="Arial" panose="020B0604020202020204" pitchFamily="34" charset="0"/>
              </a:rPr>
            </a:br>
            <a:endParaRPr lang="en-US" sz="6400" kern="100" dirty="0">
              <a:effectLst/>
              <a:latin typeface="Aptos" panose="020B0004020202020204" pitchFamily="34" charset="0"/>
              <a:ea typeface="Aptos" panose="020B00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1414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37DF-34F3-3AEC-8013-87E22ECDD537}"/>
              </a:ext>
            </a:extLst>
          </p:cNvPr>
          <p:cNvSpPr>
            <a:spLocks noGrp="1"/>
          </p:cNvSpPr>
          <p:nvPr>
            <p:ph type="title"/>
          </p:nvPr>
        </p:nvSpPr>
        <p:spPr/>
        <p:txBody>
          <a:bodyPr>
            <a:noAutofit/>
          </a:bodyPr>
          <a:lstStyle/>
          <a:p>
            <a:r>
              <a:rPr lang="en-US" sz="3200" dirty="0"/>
              <a:t>What is the school system like in Afghanistan?</a:t>
            </a:r>
          </a:p>
        </p:txBody>
      </p:sp>
      <p:sp>
        <p:nvSpPr>
          <p:cNvPr id="3" name="Content Placeholder 2">
            <a:extLst>
              <a:ext uri="{FF2B5EF4-FFF2-40B4-BE49-F238E27FC236}">
                <a16:creationId xmlns:a16="http://schemas.microsoft.com/office/drawing/2014/main" id="{AD0CB797-5CA1-51F9-BA16-7FB888BC0FEE}"/>
              </a:ext>
            </a:extLst>
          </p:cNvPr>
          <p:cNvSpPr>
            <a:spLocks noGrp="1"/>
          </p:cNvSpPr>
          <p:nvPr>
            <p:ph idx="1"/>
          </p:nvPr>
        </p:nvSpPr>
        <p:spPr/>
        <p:txBody>
          <a:bodyPr vert="horz" lIns="91440" tIns="45720" rIns="91440" bIns="45720" rtlCol="0" anchor="t">
            <a:normAutofit fontScale="92500" lnSpcReduction="20000"/>
          </a:bodyPr>
          <a:lstStyle/>
          <a:p>
            <a:pPr marL="0" marR="0" indent="0">
              <a:lnSpc>
                <a:spcPct val="107000"/>
              </a:lnSpc>
              <a:spcBef>
                <a:spcPts val="0"/>
              </a:spcBef>
              <a:spcAft>
                <a:spcPts val="800"/>
              </a:spcAft>
              <a:buNone/>
            </a:pPr>
            <a:r>
              <a:rPr lang="en-US" sz="3200" b="1" kern="100" dirty="0">
                <a:effectLst/>
                <a:latin typeface="Aptos" panose="020B0004020202020204" pitchFamily="34" charset="0"/>
                <a:ea typeface="Aptos" panose="020B0004020202020204" pitchFamily="34" charset="0"/>
                <a:cs typeface="Arial" panose="020B0604020202020204" pitchFamily="34" charset="0"/>
              </a:rPr>
              <a:t>Secondary education </a:t>
            </a:r>
            <a:endParaRPr lang="en-US" sz="32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07000"/>
              </a:lnSpc>
              <a:spcBef>
                <a:spcPts val="0"/>
              </a:spcBef>
              <a:spcAft>
                <a:spcPts val="800"/>
              </a:spcAft>
              <a:buFont typeface="Symbol" panose="05050102010706020507" pitchFamily="18" charset="2"/>
              <a:buChar char=""/>
            </a:pPr>
            <a:r>
              <a:rPr lang="en-US" sz="2400" b="1" kern="100" dirty="0">
                <a:effectLst/>
                <a:latin typeface="Aptos"/>
                <a:ea typeface="Aptos" panose="020B0004020202020204" pitchFamily="34" charset="0"/>
                <a:cs typeface="Arial"/>
              </a:rPr>
              <a:t>First cycle (grades 7 through 9):</a:t>
            </a:r>
            <a:r>
              <a:rPr lang="en-US" sz="2400" kern="100" dirty="0">
                <a:effectLst/>
                <a:latin typeface="Aptos"/>
                <a:ea typeface="Aptos" panose="020B0004020202020204" pitchFamily="34" charset="0"/>
                <a:cs typeface="Arial"/>
              </a:rPr>
              <a:t> Subjects covered include religious studies, local languages, math, science, social studies, foreign language, and physical education. At the end of grade 9, students must pass an exam to continue to the next cycle. Alternatively, students may choose to pursue technical or secondary vocational school. </a:t>
            </a:r>
          </a:p>
          <a:p>
            <a:pPr marL="0" indent="0">
              <a:lnSpc>
                <a:spcPct val="107000"/>
              </a:lnSpc>
              <a:spcBef>
                <a:spcPts val="0"/>
              </a:spcBef>
              <a:spcAft>
                <a:spcPts val="800"/>
              </a:spcAft>
              <a:buNone/>
            </a:pPr>
            <a:endParaRPr lang="en-US" sz="2400" kern="100" dirty="0">
              <a:latin typeface="Aptos" panose="020B0004020202020204" pitchFamily="34" charset="0"/>
              <a:ea typeface="Aptos" panose="020B0004020202020204" pitchFamily="34" charset="0"/>
              <a:cs typeface="Arial"/>
            </a:endParaRPr>
          </a:p>
          <a:p>
            <a:pPr marL="342900" marR="0" lvl="0" indent="-342900">
              <a:lnSpc>
                <a:spcPct val="107000"/>
              </a:lnSpc>
              <a:spcBef>
                <a:spcPts val="0"/>
              </a:spcBef>
              <a:spcAft>
                <a:spcPts val="800"/>
              </a:spcAft>
              <a:buFont typeface="Symbol" panose="05050102010706020507" pitchFamily="18" charset="2"/>
              <a:buChar char=""/>
            </a:pPr>
            <a:r>
              <a:rPr lang="en-US" sz="2400" b="1" kern="100" dirty="0">
                <a:effectLst/>
                <a:latin typeface="Aptos" panose="020B0004020202020204" pitchFamily="34" charset="0"/>
                <a:ea typeface="Aptos" panose="020B0004020202020204" pitchFamily="34" charset="0"/>
                <a:cs typeface="Arial" panose="020B0604020202020204" pitchFamily="34" charset="0"/>
              </a:rPr>
              <a:t>Second cycle (grades 10 through 12)</a:t>
            </a:r>
            <a:r>
              <a:rPr lang="en-US" sz="2400" kern="100" dirty="0">
                <a:effectLst/>
                <a:latin typeface="Aptos" panose="020B0004020202020204" pitchFamily="34" charset="0"/>
                <a:ea typeface="Aptos" panose="020B0004020202020204" pitchFamily="34" charset="0"/>
                <a:cs typeface="Arial" panose="020B0604020202020204" pitchFamily="34" charset="0"/>
              </a:rPr>
              <a:t>: </a:t>
            </a:r>
            <a:r>
              <a:rPr lang="en-US" sz="2400" kern="100" dirty="0">
                <a:latin typeface="Aptos" panose="020B0004020202020204" pitchFamily="34" charset="0"/>
                <a:ea typeface="Aptos" panose="020B0004020202020204" pitchFamily="34" charset="0"/>
              </a:rPr>
              <a:t>C</a:t>
            </a:r>
            <a:r>
              <a:rPr lang="en-US" sz="2400" kern="100" dirty="0">
                <a:effectLst/>
                <a:latin typeface="Aptos" panose="020B0004020202020204" pitchFamily="34" charset="0"/>
                <a:ea typeface="Aptos" panose="020B0004020202020204" pitchFamily="34" charset="0"/>
                <a:cs typeface="Arial" panose="020B0604020202020204" pitchFamily="34" charset="0"/>
              </a:rPr>
              <a:t>ontinues most of the subjects taken in th</a:t>
            </a:r>
            <a:r>
              <a:rPr lang="en-US" sz="2400" kern="100" dirty="0">
                <a:latin typeface="Aptos" panose="020B0004020202020204" pitchFamily="34" charset="0"/>
                <a:ea typeface="Aptos" panose="020B0004020202020204" pitchFamily="34" charset="0"/>
              </a:rPr>
              <a:t>e first cycle</a:t>
            </a:r>
            <a:r>
              <a:rPr lang="en-US" sz="2400" kern="100" dirty="0">
                <a:effectLst/>
                <a:latin typeface="Aptos" panose="020B0004020202020204" pitchFamily="34" charset="0"/>
                <a:ea typeface="Aptos" panose="020B0004020202020204" pitchFamily="34" charset="0"/>
                <a:cs typeface="Arial" panose="020B0604020202020204" pitchFamily="34" charset="0"/>
              </a:rPr>
              <a:t>. Students must also choose to specialize in natural science or social studies. At the end of grade 12, students must pass a graduation exam to receive a 12th grade graduation certificate. Students must pass another exam to gain admission to a university.</a:t>
            </a:r>
          </a:p>
        </p:txBody>
      </p:sp>
    </p:spTree>
    <p:extLst>
      <p:ext uri="{BB962C8B-B14F-4D97-AF65-F5344CB8AC3E}">
        <p14:creationId xmlns:p14="http://schemas.microsoft.com/office/powerpoint/2010/main" val="376034470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3-EMPOWER-powerpoint-template  -  Read-Only" id="{77236DB4-9D0A-44FC-9320-6F3FF97B032A}" vid="{04DE69E0-14E0-4A23-B6D2-BDDE2AFF27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3bdd3e4-e979-49cc-96da-aa3924f3c765" xsi:nil="true"/>
    <_Flow_SignoffStatus xmlns="5988497e-2e17-43b2-af0d-95c0d4d5f2dc" xsi:nil="true"/>
    <lcf76f155ced4ddcb4097134ff3c332f xmlns="5988497e-2e17-43b2-af0d-95c0d4d5f2dc">
      <Terms xmlns="http://schemas.microsoft.com/office/infopath/2007/PartnerControls"/>
    </lcf76f155ced4ddcb4097134ff3c332f>
    <Notes xmlns="5988497e-2e17-43b2-af0d-95c0d4d5f2dc" xsi:nil="true"/>
    <Hyperlink xmlns="5988497e-2e17-43b2-af0d-95c0d4d5f2dc">
      <Url xsi:nil="true"/>
      <Description xsi:nil="true"/>
    </Hyperlink>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00A0993D8D905488696A330755682E5" ma:contentTypeVersion="21" ma:contentTypeDescription="Create a new document." ma:contentTypeScope="" ma:versionID="0be0a815314579583ecd31978ab3d30a">
  <xsd:schema xmlns:xsd="http://www.w3.org/2001/XMLSchema" xmlns:xs="http://www.w3.org/2001/XMLSchema" xmlns:p="http://schemas.microsoft.com/office/2006/metadata/properties" xmlns:ns2="5988497e-2e17-43b2-af0d-95c0d4d5f2dc" xmlns:ns3="f3bdd3e4-e979-49cc-96da-aa3924f3c765" targetNamespace="http://schemas.microsoft.com/office/2006/metadata/properties" ma:root="true" ma:fieldsID="e5aaeb042371bf2b5316a82f34d484be" ns2:_="" ns3:_="">
    <xsd:import namespace="5988497e-2e17-43b2-af0d-95c0d4d5f2dc"/>
    <xsd:import namespace="f3bdd3e4-e979-49cc-96da-aa3924f3c76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ServiceOCR"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Hyperlink" minOccurs="0"/>
                <xsd:element ref="ns2:MediaServiceObjectDetectorVersions" minOccurs="0"/>
                <xsd:element ref="ns2:MediaServiceSearchPropertie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88497e-2e17-43b2-af0d-95c0d4d5f2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6dadbfa4-7576-404f-aa87-11d3101ac784" ma:termSetId="09814cd3-568e-fe90-9814-8d621ff8fb84" ma:anchorId="fba54fb3-c3e1-fe81-a776-ca4b69148c4d" ma:open="true" ma:isKeyword="false">
      <xsd:complexType>
        <xsd:sequence>
          <xsd:element ref="pc:Terms" minOccurs="0" maxOccurs="1"/>
        </xsd:sequence>
      </xsd:complexType>
    </xsd:element>
    <xsd:element name="Hyperlink" ma:index="25" nillable="true" ma:displayName="Hyperlink" ma:format="Hyperlink" ma:internalName="Hyperlink">
      <xsd:complexType>
        <xsd:complexContent>
          <xsd:extension base="dms:URL">
            <xsd:sequence>
              <xsd:element name="Url" type="dms:ValidUrl" minOccurs="0" nillable="true"/>
              <xsd:element name="Description" type="xsd:string" nillable="true"/>
            </xsd:sequence>
          </xsd:extension>
        </xsd:complexContent>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Notes" ma:index="28"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3bdd3e4-e979-49cc-96da-aa3924f3c765"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bc577d39-6ed2-4d0a-8e9f-078338ada71e}" ma:internalName="TaxCatchAll" ma:showField="CatchAllData" ma:web="f3bdd3e4-e979-49cc-96da-aa3924f3c76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CC76A4-FADF-46B3-868D-9153091F6CC7}">
  <ds:schemaRefs>
    <ds:schemaRef ds:uri="http://schemas.microsoft.com/sharepoint/v3/contenttype/forms"/>
  </ds:schemaRefs>
</ds:datastoreItem>
</file>

<file path=customXml/itemProps2.xml><?xml version="1.0" encoding="utf-8"?>
<ds:datastoreItem xmlns:ds="http://schemas.openxmlformats.org/officeDocument/2006/customXml" ds:itemID="{83438912-B5CE-4117-9492-638E947098CB}">
  <ds:schemaRefs>
    <ds:schemaRef ds:uri="http://purl.org/dc/terms/"/>
    <ds:schemaRef ds:uri="http://purl.org/dc/elements/1.1/"/>
    <ds:schemaRef ds:uri="http://schemas.microsoft.com/office/2006/metadata/properties"/>
    <ds:schemaRef ds:uri="http://www.w3.org/XML/1998/namespace"/>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f3bdd3e4-e979-49cc-96da-aa3924f3c765"/>
    <ds:schemaRef ds:uri="5988497e-2e17-43b2-af0d-95c0d4d5f2dc"/>
  </ds:schemaRefs>
</ds:datastoreItem>
</file>

<file path=customXml/itemProps3.xml><?xml version="1.0" encoding="utf-8"?>
<ds:datastoreItem xmlns:ds="http://schemas.openxmlformats.org/officeDocument/2006/customXml" ds:itemID="{7A57B94D-1F77-4610-B724-803E0C033C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88497e-2e17-43b2-af0d-95c0d4d5f2dc"/>
    <ds:schemaRef ds:uri="f3bdd3e4-e979-49cc-96da-aa3924f3c7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80c6d8f-dce3-4747-b5fd-a656050bfd7f}" enabled="0" method="" siteId="{380c6d8f-dce3-4747-b5fd-a656050bfd7f}" removed="1"/>
</clbl:labelList>
</file>

<file path=docProps/app.xml><?xml version="1.0" encoding="utf-8"?>
<Properties xmlns="http://schemas.openxmlformats.org/officeDocument/2006/extended-properties" xmlns:vt="http://schemas.openxmlformats.org/officeDocument/2006/docPropsVTypes">
  <Template/>
  <TotalTime>1130</TotalTime>
  <Words>3433</Words>
  <Application>Microsoft Office PowerPoint</Application>
  <PresentationFormat>Widescreen</PresentationFormat>
  <Paragraphs>121</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Aptos Display</vt:lpstr>
      <vt:lpstr>Arial</vt:lpstr>
      <vt:lpstr>Symbol</vt:lpstr>
      <vt:lpstr>Times New Roman</vt:lpstr>
      <vt:lpstr>Wingdings</vt:lpstr>
      <vt:lpstr>Custom Design</vt:lpstr>
      <vt:lpstr>PowerPoint Presentation</vt:lpstr>
      <vt:lpstr>What is the difference between a refugee, an asylee, and an immigrant?</vt:lpstr>
      <vt:lpstr>Are all Afghans in the United States refugees?</vt:lpstr>
      <vt:lpstr>What does it mean to enter the United States as humanitarian parolees?</vt:lpstr>
      <vt:lpstr>What is a resettlement agency and how can they help Afghan families?</vt:lpstr>
      <vt:lpstr>What language do Afghans speak?</vt:lpstr>
      <vt:lpstr>What is the historical and contemporary landscape of the school system in Afghanistan?</vt:lpstr>
      <vt:lpstr>What is the school system like in Afghanistan?</vt:lpstr>
      <vt:lpstr>What is the school system like in Afghanistan?</vt:lpstr>
      <vt:lpstr>What is the school system like in Afghanistan?</vt:lpstr>
      <vt:lpstr>Why is culturally responsive family engagement important when working with Afghan families?</vt:lpstr>
      <vt:lpstr>Why is culturally responsive family engagement important when working with Afghan families?</vt:lpstr>
      <vt:lpstr>Why is it important to use trauma-informed approaches in my work?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Sherri Smith</dc:creator>
  <cp:lastModifiedBy>Brent Franklin (He/Him/His)</cp:lastModifiedBy>
  <cp:revision>30</cp:revision>
  <dcterms:created xsi:type="dcterms:W3CDTF">2023-10-24T19:21:48Z</dcterms:created>
  <dcterms:modified xsi:type="dcterms:W3CDTF">2024-09-19T20:09:45Z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0x010100E00A0993D8D905488696A330755682E5</vt:lpwstr>
  </property>
  <property fmtid="{D5CDD505-2E9C-101B-9397-08002B2CF9AE}" pid="3" name="MediaServiceImageTags">
    <vt:lpwstr/>
  </property>
</Properties>
</file>