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41" r:id="rId2"/>
    <p:sldMasterId id="2147483843" r:id="rId3"/>
    <p:sldMasterId id="2147483856" r:id="rId4"/>
  </p:sldMasterIdLst>
  <p:notesMasterIdLst>
    <p:notesMasterId r:id="rId46"/>
  </p:notesMasterIdLst>
  <p:handoutMasterIdLst>
    <p:handoutMasterId r:id="rId47"/>
  </p:handoutMasterIdLst>
  <p:sldIdLst>
    <p:sldId id="377" r:id="rId5"/>
    <p:sldId id="378" r:id="rId6"/>
    <p:sldId id="396" r:id="rId7"/>
    <p:sldId id="379" r:id="rId8"/>
    <p:sldId id="381" r:id="rId9"/>
    <p:sldId id="382" r:id="rId10"/>
    <p:sldId id="383" r:id="rId11"/>
    <p:sldId id="384" r:id="rId12"/>
    <p:sldId id="385" r:id="rId13"/>
    <p:sldId id="387" r:id="rId14"/>
    <p:sldId id="386" r:id="rId15"/>
    <p:sldId id="388" r:id="rId16"/>
    <p:sldId id="327" r:id="rId17"/>
    <p:sldId id="344" r:id="rId18"/>
    <p:sldId id="328" r:id="rId19"/>
    <p:sldId id="329" r:id="rId20"/>
    <p:sldId id="330" r:id="rId21"/>
    <p:sldId id="331" r:id="rId22"/>
    <p:sldId id="332" r:id="rId23"/>
    <p:sldId id="333" r:id="rId24"/>
    <p:sldId id="334" r:id="rId25"/>
    <p:sldId id="374" r:id="rId26"/>
    <p:sldId id="375" r:id="rId27"/>
    <p:sldId id="376" r:id="rId28"/>
    <p:sldId id="336" r:id="rId29"/>
    <p:sldId id="337" r:id="rId30"/>
    <p:sldId id="394" r:id="rId31"/>
    <p:sldId id="370" r:id="rId32"/>
    <p:sldId id="372" r:id="rId33"/>
    <p:sldId id="373" r:id="rId34"/>
    <p:sldId id="397" r:id="rId35"/>
    <p:sldId id="398" r:id="rId36"/>
    <p:sldId id="399" r:id="rId37"/>
    <p:sldId id="400" r:id="rId38"/>
    <p:sldId id="401" r:id="rId39"/>
    <p:sldId id="366" r:id="rId40"/>
    <p:sldId id="314" r:id="rId41"/>
    <p:sldId id="302" r:id="rId42"/>
    <p:sldId id="306" r:id="rId43"/>
    <p:sldId id="315" r:id="rId44"/>
    <p:sldId id="367"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D6E3650E-9D06-40A1-A529-B0505AF024F5}">
          <p14:sldIdLst>
            <p14:sldId id="377"/>
            <p14:sldId id="378"/>
            <p14:sldId id="396"/>
            <p14:sldId id="379"/>
            <p14:sldId id="381"/>
            <p14:sldId id="382"/>
            <p14:sldId id="383"/>
            <p14:sldId id="384"/>
            <p14:sldId id="385"/>
            <p14:sldId id="387"/>
            <p14:sldId id="386"/>
            <p14:sldId id="388"/>
            <p14:sldId id="327"/>
            <p14:sldId id="344"/>
            <p14:sldId id="328"/>
            <p14:sldId id="329"/>
            <p14:sldId id="330"/>
            <p14:sldId id="331"/>
            <p14:sldId id="332"/>
            <p14:sldId id="333"/>
            <p14:sldId id="334"/>
            <p14:sldId id="374"/>
            <p14:sldId id="375"/>
            <p14:sldId id="376"/>
            <p14:sldId id="336"/>
            <p14:sldId id="337"/>
            <p14:sldId id="394"/>
            <p14:sldId id="370"/>
            <p14:sldId id="372"/>
            <p14:sldId id="373"/>
            <p14:sldId id="397"/>
            <p14:sldId id="398"/>
            <p14:sldId id="399"/>
            <p14:sldId id="400"/>
            <p14:sldId id="401"/>
            <p14:sldId id="366"/>
            <p14:sldId id="314"/>
            <p14:sldId id="302"/>
            <p14:sldId id="306"/>
            <p14:sldId id="315"/>
            <p14:sldId id="36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nica Arkin" initials="MA" lastIdx="14" clrIdx="0"/>
  <p:cmAuthor id="1" name="Selma Caal" initials="SC"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897"/>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9387" autoAdjust="0"/>
    <p:restoredTop sz="86818" autoAdjust="0"/>
  </p:normalViewPr>
  <p:slideViewPr>
    <p:cSldViewPr>
      <p:cViewPr>
        <p:scale>
          <a:sx n="60" d="100"/>
          <a:sy n="60" d="100"/>
        </p:scale>
        <p:origin x="4656" y="1320"/>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7" d="100"/>
        <a:sy n="67" d="100"/>
      </p:scale>
      <p:origin x="0" y="0"/>
    </p:cViewPr>
  </p:sorterViewPr>
  <p:notesViewPr>
    <p:cSldViewPr>
      <p:cViewPr varScale="1">
        <p:scale>
          <a:sx n="55" d="100"/>
          <a:sy n="55" d="100"/>
        </p:scale>
        <p:origin x="-2868" y="-90"/>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25"/>
          <c:dPt>
            <c:idx val="0"/>
            <c:bubble3D val="0"/>
            <c:explosion val="19"/>
            <c:spPr>
              <a:solidFill>
                <a:srgbClr val="638FC5"/>
              </a:solidFill>
            </c:spPr>
          </c:dPt>
          <c:dPt>
            <c:idx val="1"/>
            <c:bubble3D val="0"/>
            <c:spPr>
              <a:solidFill>
                <a:srgbClr val="C76361"/>
              </a:solidFill>
            </c:spPr>
          </c:dPt>
          <c:dLbls>
            <c:spPr>
              <a:noFill/>
            </c:spPr>
            <c:dLblPos val="bestFit"/>
            <c:showLegendKey val="1"/>
            <c:showVal val="0"/>
            <c:showCatName val="1"/>
            <c:showSerName val="0"/>
            <c:showPercent val="1"/>
            <c:showBubbleSize val="0"/>
            <c:showLeaderLines val="1"/>
            <c:extLst>
              <c:ext xmlns:c15="http://schemas.microsoft.com/office/drawing/2012/chart" uri="{CE6537A1-D6FC-4f65-9D91-7224C49458BB}"/>
            </c:extLst>
          </c:dLbls>
          <c:cat>
            <c:strRef>
              <c:f>Sheet1!$A$1:$A$8</c:f>
              <c:strCache>
                <c:ptCount val="8"/>
                <c:pt idx="0">
                  <c:v>Mexican</c:v>
                </c:pt>
                <c:pt idx="1">
                  <c:v>Puerto Rican</c:v>
                </c:pt>
                <c:pt idx="2">
                  <c:v>Cuban</c:v>
                </c:pt>
                <c:pt idx="3">
                  <c:v>Salvadoran</c:v>
                </c:pt>
                <c:pt idx="4">
                  <c:v>Dominican</c:v>
                </c:pt>
                <c:pt idx="5">
                  <c:v>Guatemalan</c:v>
                </c:pt>
                <c:pt idx="6">
                  <c:v>Colombian</c:v>
                </c:pt>
                <c:pt idx="7">
                  <c:v>Honduran</c:v>
                </c:pt>
              </c:strCache>
            </c:strRef>
          </c:cat>
          <c:val>
            <c:numRef>
              <c:f>Sheet1!$B$1:$B$8</c:f>
              <c:numCache>
                <c:formatCode>0%</c:formatCode>
                <c:ptCount val="8"/>
                <c:pt idx="0">
                  <c:v>0.72</c:v>
                </c:pt>
                <c:pt idx="1">
                  <c:v>0.11</c:v>
                </c:pt>
                <c:pt idx="2">
                  <c:v>0.04</c:v>
                </c:pt>
                <c:pt idx="3">
                  <c:v>0.04</c:v>
                </c:pt>
                <c:pt idx="4">
                  <c:v>0.03</c:v>
                </c:pt>
                <c:pt idx="5">
                  <c:v>0.03</c:v>
                </c:pt>
                <c:pt idx="6">
                  <c:v>0.02</c:v>
                </c:pt>
                <c:pt idx="7">
                  <c:v>0.01</c:v>
                </c:pt>
              </c:numCache>
            </c:numRef>
          </c:val>
        </c:ser>
        <c:dLbls>
          <c:showLegendKey val="0"/>
          <c:showVal val="0"/>
          <c:showCatName val="0"/>
          <c:showSerName val="0"/>
          <c:showPercent val="0"/>
          <c:showBubbleSize val="0"/>
          <c:showLeaderLines val="1"/>
        </c:dLbls>
        <c:firstSliceAng val="0"/>
      </c:pieChart>
      <c:spPr>
        <a:noFill/>
      </c:spPr>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0.18333</cdr:x>
      <cdr:y>0.85915</cdr:y>
    </cdr:from>
    <cdr:to>
      <cdr:x>0.825</cdr:x>
      <cdr:y>0.91549</cdr:y>
    </cdr:to>
    <cdr:sp macro="" textlink="">
      <cdr:nvSpPr>
        <cdr:cNvPr id="2" name="TextBox 1"/>
        <cdr:cNvSpPr txBox="1"/>
      </cdr:nvSpPr>
      <cdr:spPr>
        <a:xfrm xmlns:a="http://schemas.openxmlformats.org/drawingml/2006/main">
          <a:off x="1676400" y="4648200"/>
          <a:ext cx="5867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Source: Pew Hispanic Center tabulations of the 2010 American Community Survey</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4EB10C8-DE88-4DC9-8C47-0286B0AC2C19}" type="datetimeFigureOut">
              <a:rPr lang="en-US" smtClean="0"/>
              <a:t>10/20/16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D9D8D39-5FF7-4713-83E2-B7D03B80EC58}" type="slidenum">
              <a:rPr lang="en-US" smtClean="0"/>
              <a:t>‹#›</a:t>
            </a:fld>
            <a:endParaRPr lang="en-US"/>
          </a:p>
        </p:txBody>
      </p:sp>
    </p:spTree>
    <p:extLst>
      <p:ext uri="{BB962C8B-B14F-4D97-AF65-F5344CB8AC3E}">
        <p14:creationId xmlns:p14="http://schemas.microsoft.com/office/powerpoint/2010/main" val="2524632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A6B6B95-9F0A-4AAE-86A4-38FD14034384}" type="datetimeFigureOut">
              <a:rPr lang="en-US" smtClean="0"/>
              <a:t>10/20/16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7989EB1-EBB0-4940-8376-6E728643C2DB}" type="slidenum">
              <a:rPr lang="en-US" smtClean="0"/>
              <a:t>‹#›</a:t>
            </a:fld>
            <a:endParaRPr lang="en-US" dirty="0"/>
          </a:p>
        </p:txBody>
      </p:sp>
    </p:spTree>
    <p:extLst>
      <p:ext uri="{BB962C8B-B14F-4D97-AF65-F5344CB8AC3E}">
        <p14:creationId xmlns:p14="http://schemas.microsoft.com/office/powerpoint/2010/main" val="392140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989EB1-EBB0-4940-8376-6E728643C2DB}"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812964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309563"/>
            <a:ext cx="4648200" cy="3486150"/>
          </a:xfrm>
        </p:spPr>
      </p:sp>
      <p:sp>
        <p:nvSpPr>
          <p:cNvPr id="3" name="Notes Placeholder 2"/>
          <p:cNvSpPr>
            <a:spLocks noGrp="1"/>
          </p:cNvSpPr>
          <p:nvPr>
            <p:ph type="body" idx="1"/>
          </p:nvPr>
        </p:nvSpPr>
        <p:spPr>
          <a:xfrm>
            <a:off x="233680" y="3950970"/>
            <a:ext cx="6543040" cy="4570730"/>
          </a:xfrm>
        </p:spPr>
        <p:txBody>
          <a:bodyPr/>
          <a:lstStyle/>
          <a:p>
            <a:pPr marL="349396" indent="-349396">
              <a:lnSpc>
                <a:spcPct val="150000"/>
              </a:lnSpc>
              <a:spcBef>
                <a:spcPts val="408"/>
              </a:spcBef>
              <a:spcAft>
                <a:spcPts val="408"/>
              </a:spcAft>
              <a:buFont typeface="Symbol"/>
              <a:buChar char=""/>
            </a:pPr>
            <a:r>
              <a:rPr lang="en-US" sz="1400" b="1" dirty="0">
                <a:solidFill>
                  <a:srgbClr val="000000"/>
                </a:solidFill>
                <a:ea typeface="Trebuchet MS"/>
                <a:cs typeface="Trebuchet MS"/>
              </a:rPr>
              <a:t>So in taking all of this into consideration– particularly the need to better ensure that Latino families are aware of the services available to assist them in the healthy development and well being if their children, we decided to develop this guide. </a:t>
            </a:r>
          </a:p>
          <a:p>
            <a:pPr marL="349396" indent="-349396">
              <a:lnSpc>
                <a:spcPct val="150000"/>
              </a:lnSpc>
              <a:spcBef>
                <a:spcPts val="408"/>
              </a:spcBef>
              <a:spcAft>
                <a:spcPts val="408"/>
              </a:spcAft>
              <a:buFont typeface="Symbol"/>
              <a:buChar char=""/>
            </a:pPr>
            <a:r>
              <a:rPr lang="en-US" sz="1400" b="1" dirty="0">
                <a:solidFill>
                  <a:srgbClr val="000000"/>
                </a:solidFill>
                <a:ea typeface="Trebuchet MS"/>
                <a:cs typeface="Trebuchet MS"/>
              </a:rPr>
              <a:t>The guide is informed by research</a:t>
            </a:r>
          </a:p>
          <a:p>
            <a:pPr marL="349396" indent="-349396">
              <a:lnSpc>
                <a:spcPct val="150000"/>
              </a:lnSpc>
              <a:spcBef>
                <a:spcPts val="408"/>
              </a:spcBef>
              <a:spcAft>
                <a:spcPts val="408"/>
              </a:spcAft>
              <a:buFont typeface="Symbol"/>
              <a:buChar char=""/>
            </a:pPr>
            <a:r>
              <a:rPr lang="en-US" sz="1400" b="1" dirty="0">
                <a:solidFill>
                  <a:srgbClr val="000000"/>
                </a:solidFill>
                <a:ea typeface="Trebuchet MS"/>
                <a:cs typeface="Trebuchet MS"/>
              </a:rPr>
              <a:t>We conducted an extensive review of the literature --looked at :</a:t>
            </a:r>
          </a:p>
          <a:p>
            <a:pPr marL="815283" lvl="1" indent="-349396">
              <a:lnSpc>
                <a:spcPct val="150000"/>
              </a:lnSpc>
              <a:spcBef>
                <a:spcPts val="408"/>
              </a:spcBef>
              <a:spcAft>
                <a:spcPts val="408"/>
              </a:spcAft>
              <a:buFont typeface="Symbol"/>
              <a:buChar char=""/>
            </a:pPr>
            <a:r>
              <a:rPr lang="en-US" sz="1400" b="1" dirty="0">
                <a:solidFill>
                  <a:srgbClr val="000000"/>
                </a:solidFill>
                <a:ea typeface="Trebuchet MS"/>
                <a:cs typeface="Trebuchet MS"/>
              </a:rPr>
              <a:t>WHAT DO WE KNOW ABOUT WHERE LATINOS  GET THEIR INFROMATION, </a:t>
            </a:r>
          </a:p>
          <a:p>
            <a:pPr marL="815283" lvl="1" indent="-349396">
              <a:lnSpc>
                <a:spcPct val="150000"/>
              </a:lnSpc>
              <a:spcBef>
                <a:spcPts val="408"/>
              </a:spcBef>
              <a:spcAft>
                <a:spcPts val="408"/>
              </a:spcAft>
              <a:buFont typeface="Symbol"/>
              <a:buChar char=""/>
            </a:pPr>
            <a:r>
              <a:rPr lang="en-US" sz="1400" b="1" dirty="0">
                <a:solidFill>
                  <a:srgbClr val="000000"/>
                </a:solidFill>
                <a:ea typeface="Trebuchet MS"/>
                <a:cs typeface="Trebuchet MS"/>
              </a:rPr>
              <a:t>WHAT ARE THEIR TRUSTED SOURCES, </a:t>
            </a:r>
          </a:p>
          <a:p>
            <a:pPr marL="815283" lvl="1" indent="-349396">
              <a:lnSpc>
                <a:spcPct val="150000"/>
              </a:lnSpc>
              <a:spcBef>
                <a:spcPts val="408"/>
              </a:spcBef>
              <a:spcAft>
                <a:spcPts val="408"/>
              </a:spcAft>
              <a:buFont typeface="Symbol"/>
              <a:buChar char=""/>
            </a:pPr>
            <a:r>
              <a:rPr lang="en-US" sz="1400" b="1" dirty="0">
                <a:solidFill>
                  <a:srgbClr val="000000"/>
                </a:solidFill>
                <a:ea typeface="Trebuchet MS"/>
                <a:cs typeface="Trebuchet MS"/>
              </a:rPr>
              <a:t>HOW DO THEY PREFER TO BE REFERRED TO , </a:t>
            </a:r>
          </a:p>
          <a:p>
            <a:pPr marL="815283" lvl="1" indent="-349396">
              <a:lnSpc>
                <a:spcPct val="150000"/>
              </a:lnSpc>
              <a:spcBef>
                <a:spcPts val="408"/>
              </a:spcBef>
              <a:spcAft>
                <a:spcPts val="408"/>
              </a:spcAft>
              <a:buFont typeface="Symbol"/>
              <a:buChar char=""/>
            </a:pPr>
            <a:r>
              <a:rPr lang="en-US" sz="1400" b="1" dirty="0">
                <a:solidFill>
                  <a:srgbClr val="000000"/>
                </a:solidFill>
                <a:ea typeface="Trebuchet MS"/>
                <a:cs typeface="Trebuchet MS"/>
              </a:rPr>
              <a:t>AND HOW DOES THIS CHANGE AMONG DIVERSE COMMUNITITES ACROSS THE COUNTRY </a:t>
            </a:r>
          </a:p>
          <a:p>
            <a:pPr marL="349396" indent="-349396">
              <a:lnSpc>
                <a:spcPct val="150000"/>
              </a:lnSpc>
              <a:spcBef>
                <a:spcPts val="408"/>
              </a:spcBef>
              <a:spcAft>
                <a:spcPts val="408"/>
              </a:spcAft>
              <a:buFont typeface="Symbol"/>
              <a:buChar char=""/>
            </a:pPr>
            <a:r>
              <a:rPr lang="en-US" sz="1400" b="1" dirty="0">
                <a:solidFill>
                  <a:srgbClr val="000000"/>
                </a:solidFill>
                <a:ea typeface="Trebuchet MS"/>
                <a:cs typeface="Trebuchet MS"/>
              </a:rPr>
              <a:t>We then took this information to the field and heard from parents in five different focus </a:t>
            </a:r>
            <a:r>
              <a:rPr lang="en-US" sz="1400" b="1" dirty="0" smtClean="0">
                <a:solidFill>
                  <a:srgbClr val="000000"/>
                </a:solidFill>
                <a:ea typeface="Trebuchet MS"/>
                <a:cs typeface="Trebuchet MS"/>
              </a:rPr>
              <a:t>groups-different </a:t>
            </a:r>
            <a:r>
              <a:rPr lang="en-US" sz="1400" b="1" dirty="0">
                <a:solidFill>
                  <a:srgbClr val="000000"/>
                </a:solidFill>
                <a:ea typeface="Trebuchet MS"/>
                <a:cs typeface="Trebuchet MS"/>
              </a:rPr>
              <a:t>countries of </a:t>
            </a:r>
            <a:r>
              <a:rPr lang="en-US" sz="1400" b="1" dirty="0" smtClean="0">
                <a:solidFill>
                  <a:srgbClr val="000000"/>
                </a:solidFill>
                <a:ea typeface="Trebuchet MS"/>
                <a:cs typeface="Trebuchet MS"/>
              </a:rPr>
              <a:t>origin:  MX . CA, SA </a:t>
            </a:r>
            <a:r>
              <a:rPr lang="en-US" sz="1400" b="1" dirty="0">
                <a:solidFill>
                  <a:srgbClr val="000000"/>
                </a:solidFill>
                <a:ea typeface="Trebuchet MS"/>
                <a:cs typeface="Trebuchet MS"/>
              </a:rPr>
              <a:t>and Caribbean. </a:t>
            </a:r>
            <a:endParaRPr lang="en-US" sz="1400" b="1" dirty="0" smtClean="0">
              <a:solidFill>
                <a:srgbClr val="000000"/>
              </a:solidFill>
              <a:ea typeface="Trebuchet MS"/>
              <a:cs typeface="Trebuchet MS"/>
            </a:endParaRPr>
          </a:p>
          <a:p>
            <a:pPr marL="349396" indent="-349396">
              <a:lnSpc>
                <a:spcPct val="150000"/>
              </a:lnSpc>
              <a:spcBef>
                <a:spcPts val="408"/>
              </a:spcBef>
              <a:spcAft>
                <a:spcPts val="408"/>
              </a:spcAft>
              <a:buFont typeface="Symbol"/>
              <a:buChar char=""/>
            </a:pPr>
            <a:r>
              <a:rPr lang="en-US" sz="1400" b="1" dirty="0" smtClean="0">
                <a:solidFill>
                  <a:srgbClr val="000000"/>
                </a:solidFill>
                <a:ea typeface="Trebuchet MS"/>
                <a:cs typeface="Trebuchet MS"/>
              </a:rPr>
              <a:t>We </a:t>
            </a:r>
            <a:r>
              <a:rPr lang="en-US" sz="1400" b="1" dirty="0">
                <a:solidFill>
                  <a:srgbClr val="000000"/>
                </a:solidFill>
                <a:ea typeface="Trebuchet MS"/>
                <a:cs typeface="Trebuchet MS"/>
              </a:rPr>
              <a:t>also conducted 14 interviews with providers across the country who worked in organizations providing social, educational, or health services.</a:t>
            </a:r>
          </a:p>
          <a:p>
            <a:pPr marL="349396" indent="-349396">
              <a:lnSpc>
                <a:spcPct val="150000"/>
              </a:lnSpc>
              <a:spcBef>
                <a:spcPts val="408"/>
              </a:spcBef>
              <a:spcAft>
                <a:spcPts val="408"/>
              </a:spcAft>
              <a:buFont typeface="Symbol"/>
              <a:buChar char=""/>
            </a:pPr>
            <a:r>
              <a:rPr lang="en-US" sz="1400" b="1" dirty="0">
                <a:solidFill>
                  <a:srgbClr val="000000"/>
                </a:solidFill>
                <a:ea typeface="Trebuchet MS"/>
                <a:cs typeface="Trebuchet MS"/>
              </a:rPr>
              <a:t>So we heard from a range of </a:t>
            </a:r>
            <a:r>
              <a:rPr lang="en-US" sz="1400" b="1" dirty="0" smtClean="0">
                <a:solidFill>
                  <a:srgbClr val="000000"/>
                </a:solidFill>
                <a:ea typeface="Trebuchet MS"/>
                <a:cs typeface="Trebuchet MS"/>
              </a:rPr>
              <a:t>demographics AND GEOGRAPHIC AREAS</a:t>
            </a:r>
            <a:endParaRPr lang="en-US" sz="1400" b="1" dirty="0">
              <a:solidFill>
                <a:srgbClr val="000000"/>
              </a:solidFill>
              <a:ea typeface="Trebuchet MS"/>
              <a:cs typeface="Trebuchet MS"/>
            </a:endParaRPr>
          </a:p>
          <a:p>
            <a:pPr>
              <a:lnSpc>
                <a:spcPct val="150000"/>
              </a:lnSpc>
              <a:spcBef>
                <a:spcPts val="408"/>
              </a:spcBef>
              <a:spcAft>
                <a:spcPts val="408"/>
              </a:spcAft>
            </a:pPr>
            <a:endParaRPr lang="en-US" dirty="0">
              <a:solidFill>
                <a:srgbClr val="000000"/>
              </a:solidFill>
              <a:ea typeface="Trebuchet MS"/>
              <a:cs typeface="Trebuchet MS"/>
            </a:endParaRPr>
          </a:p>
          <a:p>
            <a:pPr>
              <a:lnSpc>
                <a:spcPct val="150000"/>
              </a:lnSpc>
            </a:pPr>
            <a:endParaRPr lang="en-US" dirty="0"/>
          </a:p>
        </p:txBody>
      </p:sp>
      <p:sp>
        <p:nvSpPr>
          <p:cNvPr id="4" name="Slide Number Placeholder 3"/>
          <p:cNvSpPr>
            <a:spLocks noGrp="1"/>
          </p:cNvSpPr>
          <p:nvPr>
            <p:ph type="sldNum" sz="quarter" idx="10"/>
          </p:nvPr>
        </p:nvSpPr>
        <p:spPr/>
        <p:txBody>
          <a:bodyPr/>
          <a:lstStyle/>
          <a:p>
            <a:fld id="{67989EB1-EBB0-4940-8376-6E728643C2D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695154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0038" y="155575"/>
            <a:ext cx="3794125" cy="2846388"/>
          </a:xfrm>
        </p:spPr>
      </p:sp>
      <p:sp>
        <p:nvSpPr>
          <p:cNvPr id="3" name="Notes Placeholder 2"/>
          <p:cNvSpPr>
            <a:spLocks noGrp="1"/>
          </p:cNvSpPr>
          <p:nvPr>
            <p:ph type="body" idx="1"/>
          </p:nvPr>
        </p:nvSpPr>
        <p:spPr>
          <a:xfrm>
            <a:off x="389467" y="3176270"/>
            <a:ext cx="6309360" cy="4260850"/>
          </a:xfrm>
        </p:spPr>
        <p:txBody>
          <a:bodyPr/>
          <a:lstStyle/>
          <a:p>
            <a:pPr marL="174698" indent="-174698">
              <a:lnSpc>
                <a:spcPct val="150000"/>
              </a:lnSpc>
              <a:buFont typeface="Arial" panose="020B0604020202020204" pitchFamily="34" charset="0"/>
              <a:buChar char="•"/>
            </a:pPr>
            <a:r>
              <a:rPr lang="en-US" sz="1400" b="1" dirty="0"/>
              <a:t>We took our research finings and we used this strategic communication framework to develop our guide.</a:t>
            </a:r>
          </a:p>
          <a:p>
            <a:pPr marL="174698" indent="-174698">
              <a:lnSpc>
                <a:spcPct val="150000"/>
              </a:lnSpc>
              <a:buFont typeface="Arial" panose="020B0604020202020204" pitchFamily="34" charset="0"/>
              <a:buChar char="•"/>
            </a:pPr>
            <a:r>
              <a:rPr lang="en-US" sz="1400" b="1" u="sng" dirty="0"/>
              <a:t>Begins by knowing your </a:t>
            </a:r>
            <a:r>
              <a:rPr lang="en-US" sz="1400" b="1" u="sng" dirty="0" smtClean="0"/>
              <a:t>audience– KNOWING YOUR AUDEINCES</a:t>
            </a:r>
            <a:endParaRPr lang="en-US" sz="1400" b="1" u="sng" dirty="0"/>
          </a:p>
          <a:p>
            <a:pPr marL="640585" lvl="1" indent="-174698">
              <a:lnSpc>
                <a:spcPct val="150000"/>
              </a:lnSpc>
              <a:buFont typeface="Arial" panose="020B0604020202020204" pitchFamily="34" charset="0"/>
              <a:buChar char="•"/>
            </a:pPr>
            <a:r>
              <a:rPr lang="en-US" sz="1400" b="1" dirty="0" smtClean="0"/>
              <a:t>Is</a:t>
            </a:r>
            <a:r>
              <a:rPr lang="en-US" sz="1400" b="1" baseline="0" dirty="0" smtClean="0"/>
              <a:t> THE BASIS</a:t>
            </a:r>
            <a:r>
              <a:rPr lang="en-US" sz="1400" b="1" dirty="0" smtClean="0"/>
              <a:t> </a:t>
            </a:r>
            <a:r>
              <a:rPr lang="en-US" sz="1400" b="1" dirty="0"/>
              <a:t>for you to develop achievable objectives that meet their needs</a:t>
            </a:r>
          </a:p>
          <a:p>
            <a:pPr marL="640585" lvl="1" indent="-174698">
              <a:lnSpc>
                <a:spcPct val="150000"/>
              </a:lnSpc>
              <a:buFont typeface="Arial" panose="020B0604020202020204" pitchFamily="34" charset="0"/>
              <a:buChar char="•"/>
            </a:pPr>
            <a:r>
              <a:rPr lang="en-US" sz="1400" b="1" dirty="0"/>
              <a:t>Knowing your audience </a:t>
            </a:r>
            <a:r>
              <a:rPr lang="en-US" sz="1400" b="1" dirty="0" smtClean="0"/>
              <a:t>PROVIDES</a:t>
            </a:r>
            <a:r>
              <a:rPr lang="en-US" sz="1400" b="1" baseline="0" dirty="0" smtClean="0"/>
              <a:t> A ROAD MAP FOR </a:t>
            </a:r>
            <a:r>
              <a:rPr lang="en-US" sz="1400" b="1" dirty="0" err="1" smtClean="0"/>
              <a:t>developING</a:t>
            </a:r>
            <a:r>
              <a:rPr lang="en-US" sz="1400" b="1" dirty="0" smtClean="0"/>
              <a:t> </a:t>
            </a:r>
            <a:r>
              <a:rPr lang="en-US" sz="1400" b="1" dirty="0"/>
              <a:t>messages that speak to the communities you serve in a way that makes sense and resonates among them– in their preferred language.</a:t>
            </a:r>
          </a:p>
          <a:p>
            <a:pPr marL="640585" lvl="1" indent="-174698">
              <a:lnSpc>
                <a:spcPct val="150000"/>
              </a:lnSpc>
              <a:buFont typeface="Arial" panose="020B0604020202020204" pitchFamily="34" charset="0"/>
              <a:buChar char="•"/>
            </a:pPr>
            <a:r>
              <a:rPr lang="en-US" sz="1400" b="1" dirty="0"/>
              <a:t>And to implement outreach strategy based on their preferences and trusted sources of information</a:t>
            </a:r>
          </a:p>
          <a:p>
            <a:pPr marL="640585" lvl="1" indent="-174698">
              <a:lnSpc>
                <a:spcPct val="150000"/>
              </a:lnSpc>
              <a:buFont typeface="Arial" panose="020B0604020202020204" pitchFamily="34" charset="0"/>
              <a:buChar char="•"/>
            </a:pPr>
            <a:r>
              <a:rPr lang="en-US" sz="1400" b="1" dirty="0"/>
              <a:t>Then when executing your communication outreach</a:t>
            </a:r>
            <a:r>
              <a:rPr lang="en-US" sz="1400" b="1" dirty="0" smtClean="0"/>
              <a:t>–</a:t>
            </a:r>
          </a:p>
          <a:p>
            <a:pPr marL="640585" lvl="1" indent="-174698">
              <a:lnSpc>
                <a:spcPct val="150000"/>
              </a:lnSpc>
              <a:buFont typeface="Arial" panose="020B0604020202020204" pitchFamily="34" charset="0"/>
              <a:buChar char="•"/>
            </a:pPr>
            <a:r>
              <a:rPr lang="en-US" sz="1400" b="1" dirty="0" smtClean="0"/>
              <a:t>Its</a:t>
            </a:r>
            <a:r>
              <a:rPr lang="en-US" sz="1400" b="1" baseline="0" dirty="0" smtClean="0"/>
              <a:t> important to d</a:t>
            </a:r>
            <a:r>
              <a:rPr lang="en-US" sz="1400" b="1" dirty="0" smtClean="0"/>
              <a:t>evelop </a:t>
            </a:r>
            <a:r>
              <a:rPr lang="en-US" sz="1400" b="1" dirty="0"/>
              <a:t>metrics that will help you gage the effectiveness of your efforts and indicate ways you can improve your next effort</a:t>
            </a:r>
            <a:r>
              <a:rPr lang="en-US" sz="1400" b="1" dirty="0" smtClean="0"/>
              <a:t>.</a:t>
            </a:r>
          </a:p>
          <a:p>
            <a:pPr marL="8687" lvl="0" indent="0">
              <a:lnSpc>
                <a:spcPct val="150000"/>
              </a:lnSpc>
              <a:buFont typeface="Arial" panose="020B0604020202020204" pitchFamily="34" charset="0"/>
              <a:buNone/>
            </a:pPr>
            <a:r>
              <a:rPr lang="en-US" sz="1400" b="1" dirty="0" smtClean="0"/>
              <a:t>WITH</a:t>
            </a:r>
            <a:r>
              <a:rPr lang="en-US" sz="1400" b="1" baseline="0" dirty="0" smtClean="0"/>
              <a:t> THAT OVERVIEW- I WILL NOW TURN OVER TO MY COLLEGUE WHO WILL FLUSH OUT THE KEY RECOMMENDATIONS WITHIN THIS FRAMEWORK </a:t>
            </a:r>
            <a:endParaRPr lang="en-US" sz="1400" b="1" dirty="0"/>
          </a:p>
          <a:p>
            <a:pPr marL="640585" lvl="1" indent="-174698">
              <a:lnSpc>
                <a:spcPct val="150000"/>
              </a:lnSpc>
              <a:buFont typeface="Arial" panose="020B0604020202020204" pitchFamily="34" charset="0"/>
              <a:buChar char="•"/>
            </a:pPr>
            <a:endParaRPr lang="en-US" sz="1400" dirty="0"/>
          </a:p>
          <a:p>
            <a:pPr marL="174698" indent="-174698">
              <a:lnSpc>
                <a:spcPct val="150000"/>
              </a:lnSpc>
              <a:buFont typeface="Arial" panose="020B0604020202020204" pitchFamily="34" charset="0"/>
              <a:buChar char="•"/>
            </a:pPr>
            <a:r>
              <a:rPr lang="en-US" sz="1400" dirty="0"/>
              <a:t>According to this framework, you can effectively engage your audience by first articulating your outreach objectives and identifying your target audience.  </a:t>
            </a:r>
          </a:p>
          <a:p>
            <a:pPr marL="174698" indent="-174698">
              <a:lnSpc>
                <a:spcPct val="150000"/>
              </a:lnSpc>
              <a:buFont typeface="Arial" panose="020B0604020202020204" pitchFamily="34" charset="0"/>
              <a:buChar char="•"/>
            </a:pPr>
            <a:r>
              <a:rPr lang="en-US" sz="1400" dirty="0"/>
              <a:t>It is then, when you develop a clear and compelling message that is carefully crafted for your target audience.</a:t>
            </a:r>
          </a:p>
          <a:p>
            <a:pPr marL="174698" indent="-174698">
              <a:lnSpc>
                <a:spcPct val="150000"/>
              </a:lnSpc>
              <a:buFont typeface="Arial" panose="020B0604020202020204" pitchFamily="34" charset="0"/>
              <a:buChar char="•"/>
            </a:pPr>
            <a:r>
              <a:rPr lang="en-US" sz="1400" dirty="0"/>
              <a:t>You then identify your outreach strategy, identifying the timing and partners/ resources</a:t>
            </a:r>
          </a:p>
          <a:p>
            <a:pPr marL="174698" indent="-174698">
              <a:lnSpc>
                <a:spcPct val="150000"/>
              </a:lnSpc>
              <a:buFont typeface="Arial" panose="020B0604020202020204" pitchFamily="34" charset="0"/>
              <a:buChar char="•"/>
            </a:pPr>
            <a:r>
              <a:rPr lang="en-US" sz="1400" dirty="0"/>
              <a:t>It is then when you develop your outreach/communication materials and you communicate these via the appropriate channels</a:t>
            </a:r>
          </a:p>
          <a:p>
            <a:pPr marL="174698" indent="-174698">
              <a:lnSpc>
                <a:spcPct val="150000"/>
              </a:lnSpc>
              <a:buFont typeface="Arial" panose="020B0604020202020204" pitchFamily="34" charset="0"/>
              <a:buChar char="•"/>
            </a:pPr>
            <a:r>
              <a:rPr lang="en-US" sz="1400" dirty="0"/>
              <a:t>It is always advisable to conduct data collection of your audience and reach so you can use these data to adjust your outreach strategy.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7989EB1-EBB0-4940-8376-6E728643C2DB}"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211371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0850" y="309563"/>
            <a:ext cx="3487738" cy="2614612"/>
          </a:xfrm>
        </p:spPr>
      </p:sp>
      <p:sp>
        <p:nvSpPr>
          <p:cNvPr id="3" name="Notes Placeholder 2"/>
          <p:cNvSpPr>
            <a:spLocks noGrp="1"/>
          </p:cNvSpPr>
          <p:nvPr>
            <p:ph type="body" idx="1"/>
          </p:nvPr>
        </p:nvSpPr>
        <p:spPr>
          <a:xfrm>
            <a:off x="233680" y="3176270"/>
            <a:ext cx="6543040" cy="5655310"/>
          </a:xfrm>
        </p:spPr>
        <p:txBody>
          <a:bodyPr/>
          <a:lstStyle/>
          <a:p>
            <a:pPr marL="174698" indent="-174698">
              <a:lnSpc>
                <a:spcPct val="150000"/>
              </a:lnSpc>
              <a:spcBef>
                <a:spcPts val="611"/>
              </a:spcBef>
              <a:buFont typeface="Arial" panose="020B0604020202020204" pitchFamily="34" charset="0"/>
              <a:buChar char="•"/>
              <a:tabLst>
                <a:tab pos="465861" algn="l"/>
                <a:tab pos="931723" algn="l"/>
                <a:tab pos="1397583" algn="l"/>
                <a:tab pos="1863444" algn="l"/>
              </a:tabLst>
            </a:pPr>
            <a:r>
              <a:rPr lang="en-US" dirty="0" smtClean="0">
                <a:ea typeface="Calibri"/>
                <a:cs typeface="Times New Roman"/>
              </a:rPr>
              <a:t>So now, let’s talk about our recommendations: </a:t>
            </a:r>
          </a:p>
          <a:p>
            <a:pPr marL="174698" indent="-174698">
              <a:lnSpc>
                <a:spcPct val="150000"/>
              </a:lnSpc>
              <a:spcBef>
                <a:spcPts val="611"/>
              </a:spcBef>
              <a:buFont typeface="Arial" panose="020B0604020202020204" pitchFamily="34" charset="0"/>
              <a:buChar char="•"/>
              <a:tabLst>
                <a:tab pos="465861" algn="l"/>
                <a:tab pos="931723" algn="l"/>
                <a:tab pos="1397583" algn="l"/>
                <a:tab pos="1863444" algn="l"/>
              </a:tabLst>
            </a:pPr>
            <a:r>
              <a:rPr lang="en-US" dirty="0" smtClean="0">
                <a:ea typeface="Calibri"/>
                <a:cs typeface="Times New Roman"/>
              </a:rPr>
              <a:t>Drawing from the communications framework,</a:t>
            </a:r>
            <a:r>
              <a:rPr lang="en-US" baseline="0" dirty="0" smtClean="0">
                <a:ea typeface="Calibri"/>
                <a:cs typeface="Times New Roman"/>
              </a:rPr>
              <a:t> f</a:t>
            </a:r>
            <a:r>
              <a:rPr lang="en-US" dirty="0" smtClean="0">
                <a:ea typeface="Calibri"/>
                <a:cs typeface="Times New Roman"/>
              </a:rPr>
              <a:t>irst we recommend to know your audience, differences between communities are likely to influence how Latinos receive and interpret messages, AND how they respond to your outreach efforts.  </a:t>
            </a:r>
          </a:p>
          <a:p>
            <a:pPr marL="174698" indent="-174698">
              <a:lnSpc>
                <a:spcPct val="150000"/>
              </a:lnSpc>
              <a:spcBef>
                <a:spcPts val="611"/>
              </a:spcBef>
              <a:buFont typeface="Arial" panose="020B0604020202020204" pitchFamily="34" charset="0"/>
              <a:buChar char="•"/>
              <a:tabLst>
                <a:tab pos="465861" algn="l"/>
                <a:tab pos="931723" algn="l"/>
                <a:tab pos="1397583" algn="l"/>
                <a:tab pos="1863444" algn="l"/>
              </a:tabLst>
            </a:pPr>
            <a:r>
              <a:rPr lang="en-US" dirty="0" smtClean="0">
                <a:ea typeface="Calibri"/>
                <a:cs typeface="Times New Roman"/>
              </a:rPr>
              <a:t>To get to know your audience, we recommend c</a:t>
            </a:r>
            <a:r>
              <a:rPr lang="en-US" dirty="0" smtClean="0">
                <a:ea typeface="Cambria"/>
                <a:cs typeface="Times New Roman"/>
              </a:rPr>
              <a:t>onducting an audience assessment. </a:t>
            </a:r>
          </a:p>
          <a:p>
            <a:pPr marL="640559" lvl="1" indent="-174698" defTabSz="931774">
              <a:lnSpc>
                <a:spcPct val="150000"/>
              </a:lnSpc>
              <a:spcBef>
                <a:spcPts val="611"/>
              </a:spcBef>
              <a:buFont typeface="Arial" panose="020B0604020202020204" pitchFamily="34" charset="0"/>
              <a:buChar char="•"/>
              <a:tabLst>
                <a:tab pos="465861" algn="l"/>
                <a:tab pos="931723" algn="l"/>
                <a:tab pos="1397583" algn="l"/>
                <a:tab pos="1863444" algn="l"/>
              </a:tabLst>
              <a:defRPr/>
            </a:pPr>
            <a:r>
              <a:rPr lang="en-US" b="0" i="0" baseline="0" dirty="0" smtClean="0">
                <a:effectLst/>
                <a:latin typeface="+mn-lt"/>
                <a:ea typeface="Calibri"/>
                <a:cs typeface="Times New Roman"/>
              </a:rPr>
              <a:t>you’ll want to </a:t>
            </a:r>
            <a:r>
              <a:rPr lang="en-US" kern="1600" spc="25" dirty="0">
                <a:ea typeface="MS Gothic"/>
                <a:cs typeface="Times New Roman"/>
              </a:rPr>
              <a:t>understand the diversity of this community</a:t>
            </a:r>
            <a:r>
              <a:rPr lang="en-US" dirty="0">
                <a:ea typeface="MS Gothic"/>
                <a:cs typeface="Times New Roman"/>
              </a:rPr>
              <a:t>, </a:t>
            </a:r>
            <a:r>
              <a:rPr lang="en-US" kern="1600" spc="25" dirty="0">
                <a:ea typeface="MS Gothic"/>
                <a:cs typeface="Times New Roman"/>
              </a:rPr>
              <a:t>their heritage and culture.</a:t>
            </a:r>
          </a:p>
          <a:p>
            <a:pPr marL="640559" lvl="1" indent="-174698" defTabSz="931774">
              <a:lnSpc>
                <a:spcPct val="150000"/>
              </a:lnSpc>
              <a:spcBef>
                <a:spcPts val="611"/>
              </a:spcBef>
              <a:buFont typeface="Arial" panose="020B0604020202020204" pitchFamily="34" charset="0"/>
              <a:buChar char="•"/>
              <a:tabLst>
                <a:tab pos="465861" algn="l"/>
                <a:tab pos="931723" algn="l"/>
                <a:tab pos="1397583" algn="l"/>
                <a:tab pos="1863444" algn="l"/>
              </a:tabLst>
              <a:defRPr/>
            </a:pPr>
            <a:r>
              <a:rPr lang="en-US" kern="100" spc="25" dirty="0">
                <a:ea typeface="Helvetica"/>
                <a:cs typeface="Helvetica"/>
              </a:rPr>
              <a:t>As you may know some Latinos have been here for generations, others have immigrated from different countries, and have settle in different geographic regions in the US. </a:t>
            </a:r>
          </a:p>
          <a:p>
            <a:pPr marL="349396" indent="-349396">
              <a:lnSpc>
                <a:spcPct val="150000"/>
              </a:lnSpc>
              <a:spcBef>
                <a:spcPts val="611"/>
              </a:spcBef>
              <a:buFont typeface="Arial" panose="020B0604020202020204" pitchFamily="34" charset="0"/>
              <a:buChar char="•"/>
              <a:tabLst>
                <a:tab pos="465861" algn="l"/>
                <a:tab pos="931723" algn="l"/>
                <a:tab pos="1397583" algn="l"/>
                <a:tab pos="1863444" algn="l"/>
              </a:tabLst>
            </a:pPr>
            <a:r>
              <a:rPr lang="en-US" kern="1600" spc="25" dirty="0">
                <a:ea typeface="MS Gothic"/>
                <a:cs typeface="Times New Roman"/>
              </a:rPr>
              <a:t>It is also important to pay close attention to language preferences.  Some Latinos may be bilingual, while others may be English dominant, and others may be Spanish dominant.  </a:t>
            </a:r>
          </a:p>
          <a:p>
            <a:pPr marL="349396" indent="-349396">
              <a:lnSpc>
                <a:spcPct val="150000"/>
              </a:lnSpc>
              <a:spcBef>
                <a:spcPts val="611"/>
              </a:spcBef>
              <a:buFont typeface="Arial" panose="020B0604020202020204" pitchFamily="34" charset="0"/>
              <a:buChar char="•"/>
              <a:tabLst>
                <a:tab pos="465861" algn="l"/>
                <a:tab pos="931723" algn="l"/>
                <a:tab pos="1397583" algn="l"/>
                <a:tab pos="1863444" algn="l"/>
              </a:tabLst>
            </a:pPr>
            <a:r>
              <a:rPr lang="en-US" kern="1600" spc="25" dirty="0">
                <a:ea typeface="MS Gothic"/>
                <a:cs typeface="Times New Roman"/>
              </a:rPr>
              <a:t>Also, like in English-speaking countries, Latinos from different countries may use different words that have the same meaning.  For example, in Mexico the word </a:t>
            </a:r>
            <a:r>
              <a:rPr lang="en-US" kern="1600" spc="25" dirty="0" err="1">
                <a:ea typeface="MS Gothic"/>
                <a:cs typeface="Times New Roman"/>
              </a:rPr>
              <a:t>Chamaco</a:t>
            </a:r>
            <a:r>
              <a:rPr lang="en-US" kern="1600" spc="25" dirty="0">
                <a:ea typeface="MS Gothic"/>
                <a:cs typeface="Times New Roman"/>
              </a:rPr>
              <a:t> is used </a:t>
            </a:r>
            <a:r>
              <a:rPr lang="en-US" kern="1600" spc="25" dirty="0" smtClean="0">
                <a:ea typeface="MS Gothic"/>
                <a:cs typeface="Times New Roman"/>
              </a:rPr>
              <a:t>for</a:t>
            </a:r>
            <a:r>
              <a:rPr lang="en-US" kern="1600" spc="25" baseline="0" dirty="0" smtClean="0">
                <a:ea typeface="MS Gothic"/>
                <a:cs typeface="Times New Roman"/>
              </a:rPr>
              <a:t> the word </a:t>
            </a:r>
            <a:r>
              <a:rPr lang="en-US" kern="1600" spc="25" dirty="0" smtClean="0">
                <a:ea typeface="MS Gothic"/>
                <a:cs typeface="Times New Roman"/>
              </a:rPr>
              <a:t>child </a:t>
            </a:r>
            <a:r>
              <a:rPr lang="en-US" kern="1600" spc="25" dirty="0">
                <a:ea typeface="MS Gothic"/>
                <a:cs typeface="Times New Roman"/>
              </a:rPr>
              <a:t>while this </a:t>
            </a:r>
            <a:r>
              <a:rPr lang="en-US" kern="1600" spc="25" dirty="0" smtClean="0">
                <a:ea typeface="MS Gothic"/>
                <a:cs typeface="Times New Roman"/>
              </a:rPr>
              <a:t>is </a:t>
            </a:r>
            <a:r>
              <a:rPr lang="en-US" kern="1600" spc="25" dirty="0">
                <a:ea typeface="MS Gothic"/>
                <a:cs typeface="Times New Roman"/>
              </a:rPr>
              <a:t>not used </a:t>
            </a:r>
            <a:r>
              <a:rPr lang="en-US" kern="1600" spc="25" dirty="0" smtClean="0">
                <a:ea typeface="MS Gothic"/>
                <a:cs typeface="Times New Roman"/>
              </a:rPr>
              <a:t>in </a:t>
            </a:r>
            <a:r>
              <a:rPr lang="en-US" kern="1600" spc="25" dirty="0">
                <a:ea typeface="MS Gothic"/>
                <a:cs typeface="Times New Roman"/>
              </a:rPr>
              <a:t>other countries.</a:t>
            </a:r>
          </a:p>
          <a:p>
            <a:pPr marL="349396" indent="-349396">
              <a:lnSpc>
                <a:spcPct val="150000"/>
              </a:lnSpc>
              <a:spcBef>
                <a:spcPts val="611"/>
              </a:spcBef>
              <a:buFont typeface="Arial" panose="020B0604020202020204" pitchFamily="34" charset="0"/>
              <a:buChar char="•"/>
              <a:tabLst>
                <a:tab pos="465861" algn="l"/>
                <a:tab pos="931723" algn="l"/>
                <a:tab pos="1397583" algn="l"/>
                <a:tab pos="1863444" algn="l"/>
              </a:tabLst>
            </a:pPr>
            <a:r>
              <a:rPr lang="en-US" kern="1600" spc="25" dirty="0" smtClean="0">
                <a:ea typeface="MS Gothic"/>
                <a:cs typeface="Times New Roman"/>
              </a:rPr>
              <a:t>Understand the </a:t>
            </a:r>
            <a:r>
              <a:rPr lang="en-US" kern="1600" spc="25" dirty="0">
                <a:ea typeface="MS Gothic"/>
                <a:cs typeface="Times New Roman"/>
              </a:rPr>
              <a:t>needs </a:t>
            </a:r>
            <a:r>
              <a:rPr lang="en-US" kern="1600" spc="25" dirty="0" smtClean="0">
                <a:ea typeface="MS Gothic"/>
                <a:cs typeface="Times New Roman"/>
              </a:rPr>
              <a:t>of your Latino audience relating </a:t>
            </a:r>
            <a:r>
              <a:rPr lang="en-US" kern="1600" spc="25" dirty="0">
                <a:ea typeface="MS Gothic"/>
                <a:cs typeface="Times New Roman"/>
              </a:rPr>
              <a:t>to services your organizations </a:t>
            </a:r>
            <a:r>
              <a:rPr lang="en-US" kern="1600" spc="25" dirty="0" smtClean="0">
                <a:ea typeface="MS Gothic"/>
                <a:cs typeface="Times New Roman"/>
              </a:rPr>
              <a:t>provides,</a:t>
            </a:r>
            <a:r>
              <a:rPr lang="en-US" kern="1600" spc="25" baseline="0" dirty="0" smtClean="0">
                <a:ea typeface="MS Gothic"/>
                <a:cs typeface="Times New Roman"/>
              </a:rPr>
              <a:t> </a:t>
            </a:r>
            <a:r>
              <a:rPr lang="en-US" sz="1400" kern="1600" spc="25" dirty="0" smtClean="0">
                <a:ea typeface="MS Gothic"/>
                <a:cs typeface="Times New Roman"/>
              </a:rPr>
              <a:t>AND</a:t>
            </a:r>
            <a:r>
              <a:rPr lang="en-US" kern="1600" spc="25" dirty="0" smtClean="0">
                <a:ea typeface="MS Gothic"/>
                <a:cs typeface="Times New Roman"/>
              </a:rPr>
              <a:t> </a:t>
            </a:r>
            <a:r>
              <a:rPr lang="en-US" kern="1600" spc="25" dirty="0">
                <a:ea typeface="MS Gothic"/>
                <a:cs typeface="Times New Roman"/>
              </a:rPr>
              <a:t>identify how they gather/access information and </a:t>
            </a:r>
            <a:r>
              <a:rPr lang="en-US" kern="1600" spc="25" dirty="0" smtClean="0">
                <a:ea typeface="MS Gothic"/>
                <a:cs typeface="Times New Roman"/>
              </a:rPr>
              <a:t>what</a:t>
            </a:r>
            <a:r>
              <a:rPr lang="en-US" kern="1600" spc="25" baseline="0" dirty="0" smtClean="0">
                <a:ea typeface="MS Gothic"/>
                <a:cs typeface="Times New Roman"/>
              </a:rPr>
              <a:t> </a:t>
            </a:r>
            <a:r>
              <a:rPr lang="en-US" kern="1600" spc="25" dirty="0" smtClean="0">
                <a:ea typeface="MS Gothic"/>
                <a:cs typeface="Times New Roman"/>
              </a:rPr>
              <a:t>trusted sources</a:t>
            </a:r>
            <a:r>
              <a:rPr lang="en-US" kern="1600" spc="25" baseline="0" dirty="0" smtClean="0">
                <a:ea typeface="MS Gothic"/>
                <a:cs typeface="Times New Roman"/>
              </a:rPr>
              <a:t> they use to access information.  </a:t>
            </a:r>
            <a:endParaRPr lang="en-US" dirty="0" smtClean="0">
              <a:ea typeface="Calibri"/>
              <a:cs typeface="Times New Roman"/>
            </a:endParaRPr>
          </a:p>
          <a:p>
            <a:pPr marL="349396" indent="-349396">
              <a:lnSpc>
                <a:spcPct val="115000"/>
              </a:lnSpc>
              <a:spcBef>
                <a:spcPts val="611"/>
              </a:spcBef>
              <a:buFont typeface="Symbol"/>
              <a:buChar char=""/>
              <a:tabLst>
                <a:tab pos="465861" algn="l"/>
                <a:tab pos="931723" algn="l"/>
                <a:tab pos="1397583" algn="l"/>
                <a:tab pos="1863444" algn="l"/>
              </a:tabLst>
            </a:pPr>
            <a:endParaRPr lang="en-US" dirty="0" smtClean="0">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67989EB1-EBB0-4940-8376-6E728643C2DB}" type="slidenum">
              <a:rPr lang="en-US" smtClean="0"/>
              <a:t>13</a:t>
            </a:fld>
            <a:endParaRPr lang="en-US"/>
          </a:p>
        </p:txBody>
      </p:sp>
    </p:spTree>
    <p:extLst>
      <p:ext uri="{BB962C8B-B14F-4D97-AF65-F5344CB8AC3E}">
        <p14:creationId xmlns:p14="http://schemas.microsoft.com/office/powerpoint/2010/main" val="1100532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This pie gives us a</a:t>
            </a:r>
            <a:r>
              <a:rPr lang="en-US" baseline="0" dirty="0" smtClean="0"/>
              <a:t> sense of the diversity among Latinos living in the United States.  As you see, the background of Latinos comes from different Latin American countries with the majority coming from Mexico.</a:t>
            </a:r>
            <a:endParaRPr lang="en-US" dirty="0" smtClean="0"/>
          </a:p>
          <a:p>
            <a:endParaRPr lang="en-US" dirty="0"/>
          </a:p>
        </p:txBody>
      </p:sp>
      <p:sp>
        <p:nvSpPr>
          <p:cNvPr id="4" name="Slide Number Placeholder 3"/>
          <p:cNvSpPr>
            <a:spLocks noGrp="1"/>
          </p:cNvSpPr>
          <p:nvPr>
            <p:ph type="sldNum" sz="quarter" idx="10"/>
          </p:nvPr>
        </p:nvSpPr>
        <p:spPr/>
        <p:txBody>
          <a:bodyPr/>
          <a:lstStyle/>
          <a:p>
            <a:fld id="{67989EB1-EBB0-4940-8376-6E728643C2DB}" type="slidenum">
              <a:rPr lang="en-US" smtClean="0"/>
              <a:t>14</a:t>
            </a:fld>
            <a:endParaRPr lang="en-US" dirty="0"/>
          </a:p>
        </p:txBody>
      </p:sp>
    </p:spTree>
    <p:extLst>
      <p:ext uri="{BB962C8B-B14F-4D97-AF65-F5344CB8AC3E}">
        <p14:creationId xmlns:p14="http://schemas.microsoft.com/office/powerpoint/2010/main" val="3919800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95438" y="309563"/>
            <a:ext cx="4235450" cy="3176587"/>
          </a:xfrm>
        </p:spPr>
      </p:sp>
      <p:sp>
        <p:nvSpPr>
          <p:cNvPr id="3" name="Notes Placeholder 2"/>
          <p:cNvSpPr>
            <a:spLocks noGrp="1"/>
          </p:cNvSpPr>
          <p:nvPr>
            <p:ph type="body" idx="1"/>
          </p:nvPr>
        </p:nvSpPr>
        <p:spPr>
          <a:xfrm>
            <a:off x="233680" y="3796030"/>
            <a:ext cx="6387253" cy="4028440"/>
          </a:xfrm>
        </p:spPr>
        <p:txBody>
          <a:bodyPr/>
          <a:lstStyle/>
          <a:p>
            <a:pPr marL="174698" indent="-174698">
              <a:lnSpc>
                <a:spcPct val="150000"/>
              </a:lnSpc>
              <a:spcBef>
                <a:spcPts val="611"/>
              </a:spcBef>
              <a:spcAft>
                <a:spcPts val="1019"/>
              </a:spcAft>
              <a:buFont typeface="Arial" panose="020B0604020202020204" pitchFamily="34" charset="0"/>
              <a:buChar char="•"/>
            </a:pPr>
            <a:r>
              <a:rPr lang="en-US" dirty="0" smtClean="0">
                <a:ea typeface="MS Gothic"/>
                <a:cs typeface="Times New Roman"/>
              </a:rPr>
              <a:t>Based on our research, we recommend that you take note of the preferences Latinos have so you can build your outreach efforts around their preferences.  We</a:t>
            </a:r>
            <a:r>
              <a:rPr lang="en-US" baseline="0" dirty="0" smtClean="0">
                <a:ea typeface="MS Gothic"/>
                <a:cs typeface="Times New Roman"/>
              </a:rPr>
              <a:t> know that messages that take into consideration the audience’s preferences are more effective. </a:t>
            </a:r>
            <a:endParaRPr lang="en-US" dirty="0" smtClean="0">
              <a:ea typeface="MS Gothic"/>
              <a:cs typeface="Times New Roman"/>
            </a:endParaRPr>
          </a:p>
          <a:p>
            <a:pPr marL="174698" indent="-174698">
              <a:lnSpc>
                <a:spcPct val="150000"/>
              </a:lnSpc>
              <a:spcBef>
                <a:spcPts val="611"/>
              </a:spcBef>
              <a:spcAft>
                <a:spcPts val="1019"/>
              </a:spcAft>
              <a:buFont typeface="Arial" panose="020B0604020202020204" pitchFamily="34" charset="0"/>
              <a:buChar char="•"/>
            </a:pPr>
            <a:r>
              <a:rPr lang="en-US" dirty="0" smtClean="0">
                <a:ea typeface="MS Gothic"/>
                <a:cs typeface="Times New Roman"/>
              </a:rPr>
              <a:t>For example, let Latinos self identify;</a:t>
            </a:r>
            <a:r>
              <a:rPr lang="en-US" baseline="0" dirty="0" smtClean="0">
                <a:ea typeface="MS Gothic"/>
                <a:cs typeface="Times New Roman"/>
              </a:rPr>
              <a:t> this may </a:t>
            </a:r>
            <a:r>
              <a:rPr lang="en-US" dirty="0" smtClean="0">
                <a:ea typeface="Cambria"/>
                <a:cs typeface="Times New Roman"/>
              </a:rPr>
              <a:t>engage them more in your outreach efforts.</a:t>
            </a:r>
            <a:endParaRPr lang="en-US" dirty="0" smtClean="0">
              <a:ea typeface="MS Gothic"/>
              <a:cs typeface="Times New Roman"/>
            </a:endParaRPr>
          </a:p>
          <a:p>
            <a:pPr marL="174698" indent="-174698">
              <a:lnSpc>
                <a:spcPct val="150000"/>
              </a:lnSpc>
              <a:spcBef>
                <a:spcPts val="611"/>
              </a:spcBef>
              <a:spcAft>
                <a:spcPts val="1019"/>
              </a:spcAft>
              <a:buFont typeface="Arial" panose="020B0604020202020204" pitchFamily="34" charset="0"/>
              <a:buChar char="•"/>
            </a:pPr>
            <a:r>
              <a:rPr lang="en-US" dirty="0" smtClean="0">
                <a:ea typeface="Cambria"/>
                <a:cs typeface="Times New Roman"/>
              </a:rPr>
              <a:t>While the U.S. Census Bureau and most news outlets have opted to use "Latino" and "Hispanic" interchangeably, as you see here, most Latinos identify themselves by their family’s country of origin.  For example, 66% of Dominicans self-identify</a:t>
            </a:r>
            <a:r>
              <a:rPr lang="en-US" baseline="0" dirty="0" smtClean="0">
                <a:ea typeface="Cambria"/>
                <a:cs typeface="Times New Roman"/>
              </a:rPr>
              <a:t> as “Dominican”.  Whereas, 17% identify as Hispanic or Latino, and 16% identify as American.</a:t>
            </a:r>
            <a:endParaRPr lang="en-US" dirty="0" smtClean="0">
              <a:ea typeface="Cambria"/>
              <a:cs typeface="Times New Roman"/>
            </a:endParaRPr>
          </a:p>
          <a:p>
            <a:pPr marL="174698" indent="-174698">
              <a:lnSpc>
                <a:spcPct val="150000"/>
              </a:lnSpc>
              <a:spcBef>
                <a:spcPts val="611"/>
              </a:spcBef>
              <a:spcAft>
                <a:spcPts val="1019"/>
              </a:spcAft>
              <a:buFont typeface="Arial" panose="020B0604020202020204" pitchFamily="34" charset="0"/>
              <a:buChar char="•"/>
            </a:pPr>
            <a:r>
              <a:rPr lang="en-US" dirty="0" smtClean="0">
                <a:ea typeface="Cambria"/>
                <a:cs typeface="Times New Roman"/>
              </a:rPr>
              <a:t>However, this was not necessarily the case in our focus groups;</a:t>
            </a:r>
            <a:r>
              <a:rPr lang="en-US" baseline="0" dirty="0" smtClean="0">
                <a:ea typeface="Cambria"/>
                <a:cs typeface="Times New Roman"/>
              </a:rPr>
              <a:t>  </a:t>
            </a:r>
            <a:r>
              <a:rPr lang="en-US" dirty="0" smtClean="0">
                <a:ea typeface="Cambria"/>
                <a:cs typeface="Times New Roman"/>
              </a:rPr>
              <a:t>some parents defined themselves as Hispanic while others as Latinos </a:t>
            </a:r>
            <a:r>
              <a:rPr lang="en-US" sz="1400" dirty="0">
                <a:ea typeface="Cambria"/>
                <a:cs typeface="Times New Roman"/>
              </a:rPr>
              <a:t>AND a few </a:t>
            </a:r>
            <a:r>
              <a:rPr lang="en-US" sz="1400" dirty="0" smtClean="0">
                <a:ea typeface="Cambria"/>
                <a:cs typeface="Times New Roman"/>
              </a:rPr>
              <a:t>preferred</a:t>
            </a:r>
            <a:r>
              <a:rPr lang="en-US" sz="1400" baseline="0" dirty="0" smtClean="0">
                <a:ea typeface="Cambria"/>
                <a:cs typeface="Times New Roman"/>
              </a:rPr>
              <a:t> </a:t>
            </a:r>
            <a:r>
              <a:rPr lang="en-US" sz="1400" dirty="0" smtClean="0">
                <a:ea typeface="Cambria"/>
                <a:cs typeface="Times New Roman"/>
              </a:rPr>
              <a:t>to</a:t>
            </a:r>
            <a:r>
              <a:rPr lang="en-US" sz="1400" baseline="0" dirty="0" smtClean="0">
                <a:ea typeface="Cambria"/>
                <a:cs typeface="Times New Roman"/>
              </a:rPr>
              <a:t> self-identify with their</a:t>
            </a:r>
            <a:r>
              <a:rPr lang="en-US" sz="1400" dirty="0" smtClean="0">
                <a:ea typeface="Cambria"/>
                <a:cs typeface="Times New Roman"/>
              </a:rPr>
              <a:t> </a:t>
            </a:r>
            <a:r>
              <a:rPr lang="en-US" sz="1400" dirty="0">
                <a:ea typeface="Cambria"/>
                <a:cs typeface="Times New Roman"/>
              </a:rPr>
              <a:t>country of origin; all of these parents h</a:t>
            </a:r>
            <a:r>
              <a:rPr lang="en-US" dirty="0" smtClean="0">
                <a:ea typeface="Cambria"/>
                <a:cs typeface="Times New Roman"/>
              </a:rPr>
              <a:t>ad their own reasons for</a:t>
            </a:r>
            <a:r>
              <a:rPr lang="en-US" baseline="0" dirty="0" smtClean="0">
                <a:ea typeface="Cambria"/>
                <a:cs typeface="Times New Roman"/>
              </a:rPr>
              <a:t> their self-identification.</a:t>
            </a:r>
            <a:endParaRPr lang="en-US" dirty="0" smtClean="0">
              <a:ea typeface="Cambria"/>
              <a:cs typeface="Times New Roman"/>
            </a:endParaRPr>
          </a:p>
        </p:txBody>
      </p:sp>
      <p:sp>
        <p:nvSpPr>
          <p:cNvPr id="4" name="Slide Number Placeholder 3"/>
          <p:cNvSpPr>
            <a:spLocks noGrp="1"/>
          </p:cNvSpPr>
          <p:nvPr>
            <p:ph type="sldNum" sz="quarter" idx="10"/>
          </p:nvPr>
        </p:nvSpPr>
        <p:spPr/>
        <p:txBody>
          <a:bodyPr/>
          <a:lstStyle/>
          <a:p>
            <a:fld id="{67989EB1-EBB0-4940-8376-6E728643C2DB}" type="slidenum">
              <a:rPr lang="en-US" smtClean="0"/>
              <a:t>15</a:t>
            </a:fld>
            <a:endParaRPr lang="en-US"/>
          </a:p>
        </p:txBody>
      </p:sp>
    </p:spTree>
    <p:extLst>
      <p:ext uri="{BB962C8B-B14F-4D97-AF65-F5344CB8AC3E}">
        <p14:creationId xmlns:p14="http://schemas.microsoft.com/office/powerpoint/2010/main" val="2517734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260850"/>
            <a:ext cx="5764107" cy="4648200"/>
          </a:xfrm>
        </p:spPr>
        <p:txBody>
          <a:bodyPr/>
          <a:lstStyle/>
          <a:p>
            <a:pPr marL="174698" indent="-174698">
              <a:lnSpc>
                <a:spcPct val="150000"/>
              </a:lnSpc>
              <a:spcBef>
                <a:spcPts val="611"/>
              </a:spcBef>
              <a:spcAft>
                <a:spcPts val="1019"/>
              </a:spcAft>
              <a:buFont typeface="Arial" panose="020B0604020202020204" pitchFamily="34" charset="0"/>
              <a:buChar char="•"/>
            </a:pPr>
            <a:r>
              <a:rPr lang="en-US" dirty="0" smtClean="0">
                <a:ea typeface="MS Gothic"/>
                <a:cs typeface="Times New Roman"/>
              </a:rPr>
              <a:t>We also recommend that you take note of the community’s preferences for outreach efforts.</a:t>
            </a:r>
          </a:p>
          <a:p>
            <a:pPr marL="174698" indent="-174698">
              <a:lnSpc>
                <a:spcPct val="150000"/>
              </a:lnSpc>
              <a:spcBef>
                <a:spcPts val="611"/>
              </a:spcBef>
              <a:spcAft>
                <a:spcPts val="1019"/>
              </a:spcAft>
              <a:buFont typeface="Arial" panose="020B0604020202020204" pitchFamily="34" charset="0"/>
              <a:buChar char="•"/>
            </a:pPr>
            <a:r>
              <a:rPr lang="en-US" dirty="0" smtClean="0">
                <a:ea typeface="MS Gothic"/>
                <a:cs typeface="Times New Roman"/>
              </a:rPr>
              <a:t>As many of you may know, through our research we found that </a:t>
            </a:r>
            <a:r>
              <a:rPr lang="en-US" dirty="0" smtClean="0">
                <a:ea typeface="Calibri"/>
                <a:cs typeface="Times New Roman"/>
              </a:rPr>
              <a:t>personal contact remains the most direct and effective way for service providers and educators to communicate with Latino families. </a:t>
            </a:r>
          </a:p>
          <a:p>
            <a:pPr marL="174698" indent="-174698">
              <a:lnSpc>
                <a:spcPct val="150000"/>
              </a:lnSpc>
              <a:spcBef>
                <a:spcPts val="611"/>
              </a:spcBef>
              <a:spcAft>
                <a:spcPts val="1019"/>
              </a:spcAft>
              <a:buFont typeface="Arial" panose="020B0604020202020204" pitchFamily="34" charset="0"/>
              <a:buChar char="•"/>
            </a:pPr>
            <a:r>
              <a:rPr lang="en-US" dirty="0" smtClean="0">
                <a:ea typeface="Calibri"/>
                <a:cs typeface="Times New Roman"/>
              </a:rPr>
              <a:t>Personal contact</a:t>
            </a:r>
          </a:p>
          <a:p>
            <a:pPr marL="640559" lvl="1" indent="-174698">
              <a:lnSpc>
                <a:spcPct val="150000"/>
              </a:lnSpc>
              <a:spcBef>
                <a:spcPts val="611"/>
              </a:spcBef>
              <a:spcAft>
                <a:spcPts val="1019"/>
              </a:spcAft>
              <a:buFont typeface="Arial" panose="020B0604020202020204" pitchFamily="34" charset="0"/>
              <a:buChar char="•"/>
            </a:pPr>
            <a:r>
              <a:rPr lang="en-US" b="0" baseline="0" dirty="0" smtClean="0">
                <a:effectLst/>
                <a:latin typeface="+mn-lt"/>
                <a:ea typeface="Calibri"/>
                <a:cs typeface="Times New Roman"/>
              </a:rPr>
              <a:t>such as </a:t>
            </a:r>
            <a:r>
              <a:rPr lang="en-US" b="0" dirty="0" smtClean="0">
                <a:effectLst/>
                <a:latin typeface="+mn-lt"/>
                <a:ea typeface="Calibri"/>
                <a:cs typeface="Times New Roman"/>
              </a:rPr>
              <a:t>door-to-door visits, distributing flyers to people on streets </a:t>
            </a:r>
          </a:p>
          <a:p>
            <a:pPr marL="640559" lvl="1" indent="-174698">
              <a:lnSpc>
                <a:spcPct val="150000"/>
              </a:lnSpc>
              <a:spcBef>
                <a:spcPts val="611"/>
              </a:spcBef>
              <a:spcAft>
                <a:spcPts val="1019"/>
              </a:spcAft>
              <a:buFont typeface="Arial" panose="020B0604020202020204" pitchFamily="34" charset="0"/>
              <a:buChar char="•"/>
            </a:pPr>
            <a:r>
              <a:rPr lang="en-US" b="0" dirty="0" smtClean="0">
                <a:effectLst/>
                <a:latin typeface="+mn-lt"/>
                <a:ea typeface="Calibri"/>
                <a:cs typeface="Times New Roman"/>
              </a:rPr>
              <a:t>Meeting parents and students where they are, for</a:t>
            </a:r>
            <a:r>
              <a:rPr lang="en-US" b="0" baseline="0" dirty="0" smtClean="0">
                <a:effectLst/>
                <a:latin typeface="+mn-lt"/>
                <a:ea typeface="Calibri"/>
                <a:cs typeface="Times New Roman"/>
              </a:rPr>
              <a:t> example:</a:t>
            </a:r>
            <a:r>
              <a:rPr lang="en-US" b="0" dirty="0" smtClean="0">
                <a:effectLst/>
                <a:latin typeface="+mn-lt"/>
                <a:ea typeface="Calibri"/>
                <a:cs typeface="Times New Roman"/>
              </a:rPr>
              <a:t> at schools and school bus stops, and at community events</a:t>
            </a:r>
          </a:p>
          <a:p>
            <a:pPr marL="174698" indent="-174698">
              <a:lnSpc>
                <a:spcPct val="150000"/>
              </a:lnSpc>
              <a:spcBef>
                <a:spcPts val="611"/>
              </a:spcBef>
              <a:spcAft>
                <a:spcPts val="1019"/>
              </a:spcAft>
              <a:buFont typeface="Arial" panose="020B0604020202020204" pitchFamily="34" charset="0"/>
              <a:buChar char="•"/>
            </a:pPr>
            <a:r>
              <a:rPr lang="en-US" dirty="0" smtClean="0">
                <a:ea typeface="Calibri"/>
                <a:cs typeface="Times New Roman"/>
              </a:rPr>
              <a:t>While these can be labor-intensive, our research and literature review suggest that these outreach</a:t>
            </a:r>
            <a:r>
              <a:rPr lang="en-US" baseline="0" dirty="0" smtClean="0">
                <a:ea typeface="Calibri"/>
                <a:cs typeface="Times New Roman"/>
              </a:rPr>
              <a:t> efforts are </a:t>
            </a:r>
            <a:r>
              <a:rPr lang="en-US" dirty="0" smtClean="0">
                <a:ea typeface="Calibri"/>
                <a:cs typeface="Times New Roman"/>
              </a:rPr>
              <a:t>effective</a:t>
            </a:r>
            <a:r>
              <a:rPr lang="en-US" baseline="0" dirty="0" smtClean="0">
                <a:ea typeface="Calibri"/>
                <a:cs typeface="Times New Roman"/>
              </a:rPr>
              <a:t> to reach Latinos, especially hard to reach audiences.</a:t>
            </a:r>
            <a:endParaRPr lang="en-US" dirty="0">
              <a:ea typeface="Calibri"/>
              <a:cs typeface="Times New Roman"/>
            </a:endParaRPr>
          </a:p>
        </p:txBody>
      </p:sp>
      <p:sp>
        <p:nvSpPr>
          <p:cNvPr id="4" name="Slide Number Placeholder 3"/>
          <p:cNvSpPr>
            <a:spLocks noGrp="1"/>
          </p:cNvSpPr>
          <p:nvPr>
            <p:ph type="sldNum" sz="quarter" idx="10"/>
          </p:nvPr>
        </p:nvSpPr>
        <p:spPr/>
        <p:txBody>
          <a:bodyPr/>
          <a:lstStyle/>
          <a:p>
            <a:fld id="{67989EB1-EBB0-4940-8376-6E728643C2DB}" type="slidenum">
              <a:rPr lang="en-US" smtClean="0"/>
              <a:t>16</a:t>
            </a:fld>
            <a:endParaRPr lang="en-US"/>
          </a:p>
        </p:txBody>
      </p:sp>
    </p:spTree>
    <p:extLst>
      <p:ext uri="{BB962C8B-B14F-4D97-AF65-F5344CB8AC3E}">
        <p14:creationId xmlns:p14="http://schemas.microsoft.com/office/powerpoint/2010/main" val="2980609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842000" cy="4183380"/>
          </a:xfrm>
        </p:spPr>
        <p:txBody>
          <a:bodyPr/>
          <a:lstStyle/>
          <a:p>
            <a:pPr marL="174698" indent="-174698" defTabSz="931723">
              <a:lnSpc>
                <a:spcPct val="150000"/>
              </a:lnSpc>
              <a:spcBef>
                <a:spcPts val="611"/>
              </a:spcBef>
              <a:buFont typeface="Arial" panose="020B0604020202020204" pitchFamily="34" charset="0"/>
              <a:buChar char="•"/>
              <a:defRPr/>
            </a:pPr>
            <a:r>
              <a:rPr lang="en-US" dirty="0" smtClean="0">
                <a:solidFill>
                  <a:prstClr val="black"/>
                </a:solidFill>
                <a:ea typeface="Cambria"/>
                <a:cs typeface="Times New Roman"/>
              </a:rPr>
              <a:t>To strengthen buy-in from Latino families, we recommend that you build partnerships and leverage “influencers.”</a:t>
            </a:r>
          </a:p>
          <a:p>
            <a:pPr marL="174698" indent="-174698" defTabSz="931723">
              <a:lnSpc>
                <a:spcPct val="150000"/>
              </a:lnSpc>
              <a:spcBef>
                <a:spcPts val="611"/>
              </a:spcBef>
              <a:buFont typeface="Arial" panose="020B0604020202020204" pitchFamily="34" charset="0"/>
              <a:buChar char="•"/>
              <a:defRPr/>
            </a:pPr>
            <a:r>
              <a:rPr lang="en-US" dirty="0" smtClean="0">
                <a:solidFill>
                  <a:prstClr val="black"/>
                </a:solidFill>
                <a:ea typeface="Cambria"/>
                <a:cs typeface="Times New Roman"/>
              </a:rPr>
              <a:t>Partnering with well-respected, trusted community organizations, such as those serving children,</a:t>
            </a:r>
            <a:r>
              <a:rPr lang="en-US" baseline="0" dirty="0" smtClean="0">
                <a:solidFill>
                  <a:prstClr val="black"/>
                </a:solidFill>
                <a:ea typeface="Cambria"/>
                <a:cs typeface="Times New Roman"/>
              </a:rPr>
              <a:t> is a good idea.  We heard from parents that they are receptive to information when it comes from organizations they trust.  </a:t>
            </a:r>
            <a:endParaRPr lang="en-US" dirty="0" smtClean="0">
              <a:solidFill>
                <a:prstClr val="black"/>
              </a:solidFill>
              <a:ea typeface="Cambria"/>
              <a:cs typeface="Times New Roman"/>
            </a:endParaRPr>
          </a:p>
          <a:p>
            <a:pPr marL="174698" indent="-174698" defTabSz="931723">
              <a:lnSpc>
                <a:spcPct val="150000"/>
              </a:lnSpc>
              <a:spcBef>
                <a:spcPts val="611"/>
              </a:spcBef>
              <a:buFont typeface="Arial" panose="020B0604020202020204" pitchFamily="34" charset="0"/>
              <a:buChar char="•"/>
              <a:defRPr/>
            </a:pPr>
            <a:r>
              <a:rPr lang="en-US" dirty="0" smtClean="0">
                <a:solidFill>
                  <a:prstClr val="black"/>
                </a:solidFill>
                <a:ea typeface="Cambria"/>
                <a:cs typeface="Times New Roman"/>
              </a:rPr>
              <a:t>Working with “influencers”</a:t>
            </a:r>
            <a:r>
              <a:rPr lang="en-US" baseline="0" dirty="0" smtClean="0">
                <a:solidFill>
                  <a:prstClr val="black"/>
                </a:solidFill>
                <a:ea typeface="Cambria"/>
                <a:cs typeface="Times New Roman"/>
              </a:rPr>
              <a:t> can be another effective strategy to reach your Latino audience</a:t>
            </a:r>
            <a:endParaRPr lang="en-US" dirty="0" smtClean="0">
              <a:solidFill>
                <a:prstClr val="black"/>
              </a:solidFill>
              <a:ea typeface="Cambria"/>
              <a:cs typeface="Times New Roman"/>
            </a:endParaRPr>
          </a:p>
          <a:p>
            <a:pPr marL="640559" lvl="1" indent="-174698">
              <a:lnSpc>
                <a:spcPct val="150000"/>
              </a:lnSpc>
              <a:spcBef>
                <a:spcPts val="611"/>
              </a:spcBef>
              <a:buFont typeface="Arial" panose="020B0604020202020204" pitchFamily="34" charset="0"/>
              <a:buChar char="•"/>
              <a:defRPr/>
            </a:pPr>
            <a:r>
              <a:rPr lang="en-US" dirty="0" smtClean="0">
                <a:solidFill>
                  <a:prstClr val="black"/>
                </a:solidFill>
                <a:ea typeface="Cambria"/>
                <a:cs typeface="Times New Roman"/>
              </a:rPr>
              <a:t>An influencer</a:t>
            </a:r>
            <a:r>
              <a:rPr lang="en-US" baseline="0" dirty="0" smtClean="0">
                <a:solidFill>
                  <a:prstClr val="black"/>
                </a:solidFill>
                <a:ea typeface="Cambria"/>
                <a:cs typeface="Times New Roman"/>
              </a:rPr>
              <a:t> is:  </a:t>
            </a:r>
            <a:r>
              <a:rPr lang="en-US" dirty="0" smtClean="0">
                <a:solidFill>
                  <a:prstClr val="black"/>
                </a:solidFill>
                <a:ea typeface="Cambria"/>
                <a:cs typeface="Times New Roman"/>
              </a:rPr>
              <a:t>a person that families may turn to for advice and counsel </a:t>
            </a:r>
            <a:r>
              <a:rPr lang="en-US" b="0" dirty="0" smtClean="0">
                <a:effectLst/>
                <a:latin typeface="+mn-lt"/>
                <a:ea typeface="Cambria"/>
                <a:cs typeface="Times New Roman"/>
              </a:rPr>
              <a:t>typically because this person has more knowledge or information about the issue in question</a:t>
            </a:r>
            <a:r>
              <a:rPr lang="en-US" b="0" baseline="0" dirty="0" smtClean="0">
                <a:effectLst/>
                <a:latin typeface="+mn-lt"/>
                <a:ea typeface="Cambria"/>
                <a:cs typeface="Times New Roman"/>
              </a:rPr>
              <a:t>, giving him/her the c</a:t>
            </a:r>
            <a:r>
              <a:rPr lang="en-US" b="0" dirty="0" smtClean="0">
                <a:effectLst/>
                <a:latin typeface="+mn-lt"/>
                <a:ea typeface="Cambria"/>
                <a:cs typeface="Times New Roman"/>
              </a:rPr>
              <a:t>redibility to effectively give advice to the family or advice for action. </a:t>
            </a:r>
            <a:endParaRPr lang="en-US" dirty="0" smtClean="0">
              <a:solidFill>
                <a:prstClr val="black"/>
              </a:solidFill>
              <a:ea typeface="Cambria"/>
              <a:cs typeface="Times New Roman"/>
            </a:endParaRPr>
          </a:p>
          <a:p>
            <a:pPr marL="1106455" lvl="2" indent="-174708">
              <a:lnSpc>
                <a:spcPct val="150000"/>
              </a:lnSpc>
              <a:spcBef>
                <a:spcPts val="611"/>
              </a:spcBef>
              <a:buFont typeface="Courier New" panose="02070309020205020404" pitchFamily="49" charset="0"/>
              <a:buChar char="o"/>
              <a:defRPr/>
            </a:pPr>
            <a:r>
              <a:rPr lang="en-US" dirty="0" smtClean="0">
                <a:solidFill>
                  <a:prstClr val="black"/>
                </a:solidFill>
                <a:ea typeface="Cambria"/>
                <a:cs typeface="Times New Roman"/>
              </a:rPr>
              <a:t>Examples of influencers would be a priest or a teacher</a:t>
            </a:r>
            <a:endParaRPr lang="en-US" dirty="0" smtClean="0">
              <a:solidFill>
                <a:prstClr val="black"/>
              </a:solidFill>
              <a:ea typeface="Calibri"/>
              <a:cs typeface="Times New Roman"/>
            </a:endParaRPr>
          </a:p>
          <a:p>
            <a:pPr defTabSz="931723">
              <a:defRPr/>
            </a:pPr>
            <a:endParaRPr lang="en-US" dirty="0">
              <a:solidFill>
                <a:prstClr val="black"/>
              </a:solidFill>
            </a:endParaRPr>
          </a:p>
        </p:txBody>
      </p:sp>
      <p:sp>
        <p:nvSpPr>
          <p:cNvPr id="4" name="Slide Number Placeholder 3"/>
          <p:cNvSpPr>
            <a:spLocks noGrp="1"/>
          </p:cNvSpPr>
          <p:nvPr>
            <p:ph type="sldNum" sz="quarter" idx="10"/>
          </p:nvPr>
        </p:nvSpPr>
        <p:spPr/>
        <p:txBody>
          <a:bodyPr/>
          <a:lstStyle/>
          <a:p>
            <a:fld id="{67989EB1-EBB0-4940-8376-6E728643C2DB}" type="slidenum">
              <a:rPr lang="en-US" smtClean="0"/>
              <a:t>17</a:t>
            </a:fld>
            <a:endParaRPr lang="en-US"/>
          </a:p>
        </p:txBody>
      </p:sp>
    </p:spTree>
    <p:extLst>
      <p:ext uri="{BB962C8B-B14F-4D97-AF65-F5344CB8AC3E}">
        <p14:creationId xmlns:p14="http://schemas.microsoft.com/office/powerpoint/2010/main" val="2984533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8" indent="-174698">
              <a:lnSpc>
                <a:spcPct val="150000"/>
              </a:lnSpc>
              <a:spcBef>
                <a:spcPts val="611"/>
              </a:spcBef>
              <a:buFont typeface="Arial" panose="020B0604020202020204" pitchFamily="34" charset="0"/>
              <a:buChar char="•"/>
            </a:pPr>
            <a:r>
              <a:rPr lang="en-US" dirty="0" smtClean="0">
                <a:ea typeface="Calibri"/>
                <a:cs typeface="Times New Roman"/>
              </a:rPr>
              <a:t>You may also want to use texting and phone calls as a way to complement and reinforce other communication efforts.  </a:t>
            </a:r>
            <a:endParaRPr lang="en-US" b="1" dirty="0" smtClean="0">
              <a:ea typeface="Calibri"/>
              <a:cs typeface="Times New Roman"/>
            </a:endParaRPr>
          </a:p>
          <a:p>
            <a:pPr marL="174698" indent="-174698" defTabSz="931723">
              <a:lnSpc>
                <a:spcPct val="150000"/>
              </a:lnSpc>
              <a:spcBef>
                <a:spcPts val="611"/>
              </a:spcBef>
              <a:buFont typeface="Arial" panose="020B0604020202020204" pitchFamily="34" charset="0"/>
              <a:buChar char="•"/>
              <a:defRPr/>
            </a:pPr>
            <a:r>
              <a:rPr lang="en-US" dirty="0" smtClean="0"/>
              <a:t>We heard from focus group participants that they prefer face-to-face interactions, but they said that phone calls could also help them engage directly with the provider. This was particularly the case for participants with low-to-no literacy skills.</a:t>
            </a:r>
            <a:r>
              <a:rPr lang="en-US" baseline="0" dirty="0" smtClean="0"/>
              <a:t>  They said they may not be able to read a flyer or a website, but are able to engage in conversations with the provider, </a:t>
            </a:r>
            <a:r>
              <a:rPr lang="en-US" dirty="0" smtClean="0"/>
              <a:t>especially if a bilingual person contacts them.   </a:t>
            </a:r>
          </a:p>
          <a:p>
            <a:pPr marL="174698" indent="-174698">
              <a:lnSpc>
                <a:spcPct val="150000"/>
              </a:lnSpc>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7989EB1-EBB0-4940-8376-6E728643C2DB}" type="slidenum">
              <a:rPr lang="en-US" smtClean="0"/>
              <a:t>18</a:t>
            </a:fld>
            <a:endParaRPr lang="en-US"/>
          </a:p>
        </p:txBody>
      </p:sp>
    </p:spTree>
    <p:extLst>
      <p:ext uri="{BB962C8B-B14F-4D97-AF65-F5344CB8AC3E}">
        <p14:creationId xmlns:p14="http://schemas.microsoft.com/office/powerpoint/2010/main" val="2770981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465138"/>
            <a:ext cx="4262438" cy="3195637"/>
          </a:xfrm>
        </p:spPr>
      </p:sp>
      <p:sp>
        <p:nvSpPr>
          <p:cNvPr id="3" name="Notes Placeholder 2"/>
          <p:cNvSpPr>
            <a:spLocks noGrp="1"/>
          </p:cNvSpPr>
          <p:nvPr>
            <p:ph type="body" idx="1"/>
          </p:nvPr>
        </p:nvSpPr>
        <p:spPr>
          <a:xfrm>
            <a:off x="467361" y="3873500"/>
            <a:ext cx="6231467" cy="4338320"/>
          </a:xfrm>
        </p:spPr>
        <p:txBody>
          <a:bodyPr/>
          <a:lstStyle/>
          <a:p>
            <a:pPr marL="291163" indent="-291163" defTabSz="931723">
              <a:lnSpc>
                <a:spcPct val="150000"/>
              </a:lnSpc>
              <a:spcBef>
                <a:spcPts val="1019"/>
              </a:spcBef>
              <a:buFont typeface="Arial" panose="020B0604020202020204" pitchFamily="34" charset="0"/>
              <a:buChar char="•"/>
            </a:pPr>
            <a:r>
              <a:rPr lang="en-US" dirty="0" smtClean="0">
                <a:ea typeface="MS Gothic"/>
                <a:cs typeface="Times New Roman"/>
              </a:rPr>
              <a:t>We suggest reaching Latinos </a:t>
            </a:r>
            <a:r>
              <a:rPr lang="en-US" b="0" baseline="0" dirty="0" smtClean="0">
                <a:effectLst/>
                <a:ea typeface="MS Gothic"/>
                <a:cs typeface="Times New Roman"/>
              </a:rPr>
              <a:t>through</a:t>
            </a:r>
            <a:r>
              <a:rPr lang="en-US" b="0" dirty="0" smtClean="0">
                <a:effectLst/>
                <a:ea typeface="MS Gothic"/>
                <a:cs typeface="Times New Roman"/>
              </a:rPr>
              <a:t> the</a:t>
            </a:r>
            <a:r>
              <a:rPr lang="en-US" b="0" baseline="0" dirty="0" smtClean="0">
                <a:effectLst/>
                <a:ea typeface="MS Gothic"/>
                <a:cs typeface="Times New Roman"/>
              </a:rPr>
              <a:t> Media sources they rely on most.  </a:t>
            </a:r>
          </a:p>
          <a:p>
            <a:pPr marL="291163" indent="-291163">
              <a:lnSpc>
                <a:spcPct val="150000"/>
              </a:lnSpc>
              <a:spcBef>
                <a:spcPts val="611"/>
              </a:spcBef>
              <a:buFont typeface="Arial" panose="020B0604020202020204" pitchFamily="34" charset="0"/>
              <a:buChar char="•"/>
            </a:pPr>
            <a:r>
              <a:rPr lang="en-US" dirty="0" smtClean="0"/>
              <a:t>We know from extensive research over the years that most people still use traditional media,</a:t>
            </a:r>
            <a:r>
              <a:rPr lang="en-US" baseline="0" dirty="0" smtClean="0"/>
              <a:t> and in fact local TV news is the primary source for information across all the country and ethnic/racial groups.</a:t>
            </a:r>
            <a:endParaRPr lang="en-US" dirty="0" smtClean="0"/>
          </a:p>
          <a:p>
            <a:pPr marL="757024" lvl="1" indent="-291163">
              <a:spcBef>
                <a:spcPts val="611"/>
              </a:spcBef>
              <a:buFont typeface="Courier New" panose="02070309020205020404" pitchFamily="49" charset="0"/>
              <a:buChar char="o"/>
            </a:pPr>
            <a:r>
              <a:rPr lang="en-US" sz="1000" i="1" dirty="0"/>
              <a:t>9</a:t>
            </a:r>
            <a:r>
              <a:rPr lang="en-US" sz="1000" i="1" dirty="0">
                <a:ea typeface="Cambria"/>
                <a:cs typeface="Times New Roman"/>
              </a:rPr>
              <a:t>0 percent of African Americans </a:t>
            </a:r>
            <a:r>
              <a:rPr lang="en-US" sz="1000" i="1" dirty="0"/>
              <a:t>rely on local TV news </a:t>
            </a:r>
          </a:p>
          <a:p>
            <a:pPr marL="757024" lvl="1" indent="-291163">
              <a:spcBef>
                <a:spcPts val="611"/>
              </a:spcBef>
              <a:buFont typeface="Courier New" panose="02070309020205020404" pitchFamily="49" charset="0"/>
              <a:buChar char="o"/>
            </a:pPr>
            <a:r>
              <a:rPr lang="en-US" sz="1000" i="1" dirty="0">
                <a:ea typeface="Cambria"/>
                <a:cs typeface="Times New Roman"/>
              </a:rPr>
              <a:t>80 percent of whites </a:t>
            </a:r>
            <a:r>
              <a:rPr lang="en-US" sz="1000" i="1" dirty="0"/>
              <a:t>rely on local TV news </a:t>
            </a:r>
          </a:p>
          <a:p>
            <a:pPr marL="757024" lvl="1" indent="-291163">
              <a:spcBef>
                <a:spcPts val="611"/>
              </a:spcBef>
              <a:buFont typeface="Courier New" panose="02070309020205020404" pitchFamily="49" charset="0"/>
              <a:buChar char="o"/>
            </a:pPr>
            <a:r>
              <a:rPr lang="en-US" sz="1000" i="1" dirty="0">
                <a:ea typeface="Cambria"/>
                <a:cs typeface="Times New Roman"/>
              </a:rPr>
              <a:t>79 percent of Hispanics </a:t>
            </a:r>
            <a:r>
              <a:rPr lang="en-US" sz="1000" i="1" dirty="0"/>
              <a:t>rely on local TV news as well</a:t>
            </a:r>
          </a:p>
          <a:p>
            <a:pPr marL="757024" lvl="1" indent="-291163">
              <a:spcBef>
                <a:spcPts val="611"/>
              </a:spcBef>
              <a:buFont typeface="Courier New" panose="02070309020205020404" pitchFamily="49" charset="0"/>
              <a:buChar char="o"/>
            </a:pPr>
            <a:endParaRPr lang="en-US" sz="1000" i="1" dirty="0"/>
          </a:p>
          <a:p>
            <a:pPr marL="291163" indent="-291163">
              <a:lnSpc>
                <a:spcPct val="150000"/>
              </a:lnSpc>
              <a:spcBef>
                <a:spcPts val="1019"/>
              </a:spcBef>
              <a:buFont typeface="Arial" panose="020B0604020202020204" pitchFamily="34" charset="0"/>
              <a:buChar char="•"/>
            </a:pPr>
            <a:r>
              <a:rPr lang="en-US" b="0" dirty="0" smtClean="0">
                <a:effectLst/>
                <a:ea typeface="Cambria"/>
                <a:cs typeface="Times New Roman"/>
              </a:rPr>
              <a:t>In addition,</a:t>
            </a:r>
            <a:r>
              <a:rPr lang="en-US" b="0" baseline="0" dirty="0" smtClean="0">
                <a:effectLst/>
                <a:ea typeface="Cambria"/>
                <a:cs typeface="Times New Roman"/>
              </a:rPr>
              <a:t> we also know that Latinos rely on Spanish specific news for information in their community.  </a:t>
            </a:r>
          </a:p>
          <a:p>
            <a:pPr marL="291163" indent="-291163">
              <a:lnSpc>
                <a:spcPct val="150000"/>
              </a:lnSpc>
              <a:spcBef>
                <a:spcPts val="1019"/>
              </a:spcBef>
              <a:buFont typeface="Arial" panose="020B0604020202020204" pitchFamily="34" charset="0"/>
              <a:buChar char="•"/>
            </a:pPr>
            <a:r>
              <a:rPr lang="en-US" b="0" baseline="0" dirty="0" smtClean="0">
                <a:effectLst/>
                <a:ea typeface="Cambria"/>
                <a:cs typeface="Times New Roman"/>
              </a:rPr>
              <a:t>And on the radio, Spanish language radio stations still dominate.  </a:t>
            </a:r>
          </a:p>
          <a:p>
            <a:pPr marL="291163" indent="-291163">
              <a:lnSpc>
                <a:spcPct val="150000"/>
              </a:lnSpc>
              <a:spcBef>
                <a:spcPts val="1019"/>
              </a:spcBef>
              <a:buFont typeface="Arial" panose="020B0604020202020204" pitchFamily="34" charset="0"/>
              <a:buChar char="•"/>
            </a:pPr>
            <a:r>
              <a:rPr lang="en-US" b="0" baseline="0" dirty="0" smtClean="0">
                <a:effectLst/>
                <a:ea typeface="Cambria"/>
                <a:cs typeface="Times New Roman"/>
              </a:rPr>
              <a:t>As you see in this quote, we heard this from our focus group parents as well.  This parent notes that she watches local TV news to hear the morning news, to learn about school cancellations, and traffic.</a:t>
            </a:r>
            <a:endParaRPr lang="en-US" b="0" dirty="0" smtClean="0">
              <a:effectLst/>
              <a:ea typeface="Cambria"/>
              <a:cs typeface="Times New Roman"/>
            </a:endParaRPr>
          </a:p>
        </p:txBody>
      </p:sp>
      <p:sp>
        <p:nvSpPr>
          <p:cNvPr id="4" name="Slide Number Placeholder 3"/>
          <p:cNvSpPr>
            <a:spLocks noGrp="1"/>
          </p:cNvSpPr>
          <p:nvPr>
            <p:ph type="sldNum" sz="quarter" idx="10"/>
          </p:nvPr>
        </p:nvSpPr>
        <p:spPr/>
        <p:txBody>
          <a:bodyPr/>
          <a:lstStyle/>
          <a:p>
            <a:fld id="{67989EB1-EBB0-4940-8376-6E728643C2DB}" type="slidenum">
              <a:rPr lang="en-US" smtClean="0"/>
              <a:t>19</a:t>
            </a:fld>
            <a:endParaRPr lang="en-US"/>
          </a:p>
        </p:txBody>
      </p:sp>
    </p:spTree>
    <p:extLst>
      <p:ext uri="{BB962C8B-B14F-4D97-AF65-F5344CB8AC3E}">
        <p14:creationId xmlns:p14="http://schemas.microsoft.com/office/powerpoint/2010/main" val="705503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7361" y="4415790"/>
            <a:ext cx="5997787" cy="4260850"/>
          </a:xfrm>
        </p:spPr>
        <p:txBody>
          <a:bodyPr/>
          <a:lstStyle/>
          <a:p>
            <a:pPr>
              <a:lnSpc>
                <a:spcPct val="115000"/>
              </a:lnSpc>
              <a:spcBef>
                <a:spcPts val="611"/>
              </a:spcBef>
              <a:spcAft>
                <a:spcPts val="1019"/>
              </a:spcAft>
            </a:pPr>
            <a:r>
              <a:rPr lang="en-US" b="1" dirty="0" smtClean="0">
                <a:ea typeface="MS Gothic"/>
                <a:cs typeface="Times New Roman"/>
              </a:rPr>
              <a:t>Take Advantage Of Social Media Platforms,</a:t>
            </a:r>
            <a:r>
              <a:rPr lang="en-US" b="1" baseline="0" dirty="0" smtClean="0">
                <a:ea typeface="MS Gothic"/>
                <a:cs typeface="Times New Roman"/>
              </a:rPr>
              <a:t> especially when reaching out to younger Latinos.</a:t>
            </a:r>
            <a:endParaRPr lang="en-US" dirty="0" smtClean="0">
              <a:ea typeface="Calibri"/>
              <a:cs typeface="Times New Roman"/>
            </a:endParaRPr>
          </a:p>
          <a:p>
            <a:pPr marL="174698" indent="-174698">
              <a:lnSpc>
                <a:spcPct val="115000"/>
              </a:lnSpc>
              <a:spcBef>
                <a:spcPts val="611"/>
              </a:spcBef>
              <a:spcAft>
                <a:spcPts val="1019"/>
              </a:spcAft>
              <a:buFont typeface="Arial" panose="020B0604020202020204" pitchFamily="34" charset="0"/>
              <a:buChar char="•"/>
            </a:pPr>
            <a:r>
              <a:rPr lang="en-US" dirty="0" smtClean="0">
                <a:ea typeface="Cambria"/>
                <a:cs typeface="Times New Roman"/>
              </a:rPr>
              <a:t>Like others in the country, Latinos are increasingly using</a:t>
            </a:r>
            <a:r>
              <a:rPr lang="en-US" baseline="0" dirty="0" smtClean="0">
                <a:ea typeface="Cambria"/>
                <a:cs typeface="Times New Roman"/>
              </a:rPr>
              <a:t> </a:t>
            </a:r>
            <a:r>
              <a:rPr lang="en-US" dirty="0" smtClean="0">
                <a:ea typeface="Cambria"/>
                <a:cs typeface="Times New Roman"/>
              </a:rPr>
              <a:t>social media networks, such as </a:t>
            </a:r>
            <a:r>
              <a:rPr lang="en-US" dirty="0" err="1" smtClean="0">
                <a:ea typeface="Cambria"/>
                <a:cs typeface="Times New Roman"/>
              </a:rPr>
              <a:t>facebook</a:t>
            </a:r>
            <a:r>
              <a:rPr lang="en-US" dirty="0" smtClean="0">
                <a:ea typeface="Cambria"/>
                <a:cs typeface="Times New Roman"/>
              </a:rPr>
              <a:t>, to stay in touch with family and friends. </a:t>
            </a:r>
          </a:p>
          <a:p>
            <a:pPr marL="174698" indent="-174698">
              <a:lnSpc>
                <a:spcPct val="115000"/>
              </a:lnSpc>
              <a:spcBef>
                <a:spcPts val="611"/>
              </a:spcBef>
              <a:spcAft>
                <a:spcPts val="1019"/>
              </a:spcAft>
              <a:buFont typeface="Arial" panose="020B0604020202020204" pitchFamily="34" charset="0"/>
              <a:buChar char="•"/>
            </a:pPr>
            <a:r>
              <a:rPr lang="en-US" dirty="0" smtClean="0">
                <a:ea typeface="Cambria"/>
                <a:cs typeface="Times New Roman"/>
              </a:rPr>
              <a:t>Organizations may want to consider how a social media can fit into their outreach and communication strategy,</a:t>
            </a:r>
            <a:r>
              <a:rPr lang="en-US" baseline="0" dirty="0" smtClean="0">
                <a:ea typeface="Cambria"/>
                <a:cs typeface="Times New Roman"/>
              </a:rPr>
              <a:t> especially if these organizations serve young adults.</a:t>
            </a:r>
            <a:endParaRPr lang="en-US" dirty="0" smtClean="0">
              <a:ea typeface="Cambria"/>
              <a:cs typeface="Times New Roman"/>
            </a:endParaRPr>
          </a:p>
          <a:p>
            <a:pPr marL="174698" indent="-174698">
              <a:lnSpc>
                <a:spcPct val="115000"/>
              </a:lnSpc>
              <a:spcBef>
                <a:spcPts val="611"/>
              </a:spcBef>
              <a:spcAft>
                <a:spcPts val="1019"/>
              </a:spcAft>
              <a:buFont typeface="Arial" panose="020B0604020202020204" pitchFamily="34" charset="0"/>
              <a:buChar char="•"/>
            </a:pPr>
            <a:r>
              <a:rPr lang="en-US" dirty="0" smtClean="0">
                <a:ea typeface="Cambria"/>
                <a:cs typeface="Times New Roman"/>
              </a:rPr>
              <a:t>It can be a cost-effective way to communicate program information, AND it can help develop rapport and build community</a:t>
            </a:r>
            <a:r>
              <a:rPr lang="en-US" baseline="0" dirty="0" smtClean="0">
                <a:ea typeface="Cambria"/>
                <a:cs typeface="Times New Roman"/>
              </a:rPr>
              <a:t> with the right populations.  </a:t>
            </a:r>
          </a:p>
          <a:p>
            <a:pPr marL="174698" indent="-174698">
              <a:lnSpc>
                <a:spcPct val="115000"/>
              </a:lnSpc>
              <a:spcBef>
                <a:spcPts val="611"/>
              </a:spcBef>
              <a:spcAft>
                <a:spcPts val="1019"/>
              </a:spcAft>
              <a:buFont typeface="Arial" panose="020B0604020202020204" pitchFamily="34" charset="0"/>
              <a:buChar char="•"/>
            </a:pPr>
            <a:r>
              <a:rPr lang="en-US" baseline="0" dirty="0" smtClean="0">
                <a:ea typeface="Cambria"/>
                <a:cs typeface="Times New Roman"/>
              </a:rPr>
              <a:t>Providers we interviewed did not find social media very effective in engaging many of the Latino communities.  Instead, they found social media to be most useful in peer to peer communication, communication with funders, and if they served youth, with young audiences.</a:t>
            </a:r>
          </a:p>
        </p:txBody>
      </p:sp>
      <p:sp>
        <p:nvSpPr>
          <p:cNvPr id="4" name="Slide Number Placeholder 3"/>
          <p:cNvSpPr>
            <a:spLocks noGrp="1"/>
          </p:cNvSpPr>
          <p:nvPr>
            <p:ph type="sldNum" sz="quarter" idx="10"/>
          </p:nvPr>
        </p:nvSpPr>
        <p:spPr/>
        <p:txBody>
          <a:bodyPr/>
          <a:lstStyle/>
          <a:p>
            <a:fld id="{67989EB1-EBB0-4940-8376-6E728643C2DB}" type="slidenum">
              <a:rPr lang="en-US">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231954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89EB1-EBB0-4940-8376-6E728643C2DB}" type="slidenum">
              <a:rPr lang="en-US" smtClean="0"/>
              <a:t>2</a:t>
            </a:fld>
            <a:endParaRPr lang="en-US" dirty="0"/>
          </a:p>
        </p:txBody>
      </p:sp>
    </p:spTree>
    <p:extLst>
      <p:ext uri="{BB962C8B-B14F-4D97-AF65-F5344CB8AC3E}">
        <p14:creationId xmlns:p14="http://schemas.microsoft.com/office/powerpoint/2010/main" val="414464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387350"/>
            <a:ext cx="4181475" cy="3136900"/>
          </a:xfrm>
        </p:spPr>
      </p:sp>
      <p:sp>
        <p:nvSpPr>
          <p:cNvPr id="3" name="Notes Placeholder 2"/>
          <p:cNvSpPr>
            <a:spLocks noGrp="1"/>
          </p:cNvSpPr>
          <p:nvPr>
            <p:ph type="body" idx="1"/>
          </p:nvPr>
        </p:nvSpPr>
        <p:spPr>
          <a:xfrm>
            <a:off x="545253" y="4028440"/>
            <a:ext cx="5997787" cy="4570730"/>
          </a:xfrm>
        </p:spPr>
        <p:txBody>
          <a:bodyPr/>
          <a:lstStyle/>
          <a:p>
            <a:pPr marL="349396" indent="-349396" defTabSz="931774">
              <a:lnSpc>
                <a:spcPct val="150000"/>
              </a:lnSpc>
              <a:spcBef>
                <a:spcPts val="611"/>
              </a:spcBef>
              <a:buFont typeface="Symbol"/>
              <a:buChar char=""/>
              <a:defRPr/>
            </a:pPr>
            <a:r>
              <a:rPr lang="en-US" baseline="0" dirty="0" smtClean="0">
                <a:ea typeface="Cambria"/>
                <a:cs typeface="Times New Roman"/>
              </a:rPr>
              <a:t>In line with what providers said about social media use to reach youth, we see here in the top bar that </a:t>
            </a:r>
            <a:r>
              <a:rPr lang="en-US" dirty="0" smtClean="0"/>
              <a:t>young Latinos make up the greatest share of Hispanics who gets their news and information from social media</a:t>
            </a:r>
            <a:endParaRPr lang="en-US" dirty="0" smtClean="0">
              <a:cs typeface="Times New Roman"/>
            </a:endParaRPr>
          </a:p>
          <a:p>
            <a:pPr marL="815257" lvl="1" indent="-349396">
              <a:lnSpc>
                <a:spcPct val="150000"/>
              </a:lnSpc>
              <a:spcBef>
                <a:spcPts val="611"/>
              </a:spcBef>
              <a:buFont typeface="Symbol"/>
              <a:buChar char=""/>
            </a:pPr>
            <a:r>
              <a:rPr lang="en-US" dirty="0" smtClean="0"/>
              <a:t>7 out of every 10 Latinos ages 18 to 29 say they get news or news headlines from social networking sites. </a:t>
            </a:r>
            <a:endParaRPr lang="en-US" dirty="0" smtClean="0">
              <a:cs typeface="Times New Roman"/>
            </a:endParaRPr>
          </a:p>
          <a:p>
            <a:pPr marL="815257" lvl="1" indent="-349396">
              <a:lnSpc>
                <a:spcPct val="150000"/>
              </a:lnSpc>
              <a:spcBef>
                <a:spcPts val="611"/>
              </a:spcBef>
              <a:buFont typeface="Symbol"/>
              <a:buChar char=""/>
            </a:pPr>
            <a:r>
              <a:rPr lang="en-US" dirty="0" smtClean="0"/>
              <a:t>By contrast, only 1 out of every 10 Latino adults ages 65 and older do the same</a:t>
            </a:r>
          </a:p>
          <a:p>
            <a:pPr marL="349370" indent="-349396">
              <a:lnSpc>
                <a:spcPct val="150000"/>
              </a:lnSpc>
              <a:spcBef>
                <a:spcPts val="611"/>
              </a:spcBef>
              <a:buFont typeface="Symbol"/>
              <a:buChar char=""/>
            </a:pPr>
            <a:r>
              <a:rPr lang="en-US" dirty="0" smtClean="0">
                <a:ea typeface="Calibri"/>
                <a:cs typeface="Times New Roman"/>
              </a:rPr>
              <a:t>This graph also suggests that,</a:t>
            </a:r>
            <a:r>
              <a:rPr lang="en-US" baseline="0" dirty="0" smtClean="0">
                <a:ea typeface="Calibri"/>
                <a:cs typeface="Times New Roman"/>
              </a:rPr>
              <a:t> compared to their counterparts, low income Latinos, Latinos with less than a high school education, foreign born and Spanish dominant Latinos, are less likely to access social media.  </a:t>
            </a:r>
          </a:p>
          <a:p>
            <a:pPr marL="349370" indent="-349396">
              <a:lnSpc>
                <a:spcPct val="150000"/>
              </a:lnSpc>
              <a:spcBef>
                <a:spcPts val="611"/>
              </a:spcBef>
              <a:buFont typeface="Symbol"/>
              <a:buChar char=""/>
            </a:pPr>
            <a:r>
              <a:rPr lang="en-US" baseline="0" dirty="0" smtClean="0">
                <a:ea typeface="Calibri"/>
                <a:cs typeface="Times New Roman"/>
              </a:rPr>
              <a:t>So the take away of this slide is that a social media campaign can be MOST useful, only for a subset of the Latino population:  young adults, native born Latinos and English dominant…</a:t>
            </a:r>
          </a:p>
          <a:p>
            <a:pPr marL="349396" indent="-349396">
              <a:lnSpc>
                <a:spcPct val="115000"/>
              </a:lnSpc>
              <a:spcBef>
                <a:spcPts val="611"/>
              </a:spcBef>
              <a:buFont typeface="Courier New"/>
              <a:buChar char="o"/>
            </a:pPr>
            <a:endParaRPr lang="en-US" b="1" dirty="0">
              <a:ea typeface="Cambria"/>
              <a:cs typeface="Times New Roman"/>
            </a:endParaRPr>
          </a:p>
        </p:txBody>
      </p:sp>
      <p:sp>
        <p:nvSpPr>
          <p:cNvPr id="4" name="Slide Number Placeholder 3"/>
          <p:cNvSpPr>
            <a:spLocks noGrp="1"/>
          </p:cNvSpPr>
          <p:nvPr>
            <p:ph type="sldNum" sz="quarter" idx="10"/>
          </p:nvPr>
        </p:nvSpPr>
        <p:spPr/>
        <p:txBody>
          <a:bodyPr/>
          <a:lstStyle/>
          <a:p>
            <a:fld id="{67989EB1-EBB0-4940-8376-6E728643C2DB}" type="slidenum">
              <a:rPr lang="en-US">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231954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defTabSz="931774">
              <a:spcBef>
                <a:spcPct val="20000"/>
              </a:spcBef>
              <a:buClr>
                <a:srgbClr val="6076B4"/>
              </a:buClr>
              <a:buFont typeface="Arial" pitchFamily="34" charset="0"/>
              <a:buChar char="•"/>
              <a:defRPr/>
            </a:pPr>
            <a:r>
              <a:rPr lang="en-US" dirty="0">
                <a:latin typeface="Arial" panose="020B0604020202020204" pitchFamily="34" charset="0"/>
                <a:cs typeface="Arial" panose="020B0604020202020204" pitchFamily="34" charset="0"/>
              </a:rPr>
              <a:t>This graph illustrates the technology that Latinos have.  </a:t>
            </a:r>
          </a:p>
          <a:p>
            <a:pPr marL="349415" indent="-349415" defTabSz="931774">
              <a:spcBef>
                <a:spcPct val="20000"/>
              </a:spcBef>
              <a:buClr>
                <a:srgbClr val="6076B4"/>
              </a:buClr>
              <a:buFont typeface="Arial" pitchFamily="34" charset="0"/>
              <a:buChar char="•"/>
              <a:defRPr/>
            </a:pPr>
            <a:r>
              <a:rPr lang="en-US" dirty="0">
                <a:latin typeface="Arial" panose="020B0604020202020204" pitchFamily="34" charset="0"/>
                <a:cs typeface="Arial" panose="020B0604020202020204" pitchFamily="34" charset="0"/>
              </a:rPr>
              <a:t>As you see here, a </a:t>
            </a:r>
            <a:r>
              <a:rPr lang="en-US" dirty="0">
                <a:latin typeface="Arial" panose="020B0604020202020204" pitchFamily="34" charset="0"/>
                <a:ea typeface="Calibri"/>
                <a:cs typeface="Arial" panose="020B0604020202020204" pitchFamily="34" charset="0"/>
              </a:rPr>
              <a:t>SMALLER percentage of Latinos from low income households, who are Spanish dominant, and are foreign born own a computer, cell phone, and/or a smart phone</a:t>
            </a:r>
            <a:endParaRPr lang="en-US" dirty="0">
              <a:latin typeface="Arial" panose="020B0604020202020204" pitchFamily="34" charset="0"/>
              <a:cs typeface="Arial" panose="020B0604020202020204" pitchFamily="34" charset="0"/>
            </a:endParaRPr>
          </a:p>
          <a:p>
            <a:pPr marL="349415" indent="-349415" defTabSz="931774">
              <a:spcBef>
                <a:spcPct val="20000"/>
              </a:spcBef>
              <a:buClr>
                <a:srgbClr val="6076B4"/>
              </a:buClr>
              <a:buFont typeface="Arial" pitchFamily="34" charset="0"/>
              <a:buChar char="•"/>
              <a:defRPr/>
            </a:pPr>
            <a:r>
              <a:rPr lang="en-US" dirty="0" smtClean="0">
                <a:latin typeface="Arial" panose="020B0604020202020204" pitchFamily="34" charset="0"/>
                <a:cs typeface="Arial" panose="020B0604020202020204" pitchFamily="34" charset="0"/>
              </a:rPr>
              <a:t>Taken together the information from this slide and the previous one, we recommend</a:t>
            </a:r>
            <a:r>
              <a:rPr lang="en-US" baseline="0" dirty="0" smtClean="0">
                <a:latin typeface="Arial" panose="020B0604020202020204" pitchFamily="34" charset="0"/>
                <a:cs typeface="Arial" panose="020B0604020202020204" pitchFamily="34" charset="0"/>
              </a:rPr>
              <a:t> that </a:t>
            </a:r>
            <a:r>
              <a:rPr lang="en-US" dirty="0" smtClean="0">
                <a:latin typeface="Arial" panose="020B0604020202020204" pitchFamily="34" charset="0"/>
                <a:cs typeface="Arial" panose="020B0604020202020204" pitchFamily="34" charset="0"/>
              </a:rPr>
              <a:t>you </a:t>
            </a:r>
            <a:r>
              <a:rPr lang="en-US" dirty="0">
                <a:latin typeface="Arial" panose="020B0604020202020204" pitchFamily="34" charset="0"/>
                <a:cs typeface="Arial" panose="020B0604020202020204" pitchFamily="34" charset="0"/>
              </a:rPr>
              <a:t>do your homework before launching a social media campaign aimed at Latinos, keeping in mind the age, income, place of birth, and language preference of your Latino </a:t>
            </a:r>
            <a:r>
              <a:rPr lang="en-US" dirty="0" smtClean="0">
                <a:latin typeface="Arial" panose="020B0604020202020204" pitchFamily="34" charset="0"/>
                <a:cs typeface="Arial" panose="020B0604020202020204" pitchFamily="34" charset="0"/>
              </a:rPr>
              <a:t>audience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7989EB1-EBB0-4940-8376-6E728643C2DB}" type="slidenum">
              <a:rPr lang="en-US" smtClean="0"/>
              <a:t>22</a:t>
            </a:fld>
            <a:endParaRPr lang="en-US" dirty="0"/>
          </a:p>
        </p:txBody>
      </p:sp>
    </p:spTree>
    <p:extLst>
      <p:ext uri="{BB962C8B-B14F-4D97-AF65-F5344CB8AC3E}">
        <p14:creationId xmlns:p14="http://schemas.microsoft.com/office/powerpoint/2010/main" val="3191486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5088" y="387350"/>
            <a:ext cx="4262437" cy="3195638"/>
          </a:xfrm>
        </p:spPr>
      </p:sp>
      <p:sp>
        <p:nvSpPr>
          <p:cNvPr id="3" name="Notes Placeholder 2"/>
          <p:cNvSpPr>
            <a:spLocks noGrp="1"/>
          </p:cNvSpPr>
          <p:nvPr>
            <p:ph type="body" idx="1"/>
          </p:nvPr>
        </p:nvSpPr>
        <p:spPr>
          <a:xfrm>
            <a:off x="389467" y="3641090"/>
            <a:ext cx="6075680" cy="5422900"/>
          </a:xfrm>
        </p:spPr>
        <p:txBody>
          <a:bodyPr/>
          <a:lstStyle/>
          <a:p>
            <a:pPr marL="174698" indent="-174698" defTabSz="931774">
              <a:lnSpc>
                <a:spcPct val="150000"/>
              </a:lnSpc>
              <a:spcBef>
                <a:spcPts val="611"/>
              </a:spcBef>
              <a:buFont typeface="Arial" panose="020B0604020202020204" pitchFamily="34" charset="0"/>
              <a:buChar char="•"/>
              <a:defRPr/>
            </a:pPr>
            <a:r>
              <a:rPr lang="en-US" b="0" dirty="0" smtClean="0">
                <a:effectLst/>
                <a:ea typeface="MS Gothic"/>
                <a:cs typeface="Times New Roman"/>
              </a:rPr>
              <a:t>We also learned from focus group participants and the literature</a:t>
            </a:r>
            <a:r>
              <a:rPr lang="en-US" b="0" baseline="0" dirty="0" smtClean="0">
                <a:effectLst/>
                <a:ea typeface="MS Gothic"/>
                <a:cs typeface="Times New Roman"/>
              </a:rPr>
              <a:t> review that m</a:t>
            </a:r>
            <a:r>
              <a:rPr lang="en-US" b="0" dirty="0" smtClean="0">
                <a:effectLst/>
                <a:ea typeface="Cambria"/>
                <a:cs typeface="Times New Roman"/>
              </a:rPr>
              <a:t>any low-income Latino families</a:t>
            </a:r>
            <a:r>
              <a:rPr lang="en-US" b="0" baseline="0" dirty="0" smtClean="0">
                <a:effectLst/>
                <a:ea typeface="Cambria"/>
                <a:cs typeface="Times New Roman"/>
              </a:rPr>
              <a:t> rely on their smartphone </a:t>
            </a:r>
            <a:r>
              <a:rPr lang="en-US" b="0" dirty="0" smtClean="0">
                <a:effectLst/>
                <a:ea typeface="Cambria"/>
                <a:cs typeface="Times New Roman"/>
              </a:rPr>
              <a:t>for Internet access</a:t>
            </a:r>
            <a:r>
              <a:rPr lang="en-US" b="0" baseline="0" dirty="0" smtClean="0">
                <a:effectLst/>
                <a:ea typeface="Cambria"/>
                <a:cs typeface="Times New Roman"/>
              </a:rPr>
              <a:t>, either because they don’t have access to a computer or they lack the technical skills to do so. </a:t>
            </a:r>
            <a:r>
              <a:rPr lang="en-US" b="0" dirty="0" smtClean="0">
                <a:effectLst/>
                <a:ea typeface="MS Gothic"/>
                <a:cs typeface="Times New Roman"/>
              </a:rPr>
              <a:t>As such, </a:t>
            </a:r>
            <a:r>
              <a:rPr lang="en-US" b="0" baseline="0" dirty="0" smtClean="0">
                <a:effectLst/>
                <a:ea typeface="MS Gothic"/>
                <a:cs typeface="Times New Roman"/>
              </a:rPr>
              <a:t>organizations may want to optimize their website for mobile devises.</a:t>
            </a:r>
          </a:p>
          <a:p>
            <a:pPr marL="174698" indent="-174698" defTabSz="931774">
              <a:lnSpc>
                <a:spcPct val="150000"/>
              </a:lnSpc>
              <a:spcBef>
                <a:spcPts val="611"/>
              </a:spcBef>
              <a:buFont typeface="Arial" panose="020B0604020202020204" pitchFamily="34" charset="0"/>
              <a:buChar char="•"/>
              <a:defRPr/>
            </a:pPr>
            <a:endParaRPr lang="en-US" b="0" baseline="0" dirty="0" smtClean="0">
              <a:effectLst/>
              <a:ea typeface="MS Gothic"/>
              <a:cs typeface="Times New Roman"/>
            </a:endParaRPr>
          </a:p>
          <a:p>
            <a:pPr marL="174698" marR="0" indent="-174698" algn="l" defTabSz="931774" rtl="0" eaLnBrk="1" fontAlgn="auto" latinLnBrk="0" hangingPunct="1">
              <a:lnSpc>
                <a:spcPct val="150000"/>
              </a:lnSpc>
              <a:spcBef>
                <a:spcPts val="611"/>
              </a:spcBef>
              <a:spcAft>
                <a:spcPts val="0"/>
              </a:spcAft>
              <a:buClrTx/>
              <a:buSzTx/>
              <a:buFont typeface="Arial" panose="020B0604020202020204" pitchFamily="34" charset="0"/>
              <a:buChar char="•"/>
              <a:tabLst/>
              <a:defRPr/>
            </a:pPr>
            <a:r>
              <a:rPr lang="en-US" sz="1200" b="0" dirty="0" smtClean="0">
                <a:solidFill>
                  <a:srgbClr val="C00000"/>
                </a:solidFill>
                <a:latin typeface="Calibri" panose="020F0502020204030204" pitchFamily="34" charset="0"/>
              </a:rPr>
              <a:t>Consider using video on your websites as a way to inform users about your services and how they can reach you directly</a:t>
            </a:r>
            <a:endParaRPr lang="en-US" b="0" dirty="0" smtClean="0">
              <a:effectLst/>
              <a:ea typeface="Cambria"/>
              <a:cs typeface="Times New Roman"/>
            </a:endParaRPr>
          </a:p>
          <a:p>
            <a:pPr marL="174698" indent="-174698" defTabSz="931723">
              <a:lnSpc>
                <a:spcPct val="150000"/>
              </a:lnSpc>
              <a:spcBef>
                <a:spcPts val="611"/>
              </a:spcBef>
              <a:spcAft>
                <a:spcPts val="1019"/>
              </a:spcAft>
              <a:buFont typeface="Arial" panose="020B0604020202020204" pitchFamily="34" charset="0"/>
              <a:buChar char="•"/>
            </a:pPr>
            <a:r>
              <a:rPr lang="en-US" b="0" dirty="0" smtClean="0">
                <a:latin typeface="Calibri" panose="020F0502020204030204" pitchFamily="34" charset="0"/>
              </a:rPr>
              <a:t>Parents </a:t>
            </a:r>
            <a:r>
              <a:rPr lang="en-US" b="0" baseline="0" dirty="0" smtClean="0">
                <a:latin typeface="Calibri" panose="020F0502020204030204" pitchFamily="34" charset="0"/>
              </a:rPr>
              <a:t>using the internet in our focus groups, stated that videos of other parents providing testimonials about the services would be effective. These videos would not only provide testimonials, but they would be a way to inform users about the services and how they can reach them.</a:t>
            </a:r>
            <a:endParaRPr lang="en-US" b="0" dirty="0" smtClean="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67989EB1-EBB0-4940-8376-6E728643C2DB}" type="slidenum">
              <a:rPr lang="en-US">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231954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11"/>
              </a:spcBef>
              <a:spcAft>
                <a:spcPts val="1019"/>
              </a:spcAft>
            </a:pPr>
            <a:r>
              <a:rPr lang="en-US" b="1" u="sng" dirty="0" smtClean="0">
                <a:ea typeface="Cambria"/>
                <a:cs typeface="Times New Roman"/>
              </a:rPr>
              <a:t>It is important to Keep in mind</a:t>
            </a:r>
            <a:endParaRPr lang="en-US" dirty="0" smtClean="0">
              <a:ea typeface="Calibri"/>
              <a:cs typeface="Times New Roman"/>
            </a:endParaRPr>
          </a:p>
          <a:p>
            <a:pPr marL="349396" indent="-349396">
              <a:lnSpc>
                <a:spcPct val="115000"/>
              </a:lnSpc>
              <a:spcBef>
                <a:spcPts val="611"/>
              </a:spcBef>
              <a:buFont typeface="Symbol"/>
              <a:buChar char=""/>
            </a:pPr>
            <a:r>
              <a:rPr lang="en-US" dirty="0" smtClean="0"/>
              <a:t>That not all households have access to the Internet; lower income families still lack a home computer or a smartphone</a:t>
            </a:r>
            <a:r>
              <a:rPr lang="en-US" baseline="0" dirty="0" smtClean="0"/>
              <a:t> </a:t>
            </a:r>
            <a:r>
              <a:rPr lang="en-US" dirty="0" smtClean="0"/>
              <a:t>as I</a:t>
            </a:r>
            <a:r>
              <a:rPr lang="en-US" baseline="0" dirty="0" smtClean="0"/>
              <a:t> discussed before</a:t>
            </a:r>
            <a:r>
              <a:rPr lang="en-US" dirty="0" smtClean="0"/>
              <a:t>, and even in homes with computers or smartphones, there are still barriers to going online.  </a:t>
            </a:r>
          </a:p>
          <a:p>
            <a:pPr marL="815283" lvl="1" indent="-349396">
              <a:lnSpc>
                <a:spcPct val="115000"/>
              </a:lnSpc>
              <a:spcBef>
                <a:spcPts val="611"/>
              </a:spcBef>
              <a:buFont typeface="Symbol"/>
              <a:buChar char=""/>
            </a:pPr>
            <a:r>
              <a:rPr lang="en-US" dirty="0" smtClean="0"/>
              <a:t>Families may</a:t>
            </a:r>
            <a:r>
              <a:rPr lang="en-US" baseline="0" dirty="0" smtClean="0"/>
              <a:t> </a:t>
            </a:r>
            <a:r>
              <a:rPr lang="en-US" baseline="0" dirty="0" smtClean="0">
                <a:cs typeface="Times New Roman"/>
              </a:rPr>
              <a:t>h</a:t>
            </a:r>
            <a:r>
              <a:rPr lang="en-US" dirty="0" smtClean="0">
                <a:ea typeface="Calibri"/>
                <a:cs typeface="Times New Roman"/>
              </a:rPr>
              <a:t>ave reached their data plan limits;</a:t>
            </a:r>
            <a:r>
              <a:rPr lang="en-US" baseline="0" dirty="0" smtClean="0">
                <a:ea typeface="Calibri"/>
                <a:cs typeface="Times New Roman"/>
              </a:rPr>
              <a:t> </a:t>
            </a:r>
          </a:p>
          <a:p>
            <a:pPr marL="815283" lvl="1" indent="-349396">
              <a:lnSpc>
                <a:spcPct val="115000"/>
              </a:lnSpc>
              <a:spcBef>
                <a:spcPts val="611"/>
              </a:spcBef>
              <a:buFont typeface="Symbol"/>
              <a:buChar char=""/>
            </a:pPr>
            <a:r>
              <a:rPr lang="en-US" baseline="0" dirty="0" smtClean="0">
                <a:ea typeface="Calibri"/>
                <a:cs typeface="Times New Roman"/>
              </a:rPr>
              <a:t>They may experience interruption in services; </a:t>
            </a:r>
          </a:p>
          <a:p>
            <a:pPr marL="815283" lvl="1" indent="-349396">
              <a:lnSpc>
                <a:spcPct val="115000"/>
              </a:lnSpc>
              <a:spcBef>
                <a:spcPts val="611"/>
              </a:spcBef>
              <a:buFont typeface="Symbol"/>
              <a:buChar char=""/>
            </a:pPr>
            <a:r>
              <a:rPr lang="en-US" baseline="0" dirty="0" smtClean="0">
                <a:ea typeface="Calibri"/>
                <a:cs typeface="Times New Roman"/>
              </a:rPr>
              <a:t>They may have internet service plans that are not affordable; </a:t>
            </a:r>
          </a:p>
          <a:p>
            <a:pPr marL="815283" lvl="1" indent="-349396">
              <a:lnSpc>
                <a:spcPct val="115000"/>
              </a:lnSpc>
              <a:spcBef>
                <a:spcPts val="611"/>
              </a:spcBef>
              <a:buFont typeface="Symbol"/>
              <a:buChar char=""/>
            </a:pPr>
            <a:r>
              <a:rPr lang="en-US" baseline="0" dirty="0" smtClean="0">
                <a:ea typeface="Calibri"/>
                <a:cs typeface="Times New Roman"/>
              </a:rPr>
              <a:t>Families have slow and aging devices; and or </a:t>
            </a:r>
          </a:p>
          <a:p>
            <a:pPr marL="815283" lvl="1" indent="-349396">
              <a:lnSpc>
                <a:spcPct val="115000"/>
              </a:lnSpc>
              <a:spcBef>
                <a:spcPts val="611"/>
              </a:spcBef>
              <a:buFont typeface="Symbol"/>
              <a:buChar char=""/>
            </a:pPr>
            <a:r>
              <a:rPr lang="en-US" baseline="0" dirty="0" smtClean="0">
                <a:ea typeface="Calibri"/>
                <a:cs typeface="Times New Roman"/>
              </a:rPr>
              <a:t>They may need to share these devices with multiple family members</a:t>
            </a:r>
            <a:endParaRPr lang="en-US" dirty="0" smtClean="0">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67989EB1-EBB0-4940-8376-6E728643C2DB}" type="slidenum">
              <a:rPr lang="en-US" smtClean="0"/>
              <a:t>24</a:t>
            </a:fld>
            <a:endParaRPr lang="en-US" dirty="0"/>
          </a:p>
        </p:txBody>
      </p:sp>
    </p:spTree>
    <p:extLst>
      <p:ext uri="{BB962C8B-B14F-4D97-AF65-F5344CB8AC3E}">
        <p14:creationId xmlns:p14="http://schemas.microsoft.com/office/powerpoint/2010/main" val="1605264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542925"/>
            <a:ext cx="4414837" cy="3311525"/>
          </a:xfrm>
        </p:spPr>
      </p:sp>
      <p:sp>
        <p:nvSpPr>
          <p:cNvPr id="3" name="Notes Placeholder 2"/>
          <p:cNvSpPr>
            <a:spLocks noGrp="1"/>
          </p:cNvSpPr>
          <p:nvPr>
            <p:ph type="body" idx="1"/>
          </p:nvPr>
        </p:nvSpPr>
        <p:spPr>
          <a:xfrm>
            <a:off x="389468" y="4415790"/>
            <a:ext cx="6153573" cy="4183380"/>
          </a:xfrm>
        </p:spPr>
        <p:txBody>
          <a:bodyPr/>
          <a:lstStyle/>
          <a:p>
            <a:pPr marL="174698" indent="-174698">
              <a:lnSpc>
                <a:spcPct val="150000"/>
              </a:lnSpc>
              <a:buFont typeface="Arial" panose="020B0604020202020204" pitchFamily="34" charset="0"/>
              <a:buChar char="•"/>
            </a:pPr>
            <a:r>
              <a:rPr lang="en-US" dirty="0"/>
              <a:t>To optimize your outreach strategies, </a:t>
            </a:r>
            <a:r>
              <a:rPr lang="en-US" dirty="0" smtClean="0"/>
              <a:t>it is important to </a:t>
            </a:r>
            <a:r>
              <a:rPr lang="en-US" dirty="0"/>
              <a:t>track your results </a:t>
            </a:r>
            <a:r>
              <a:rPr lang="en-US" dirty="0" smtClean="0"/>
              <a:t>to</a:t>
            </a:r>
            <a:r>
              <a:rPr lang="en-US" baseline="0" dirty="0" smtClean="0"/>
              <a:t> </a:t>
            </a:r>
            <a:r>
              <a:rPr lang="en-US" dirty="0" smtClean="0"/>
              <a:t>learn </a:t>
            </a:r>
            <a:r>
              <a:rPr lang="en-US" dirty="0"/>
              <a:t>from your outreach strategies.</a:t>
            </a:r>
          </a:p>
          <a:p>
            <a:pPr marL="174698" indent="-174698">
              <a:lnSpc>
                <a:spcPct val="150000"/>
              </a:lnSpc>
              <a:buFont typeface="Arial" panose="020B0604020202020204" pitchFamily="34" charset="0"/>
              <a:buChar char="•"/>
            </a:pPr>
            <a:r>
              <a:rPr lang="en-US" dirty="0"/>
              <a:t>Keeping track of your communication efforts </a:t>
            </a:r>
            <a:r>
              <a:rPr lang="en-US" dirty="0" smtClean="0"/>
              <a:t>will</a:t>
            </a:r>
            <a:r>
              <a:rPr lang="en-US" baseline="0" dirty="0" smtClean="0"/>
              <a:t> allow</a:t>
            </a:r>
            <a:r>
              <a:rPr lang="en-US" dirty="0" smtClean="0"/>
              <a:t> </a:t>
            </a:r>
            <a:r>
              <a:rPr lang="en-US" dirty="0"/>
              <a:t>you to adjust your strategy</a:t>
            </a:r>
          </a:p>
          <a:p>
            <a:pPr marL="174698" indent="-174698">
              <a:lnSpc>
                <a:spcPct val="150000"/>
              </a:lnSpc>
              <a:buFont typeface="Arial" panose="020B0604020202020204" pitchFamily="34" charset="0"/>
              <a:buChar char="•"/>
            </a:pPr>
            <a:r>
              <a:rPr lang="en-US" dirty="0"/>
              <a:t>Once you have your tracking information, think critically about which components of your strategy </a:t>
            </a:r>
            <a:r>
              <a:rPr lang="en-US" dirty="0" smtClean="0"/>
              <a:t>were most </a:t>
            </a:r>
            <a:r>
              <a:rPr lang="en-US" dirty="0"/>
              <a:t>effective and which were least effective, and why. </a:t>
            </a:r>
          </a:p>
          <a:p>
            <a:pPr marL="174698" indent="-174698">
              <a:lnSpc>
                <a:spcPct val="150000"/>
              </a:lnSpc>
              <a:buFont typeface="Arial" panose="020B0604020202020204" pitchFamily="34" charset="0"/>
              <a:buChar char="•"/>
            </a:pPr>
            <a:r>
              <a:rPr lang="en-US" dirty="0"/>
              <a:t>This will help you gain perspective about the communication process overall, AND </a:t>
            </a:r>
            <a:r>
              <a:rPr lang="en-US" dirty="0" smtClean="0"/>
              <a:t>how to refine </a:t>
            </a:r>
            <a:r>
              <a:rPr lang="en-US" dirty="0"/>
              <a:t>and improve your communication strategies </a:t>
            </a:r>
            <a:r>
              <a:rPr lang="en-US" dirty="0" smtClean="0"/>
              <a:t>going forward</a:t>
            </a:r>
          </a:p>
          <a:p>
            <a:pPr marL="174698" indent="-174698">
              <a:lnSpc>
                <a:spcPct val="150000"/>
              </a:lnSpc>
              <a:buFont typeface="Arial" panose="020B0604020202020204" pitchFamily="34" charset="0"/>
              <a:buChar char="•"/>
            </a:pPr>
            <a:endParaRPr lang="en-US" dirty="0" smtClean="0"/>
          </a:p>
          <a:p>
            <a:pPr marL="174698" indent="-174698">
              <a:lnSpc>
                <a:spcPct val="150000"/>
              </a:lnSpc>
              <a:buFont typeface="Arial" panose="020B0604020202020204" pitchFamily="34" charset="0"/>
              <a:buChar char="•"/>
            </a:pPr>
            <a:r>
              <a:rPr lang="en-US" dirty="0" smtClean="0"/>
              <a:t>Now, I will turn it over to Alicia for some summarizing</a:t>
            </a:r>
            <a:r>
              <a:rPr lang="en-US" baseline="0" dirty="0" smtClean="0"/>
              <a:t> remarks and </a:t>
            </a:r>
            <a:r>
              <a:rPr lang="en-US" baseline="0" smtClean="0"/>
              <a:t>open it up </a:t>
            </a:r>
            <a:r>
              <a:rPr lang="en-US" baseline="0" dirty="0" smtClean="0"/>
              <a:t>to our panel. </a:t>
            </a:r>
            <a:endParaRPr lang="en-US" dirty="0"/>
          </a:p>
          <a:p>
            <a:endParaRPr lang="en-US" dirty="0"/>
          </a:p>
        </p:txBody>
      </p:sp>
      <p:sp>
        <p:nvSpPr>
          <p:cNvPr id="4" name="Slide Number Placeholder 3"/>
          <p:cNvSpPr>
            <a:spLocks noGrp="1"/>
          </p:cNvSpPr>
          <p:nvPr>
            <p:ph type="sldNum" sz="quarter" idx="10"/>
          </p:nvPr>
        </p:nvSpPr>
        <p:spPr/>
        <p:txBody>
          <a:bodyPr/>
          <a:lstStyle/>
          <a:p>
            <a:fld id="{67989EB1-EBB0-4940-8376-6E728643C2DB}" type="slidenum">
              <a:rPr lang="en-US" smtClean="0"/>
              <a:t>25</a:t>
            </a:fld>
            <a:endParaRPr lang="en-US"/>
          </a:p>
        </p:txBody>
      </p:sp>
    </p:spTree>
    <p:extLst>
      <p:ext uri="{BB962C8B-B14F-4D97-AF65-F5344CB8AC3E}">
        <p14:creationId xmlns:p14="http://schemas.microsoft.com/office/powerpoint/2010/main" val="2720802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11"/>
              </a:spcBef>
              <a:spcAft>
                <a:spcPts val="1019"/>
              </a:spcAft>
            </a:pPr>
            <a:r>
              <a:rPr lang="en-US" u="sng" dirty="0">
                <a:ea typeface="Cambria"/>
                <a:cs typeface="Times New Roman"/>
              </a:rPr>
              <a:t>To sum up: An effective communication strategy will:</a:t>
            </a:r>
            <a:endParaRPr lang="en-US" u="sng" dirty="0">
              <a:ea typeface="Calibri"/>
              <a:cs typeface="Times New Roman"/>
            </a:endParaRPr>
          </a:p>
          <a:p>
            <a:pPr marL="349396" indent="-349396">
              <a:lnSpc>
                <a:spcPct val="115000"/>
              </a:lnSpc>
              <a:spcBef>
                <a:spcPts val="611"/>
              </a:spcBef>
              <a:spcAft>
                <a:spcPts val="1019"/>
              </a:spcAft>
              <a:buFont typeface="Symbol"/>
              <a:buChar char=""/>
            </a:pPr>
            <a:r>
              <a:rPr lang="en-US" dirty="0">
                <a:ea typeface="Cambria"/>
                <a:cs typeface="Times New Roman"/>
              </a:rPr>
              <a:t>Help you determine how best reach Latino populations most in need of services</a:t>
            </a:r>
            <a:endParaRPr lang="en-US" dirty="0">
              <a:ea typeface="Calibri"/>
              <a:cs typeface="Times New Roman"/>
            </a:endParaRPr>
          </a:p>
          <a:p>
            <a:pPr marL="349396" indent="-349396">
              <a:lnSpc>
                <a:spcPct val="115000"/>
              </a:lnSpc>
              <a:spcBef>
                <a:spcPts val="611"/>
              </a:spcBef>
              <a:spcAft>
                <a:spcPts val="1019"/>
              </a:spcAft>
              <a:buFont typeface="Symbol"/>
              <a:buChar char=""/>
            </a:pPr>
            <a:r>
              <a:rPr lang="en-US" dirty="0" smtClean="0">
                <a:ea typeface="Cambria"/>
                <a:cs typeface="Times New Roman"/>
              </a:rPr>
              <a:t>Guide you to </a:t>
            </a:r>
            <a:r>
              <a:rPr lang="en-US" dirty="0">
                <a:ea typeface="Cambria"/>
                <a:cs typeface="Times New Roman"/>
              </a:rPr>
              <a:t>effectively reach and engage with Latino families</a:t>
            </a:r>
            <a:endParaRPr lang="en-US" dirty="0">
              <a:ea typeface="Calibri"/>
              <a:cs typeface="Times New Roman"/>
            </a:endParaRPr>
          </a:p>
          <a:p>
            <a:pPr marL="349396" indent="-349396">
              <a:lnSpc>
                <a:spcPct val="115000"/>
              </a:lnSpc>
              <a:spcBef>
                <a:spcPts val="611"/>
              </a:spcBef>
              <a:spcAft>
                <a:spcPts val="1019"/>
              </a:spcAft>
              <a:buFont typeface="Symbol"/>
              <a:buChar char=""/>
            </a:pPr>
            <a:r>
              <a:rPr lang="en-US" dirty="0" smtClean="0">
                <a:ea typeface="Cambria"/>
                <a:cs typeface="Times New Roman"/>
              </a:rPr>
              <a:t>Provide knowledge on how </a:t>
            </a:r>
            <a:r>
              <a:rPr lang="en-US" dirty="0">
                <a:ea typeface="Cambria"/>
                <a:cs typeface="Times New Roman"/>
              </a:rPr>
              <a:t>to establish consistent, productive, and ongoing dialogues between providers and the communities they serve; </a:t>
            </a:r>
            <a:r>
              <a:rPr lang="en-US" b="0" dirty="0" smtClean="0">
                <a:effectLst/>
                <a:latin typeface="+mn-lt"/>
                <a:ea typeface="Cambria"/>
                <a:cs typeface="Times New Roman"/>
              </a:rPr>
              <a:t>AND</a:t>
            </a:r>
            <a:endParaRPr lang="en-US" b="0" dirty="0" smtClean="0">
              <a:effectLst/>
              <a:latin typeface="+mn-lt"/>
              <a:ea typeface="Calibri"/>
              <a:cs typeface="Times New Roman"/>
            </a:endParaRPr>
          </a:p>
          <a:p>
            <a:pPr marL="349396" indent="-349396">
              <a:lnSpc>
                <a:spcPct val="115000"/>
              </a:lnSpc>
              <a:spcBef>
                <a:spcPts val="611"/>
              </a:spcBef>
              <a:spcAft>
                <a:spcPts val="1019"/>
              </a:spcAft>
              <a:buFont typeface="Symbol"/>
              <a:buChar char=""/>
            </a:pPr>
            <a:r>
              <a:rPr lang="en-US" dirty="0">
                <a:ea typeface="Cambria"/>
                <a:cs typeface="Times New Roman"/>
              </a:rPr>
              <a:t>How to maximize impact with available financial resources.  </a:t>
            </a:r>
            <a:endParaRPr lang="en-US" dirty="0" smtClean="0">
              <a:ea typeface="Cambria"/>
              <a:cs typeface="Times New Roman"/>
            </a:endParaRPr>
          </a:p>
          <a:p>
            <a:pPr marL="349396" indent="-349396">
              <a:lnSpc>
                <a:spcPct val="115000"/>
              </a:lnSpc>
              <a:spcBef>
                <a:spcPts val="611"/>
              </a:spcBef>
              <a:spcAft>
                <a:spcPts val="1019"/>
              </a:spcAft>
              <a:buFont typeface="Symbol"/>
              <a:buChar char=""/>
            </a:pPr>
            <a:r>
              <a:rPr lang="en-US" dirty="0" smtClean="0">
                <a:ea typeface="Calibri"/>
                <a:cs typeface="Times New Roman"/>
              </a:rPr>
              <a:t>UTIMATLEY CONTRIBUTES TO HELPING TO Improves the lives and prospects for success of the largest and fastest growing racial/ethnic group of children!</a:t>
            </a:r>
          </a:p>
          <a:p>
            <a:pPr marL="349396" indent="-349396">
              <a:lnSpc>
                <a:spcPct val="115000"/>
              </a:lnSpc>
              <a:spcBef>
                <a:spcPts val="611"/>
              </a:spcBef>
              <a:spcAft>
                <a:spcPts val="1019"/>
              </a:spcAft>
              <a:buFont typeface="Symbol"/>
              <a:buChar char=""/>
            </a:pPr>
            <a:endParaRPr lang="en-US" dirty="0" smtClean="0">
              <a:ea typeface="Calibri"/>
              <a:cs typeface="Times New Roman"/>
            </a:endParaRPr>
          </a:p>
          <a:p>
            <a:pPr marL="349396" indent="-349396">
              <a:lnSpc>
                <a:spcPct val="115000"/>
              </a:lnSpc>
              <a:spcBef>
                <a:spcPts val="611"/>
              </a:spcBef>
              <a:spcAft>
                <a:spcPts val="1019"/>
              </a:spcAft>
              <a:buFont typeface="Symbol"/>
              <a:buChar char=""/>
            </a:pPr>
            <a:r>
              <a:rPr lang="en-US" dirty="0" smtClean="0">
                <a:ea typeface="Calibri"/>
                <a:cs typeface="Times New Roman"/>
              </a:rPr>
              <a:t>AND LISTENING TO STARTS WITH UNDERSTANDING YOUR AUDIANCES</a:t>
            </a:r>
            <a:endParaRPr lang="en-US" dirty="0">
              <a:ea typeface="Calibri"/>
              <a:cs typeface="Times New Roman"/>
            </a:endParaRPr>
          </a:p>
          <a:p>
            <a:pPr marL="232930" defTabSz="931723">
              <a:lnSpc>
                <a:spcPct val="115000"/>
              </a:lnSpc>
              <a:spcBef>
                <a:spcPts val="408"/>
              </a:spcBef>
              <a:spcAft>
                <a:spcPts val="408"/>
              </a:spcAft>
              <a:defRPr/>
            </a:pPr>
            <a:endParaRPr lang="en-US" dirty="0">
              <a:solidFill>
                <a:prstClr val="black"/>
              </a:solidFill>
              <a:ea typeface="Calibri"/>
              <a:cs typeface="Times New Roman"/>
            </a:endParaRPr>
          </a:p>
        </p:txBody>
      </p:sp>
      <p:sp>
        <p:nvSpPr>
          <p:cNvPr id="4" name="Slide Number Placeholder 3"/>
          <p:cNvSpPr>
            <a:spLocks noGrp="1"/>
          </p:cNvSpPr>
          <p:nvPr>
            <p:ph type="sldNum" sz="quarter" idx="10"/>
          </p:nvPr>
        </p:nvSpPr>
        <p:spPr/>
        <p:txBody>
          <a:bodyPr/>
          <a:lstStyle/>
          <a:p>
            <a:fld id="{67989EB1-EBB0-4940-8376-6E728643C2DB}" type="slidenum">
              <a:rPr lang="en-US" smtClean="0"/>
              <a:t>26</a:t>
            </a:fld>
            <a:endParaRPr lang="en-US"/>
          </a:p>
        </p:txBody>
      </p:sp>
    </p:spTree>
    <p:extLst>
      <p:ext uri="{BB962C8B-B14F-4D97-AF65-F5344CB8AC3E}">
        <p14:creationId xmlns:p14="http://schemas.microsoft.com/office/powerpoint/2010/main" val="14114702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89EB1-EBB0-4940-8376-6E728643C2DB}" type="slidenum">
              <a:rPr lang="en-US" smtClean="0"/>
              <a:t>27</a:t>
            </a:fld>
            <a:endParaRPr lang="en-US" dirty="0"/>
          </a:p>
        </p:txBody>
      </p:sp>
    </p:spTree>
    <p:extLst>
      <p:ext uri="{BB962C8B-B14F-4D97-AF65-F5344CB8AC3E}">
        <p14:creationId xmlns:p14="http://schemas.microsoft.com/office/powerpoint/2010/main" val="3909991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baseline="0" dirty="0" smtClean="0"/>
          </a:p>
          <a:p>
            <a:r>
              <a:rPr lang="en-US" baseline="0" dirty="0" smtClean="0"/>
              <a:t>Thank you, Alicia. As the national director of AP, I want to thank Child Trends Hispanic Institute and the </a:t>
            </a:r>
            <a:r>
              <a:rPr lang="en-US" baseline="0" dirty="0" err="1" smtClean="0"/>
              <a:t>Crimsonbridge</a:t>
            </a:r>
            <a:r>
              <a:rPr lang="en-US" baseline="0" dirty="0" smtClean="0"/>
              <a:t> Foundation for producing this Guide.</a:t>
            </a:r>
          </a:p>
          <a:p>
            <a:endParaRPr lang="en-US" baseline="0" dirty="0" smtClean="0"/>
          </a:p>
          <a:p>
            <a:r>
              <a:rPr lang="en-US" baseline="0" dirty="0" smtClean="0"/>
              <a:t>I want to share how we have used some of the recommendations that you highlight in </a:t>
            </a:r>
            <a:r>
              <a:rPr lang="en-US" baseline="0" dirty="0" err="1" smtClean="0"/>
              <a:t>Abriendo</a:t>
            </a:r>
            <a:r>
              <a:rPr lang="en-US" baseline="0" dirty="0" smtClean="0"/>
              <a:t> </a:t>
            </a:r>
            <a:r>
              <a:rPr lang="en-US" baseline="0" dirty="0" err="1" smtClean="0"/>
              <a:t>Puertas</a:t>
            </a:r>
            <a:endParaRPr lang="en-US" baseline="0" dirty="0" smtClean="0"/>
          </a:p>
          <a:p>
            <a:endParaRPr lang="en-US" baseline="0" dirty="0" smtClean="0"/>
          </a:p>
          <a:p>
            <a:r>
              <a:rPr lang="en-US" baseline="0" dirty="0" smtClean="0"/>
              <a:t> First I will talk to a bit about our program.	</a:t>
            </a:r>
          </a:p>
        </p:txBody>
      </p:sp>
      <p:sp>
        <p:nvSpPr>
          <p:cNvPr id="4" name="Slide Number Placeholder 3"/>
          <p:cNvSpPr>
            <a:spLocks noGrp="1"/>
          </p:cNvSpPr>
          <p:nvPr>
            <p:ph type="sldNum" sz="quarter" idx="10"/>
          </p:nvPr>
        </p:nvSpPr>
        <p:spPr/>
        <p:txBody>
          <a:bodyPr/>
          <a:lstStyle/>
          <a:p>
            <a:fld id="{67989EB1-EBB0-4940-8376-6E728643C2DB}" type="slidenum">
              <a:rPr lang="en-US" smtClean="0"/>
              <a:t>28</a:t>
            </a:fld>
            <a:endParaRPr lang="en-US" dirty="0"/>
          </a:p>
        </p:txBody>
      </p:sp>
    </p:spTree>
    <p:extLst>
      <p:ext uri="{BB962C8B-B14F-4D97-AF65-F5344CB8AC3E}">
        <p14:creationId xmlns:p14="http://schemas.microsoft.com/office/powerpoint/2010/main" val="34063059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89EB1-EBB0-4940-8376-6E728643C2DB}" type="slidenum">
              <a:rPr lang="en-US" smtClean="0"/>
              <a:t>29</a:t>
            </a:fld>
            <a:endParaRPr lang="en-US" dirty="0"/>
          </a:p>
        </p:txBody>
      </p:sp>
    </p:spTree>
    <p:extLst>
      <p:ext uri="{BB962C8B-B14F-4D97-AF65-F5344CB8AC3E}">
        <p14:creationId xmlns:p14="http://schemas.microsoft.com/office/powerpoint/2010/main" val="20258033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a:solidFill>
                  <a:prstClr val="black"/>
                </a:solidFill>
              </a:rPr>
              <a:t>Much of the success we’ve had with AP was accomplished by listening to the community and learning what they want and need.  Based on this, we developed our program and outreach strategies. </a:t>
            </a:r>
          </a:p>
          <a:p>
            <a:pPr marL="174708" indent="-174708" defTabSz="931774">
              <a:buFont typeface="Arial" panose="020B0604020202020204" pitchFamily="34" charset="0"/>
              <a:buChar char="•"/>
              <a:defRPr/>
            </a:pPr>
            <a:r>
              <a:rPr lang="en-US" dirty="0">
                <a:solidFill>
                  <a:prstClr val="black"/>
                </a:solidFill>
              </a:rPr>
              <a:t>AP works with mainly low-income and immigrant families– so I’m glad to see that the Guide takes into consideration the kinds of communication strategies that would work with specific communities with these characteristics:</a:t>
            </a:r>
          </a:p>
          <a:p>
            <a:pPr marL="174708" indent="-174708" defTabSz="931774">
              <a:buFont typeface="Wingdings" panose="05000000000000000000" pitchFamily="2" charset="2"/>
              <a:buChar char="ü"/>
              <a:defRPr/>
            </a:pPr>
            <a:r>
              <a:rPr lang="en-US" dirty="0">
                <a:solidFill>
                  <a:prstClr val="black"/>
                </a:solidFill>
              </a:rPr>
              <a:t>Knowing your audience</a:t>
            </a:r>
          </a:p>
          <a:p>
            <a:pPr marL="174708" indent="-174708" defTabSz="931774">
              <a:buFont typeface="Wingdings" panose="05000000000000000000" pitchFamily="2" charset="2"/>
              <a:buChar char="ü"/>
              <a:defRPr/>
            </a:pPr>
            <a:r>
              <a:rPr lang="en-US" dirty="0">
                <a:solidFill>
                  <a:prstClr val="black"/>
                </a:solidFill>
              </a:rPr>
              <a:t>Face to face and direct communications</a:t>
            </a:r>
          </a:p>
          <a:p>
            <a:pPr marL="174708" indent="-174708" defTabSz="931774">
              <a:buFont typeface="Wingdings" panose="05000000000000000000" pitchFamily="2" charset="2"/>
              <a:buChar char="ü"/>
              <a:defRPr/>
            </a:pPr>
            <a:r>
              <a:rPr lang="en-US" dirty="0">
                <a:solidFill>
                  <a:prstClr val="black"/>
                </a:solidFill>
              </a:rPr>
              <a:t>Not to assume that Latinos will come to a website or feel comfortable applying on line– in fact it is important we have found to do things like have a video on a website with a talking head who lets people know how to reach the service provider by telephone. </a:t>
            </a:r>
          </a:p>
          <a:p>
            <a:pPr marL="174708" indent="-174708" defTabSz="931774">
              <a:buFont typeface="Wingdings" panose="05000000000000000000" pitchFamily="2" charset="2"/>
              <a:buChar char="ü"/>
              <a:defRPr/>
            </a:pPr>
            <a:r>
              <a:rPr lang="en-US" dirty="0">
                <a:solidFill>
                  <a:prstClr val="black"/>
                </a:solidFill>
              </a:rPr>
              <a:t>Knowing the communities preferences related to language-- how people prefer to self-identify and level of literacy  when developing messages.</a:t>
            </a:r>
          </a:p>
          <a:p>
            <a:pPr marL="174708" indent="-174708" defTabSz="931774">
              <a:buFont typeface="Wingdings" panose="05000000000000000000" pitchFamily="2" charset="2"/>
              <a:buChar char="ü"/>
              <a:defRPr/>
            </a:pPr>
            <a:r>
              <a:rPr lang="en-US" dirty="0">
                <a:solidFill>
                  <a:prstClr val="black"/>
                </a:solidFill>
              </a:rPr>
              <a:t>Not just because the technology is there, will people necessarily use it.</a:t>
            </a:r>
          </a:p>
          <a:p>
            <a:pPr marL="174708" indent="-174708" defTabSz="931774">
              <a:buFont typeface="Arial" panose="020B0604020202020204" pitchFamily="34" charset="0"/>
              <a:buChar char="•"/>
              <a:defRPr/>
            </a:pPr>
            <a:r>
              <a:rPr lang="en-US" dirty="0">
                <a:solidFill>
                  <a:prstClr val="black"/>
                </a:solidFill>
              </a:rPr>
              <a:t>Through using these kinds of strategies based on your audience we have found that you will reach your target population, serve the community your program intends to,  and, at the same time  fulfill the expectation of funders.</a:t>
            </a:r>
          </a:p>
          <a:p>
            <a:endParaRPr lang="en-US" dirty="0"/>
          </a:p>
        </p:txBody>
      </p:sp>
      <p:sp>
        <p:nvSpPr>
          <p:cNvPr id="4" name="Slide Number Placeholder 3"/>
          <p:cNvSpPr>
            <a:spLocks noGrp="1"/>
          </p:cNvSpPr>
          <p:nvPr>
            <p:ph type="sldNum" sz="quarter" idx="10"/>
          </p:nvPr>
        </p:nvSpPr>
        <p:spPr/>
        <p:txBody>
          <a:bodyPr/>
          <a:lstStyle/>
          <a:p>
            <a:fld id="{67989EB1-EBB0-4940-8376-6E728643C2DB}" type="slidenum">
              <a:rPr lang="en-US" smtClean="0"/>
              <a:t>30</a:t>
            </a:fld>
            <a:endParaRPr lang="en-US" dirty="0"/>
          </a:p>
        </p:txBody>
      </p:sp>
    </p:spTree>
    <p:extLst>
      <p:ext uri="{BB962C8B-B14F-4D97-AF65-F5344CB8AC3E}">
        <p14:creationId xmlns:p14="http://schemas.microsoft.com/office/powerpoint/2010/main" val="139134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89EB1-EBB0-4940-8376-6E728643C2DB}" type="slidenum">
              <a:rPr lang="en-US" smtClean="0"/>
              <a:t>4</a:t>
            </a:fld>
            <a:endParaRPr lang="en-US" dirty="0"/>
          </a:p>
        </p:txBody>
      </p:sp>
    </p:spTree>
    <p:extLst>
      <p:ext uri="{BB962C8B-B14F-4D97-AF65-F5344CB8AC3E}">
        <p14:creationId xmlns:p14="http://schemas.microsoft.com/office/powerpoint/2010/main" val="34943610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xfrm>
            <a:off x="1211263" y="708025"/>
            <a:ext cx="1431925" cy="1073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3" name="Notes Placeholder 2"/>
          <p:cNvSpPr>
            <a:spLocks noGrp="1"/>
          </p:cNvSpPr>
          <p:nvPr>
            <p:ph type="body" idx="1"/>
          </p:nvPr>
        </p:nvSpPr>
        <p:spPr bwMode="auto">
          <a:xfrm>
            <a:off x="701040" y="1859280"/>
            <a:ext cx="5731651" cy="4252781"/>
          </a:xfrm>
        </p:spPr>
        <p:txBody>
          <a:bodyPr wrap="square" numCol="1" anchor="t" anchorCtr="0" compatLnSpc="1">
            <a:prstTxWarp prst="textNoShape">
              <a:avLst/>
            </a:prstTxWarp>
          </a:bodyPr>
          <a:lstStyle/>
          <a:p>
            <a:pPr>
              <a:defRPr/>
            </a:pPr>
            <a:r>
              <a:rPr lang="en-US" sz="1100" dirty="0"/>
              <a:t>Tone: To validate </a:t>
            </a:r>
            <a:r>
              <a:rPr lang="en-US" sz="1100" dirty="0" err="1"/>
              <a:t>ChildTrends</a:t>
            </a:r>
            <a:r>
              <a:rPr lang="en-US" sz="1100" dirty="0"/>
              <a:t> findings on characteristics and experiences of low-income Hispanic </a:t>
            </a:r>
            <a:r>
              <a:rPr lang="en-US" sz="1100" dirty="0" err="1"/>
              <a:t>Children&amp;Families</a:t>
            </a:r>
            <a:endParaRPr lang="en-US" sz="1100" dirty="0"/>
          </a:p>
          <a:p>
            <a:pPr>
              <a:defRPr/>
            </a:pPr>
            <a:r>
              <a:rPr lang="en-US" sz="1100" dirty="0"/>
              <a:t> </a:t>
            </a:r>
          </a:p>
          <a:p>
            <a:pPr>
              <a:defRPr/>
            </a:pPr>
            <a:r>
              <a:rPr lang="en-US" sz="1100" dirty="0"/>
              <a:t>·         </a:t>
            </a:r>
            <a:r>
              <a:rPr lang="en-US" sz="1100" b="1" dirty="0"/>
              <a:t>Overview- AVANCE reviews a lot of research reports and we must say that </a:t>
            </a:r>
            <a:r>
              <a:rPr lang="en-US" sz="1100" b="1" dirty="0" err="1"/>
              <a:t>ChildTrends</a:t>
            </a:r>
            <a:r>
              <a:rPr lang="en-US" sz="1100" b="1" dirty="0"/>
              <a:t> did an outstanding job on complimenting what our program has witnessed through the years</a:t>
            </a:r>
            <a:endParaRPr lang="en-US" sz="1100" dirty="0"/>
          </a:p>
          <a:p>
            <a:pPr>
              <a:defRPr/>
            </a:pPr>
            <a:r>
              <a:rPr lang="en-US" sz="1100" dirty="0"/>
              <a:t>·         </a:t>
            </a:r>
            <a:r>
              <a:rPr lang="en-US" sz="1100" b="1" dirty="0"/>
              <a:t>Anecdotes on how AVANCE sees more cohabitating parents vs. single parents</a:t>
            </a:r>
            <a:endParaRPr lang="en-US" sz="1100" dirty="0"/>
          </a:p>
          <a:p>
            <a:pPr>
              <a:defRPr/>
            </a:pPr>
            <a:r>
              <a:rPr lang="en-US" sz="1100" dirty="0"/>
              <a:t>·         </a:t>
            </a:r>
            <a:r>
              <a:rPr lang="en-US" sz="1100" b="1" dirty="0"/>
              <a:t>Parent Child Education Program (PCEP) Facts</a:t>
            </a:r>
            <a:endParaRPr lang="en-US" sz="1100" dirty="0"/>
          </a:p>
          <a:p>
            <a:pPr>
              <a:defRPr/>
            </a:pPr>
            <a:r>
              <a:rPr lang="en-US" sz="1100" b="1" u="sng" dirty="0"/>
              <a:t>Income</a:t>
            </a:r>
            <a:endParaRPr lang="en-US" sz="1100" dirty="0"/>
          </a:p>
          <a:p>
            <a:pPr>
              <a:defRPr/>
            </a:pPr>
            <a:r>
              <a:rPr lang="en-US" sz="1100" dirty="0"/>
              <a:t>Ø  Every program year, there are an average of 76% of participants that fall beneath the recommended income set by the Department of Health and Human Services, and are in poverty.</a:t>
            </a:r>
          </a:p>
          <a:p>
            <a:pPr>
              <a:defRPr/>
            </a:pPr>
            <a:r>
              <a:rPr lang="en-US" sz="1100" dirty="0"/>
              <a:t> </a:t>
            </a:r>
          </a:p>
          <a:p>
            <a:pPr>
              <a:defRPr/>
            </a:pPr>
            <a:r>
              <a:rPr lang="en-US" sz="1100" b="1" u="sng" dirty="0"/>
              <a:t>Residency</a:t>
            </a:r>
            <a:endParaRPr lang="en-US" sz="1100" dirty="0"/>
          </a:p>
          <a:p>
            <a:pPr>
              <a:defRPr/>
            </a:pPr>
            <a:r>
              <a:rPr lang="en-US" sz="1100" dirty="0"/>
              <a:t>Ø  On average, 85% of participants are foreign born.</a:t>
            </a:r>
          </a:p>
          <a:p>
            <a:pPr>
              <a:defRPr/>
            </a:pPr>
            <a:r>
              <a:rPr lang="en-US" sz="1100" dirty="0"/>
              <a:t>Ø  The average number of years in the United States after emigration is 10 years.</a:t>
            </a:r>
          </a:p>
          <a:p>
            <a:pPr>
              <a:defRPr/>
            </a:pPr>
            <a:r>
              <a:rPr lang="en-US" sz="1100" dirty="0"/>
              <a:t> </a:t>
            </a:r>
          </a:p>
          <a:p>
            <a:pPr>
              <a:defRPr/>
            </a:pPr>
            <a:r>
              <a:rPr lang="en-US" sz="1100" b="1" u="sng" dirty="0"/>
              <a:t>Family and Household</a:t>
            </a:r>
            <a:endParaRPr lang="en-US" sz="1100" dirty="0"/>
          </a:p>
          <a:p>
            <a:pPr>
              <a:defRPr/>
            </a:pPr>
            <a:r>
              <a:rPr lang="en-US" sz="1100" dirty="0"/>
              <a:t>Ø  77% of participants have 2-parent households via cohabitation or marriage</a:t>
            </a:r>
          </a:p>
          <a:p>
            <a:pPr>
              <a:defRPr/>
            </a:pPr>
            <a:r>
              <a:rPr lang="en-US" sz="1100" dirty="0"/>
              <a:t>o   There has been an estimated 1.2% increase in the number of parent participating that live in 2-parent households.</a:t>
            </a:r>
          </a:p>
          <a:p>
            <a:pPr>
              <a:defRPr/>
            </a:pPr>
            <a:r>
              <a:rPr lang="en-US" sz="1100" dirty="0"/>
              <a:t>Ø  The average household size is approximately 5 members however, there are incidences of parents enrolling and having as many as 18 members of a family in a single household.</a:t>
            </a:r>
          </a:p>
          <a:p>
            <a:pPr>
              <a:defRPr/>
            </a:pPr>
            <a:r>
              <a:rPr lang="en-US" sz="1100" dirty="0"/>
              <a:t>Ø  Families with larger households in the program are multigenerational and composed of extended family.</a:t>
            </a:r>
          </a:p>
          <a:p>
            <a:pPr>
              <a:defRPr/>
            </a:pPr>
            <a:r>
              <a:rPr lang="en-US" sz="1100" dirty="0"/>
              <a:t>o   Most participants either rent a home or an apartment while larger families above 5 members in a household normally live with others.</a:t>
            </a:r>
          </a:p>
          <a:p>
            <a:pPr>
              <a:defRPr/>
            </a:pPr>
            <a:r>
              <a:rPr lang="en-US" sz="1100" b="1" u="sng" dirty="0"/>
              <a:t>Parenting</a:t>
            </a:r>
            <a:endParaRPr lang="en-US" sz="1100" dirty="0"/>
          </a:p>
          <a:p>
            <a:pPr>
              <a:defRPr/>
            </a:pPr>
            <a:r>
              <a:rPr lang="en-US" sz="1100" dirty="0"/>
              <a:t>Ø  Parenting style has become less Authoritarian (i.e. children seen not heard, parent is the ultimate decision maker, harsh punishment) to more Authoritative (i.e. children allowed to make decisions within reason, parents are authority in house and set boundaries).</a:t>
            </a:r>
          </a:p>
          <a:p>
            <a:pPr>
              <a:defRPr/>
            </a:pPr>
            <a:r>
              <a:rPr lang="en-US" sz="1100" dirty="0"/>
              <a:t>Ø  Men have begun to have an increasingly important role in parenting in the Hispanic community: there are men in the program that are single fathers.</a:t>
            </a:r>
          </a:p>
          <a:p>
            <a:pPr>
              <a:defRPr/>
            </a:pPr>
            <a:r>
              <a:rPr lang="en-US" sz="1100" dirty="0"/>
              <a:t>Ø  There has been in increase in cases of domestic abuse, drug use, and incarceration of men in our Chapters. (the case on importance of Fatherhood programs)</a:t>
            </a:r>
          </a:p>
          <a:p>
            <a:pPr>
              <a:defRPr/>
            </a:pPr>
            <a:r>
              <a:rPr lang="en-US" sz="1100" dirty="0"/>
              <a:t>Ø  The AVANCE Services to Fathers Program for the San Antonio Chapter has increased services and seen success with graduating 100% in Services to Fathers EHS and 88% for Services to Fathers Component of PCEP.</a:t>
            </a:r>
          </a:p>
          <a:p>
            <a:pPr>
              <a:defRPr/>
            </a:pPr>
            <a:r>
              <a:rPr lang="en-US" sz="1100" dirty="0"/>
              <a:t>·         </a:t>
            </a:r>
            <a:r>
              <a:rPr lang="en-US" sz="1100" b="1" dirty="0"/>
              <a:t>So what?</a:t>
            </a:r>
            <a:endParaRPr lang="en-US" sz="1100" dirty="0"/>
          </a:p>
          <a:p>
            <a:pPr>
              <a:defRPr/>
            </a:pPr>
            <a:endParaRPr lang="en-US" altLang="en-US" dirty="0" smtClean="0"/>
          </a:p>
        </p:txBody>
      </p:sp>
      <p:sp>
        <p:nvSpPr>
          <p:cNvPr id="73732" name="Slide Number Placeholder 3"/>
          <p:cNvSpPr>
            <a:spLocks noGrp="1"/>
          </p:cNvSpPr>
          <p:nvPr>
            <p:ph type="sldNum" sz="quarter" idx="5"/>
          </p:nvPr>
        </p:nvSpPr>
        <p:spPr bwMode="auto">
          <a:extLst/>
        </p:spPr>
        <p:txBody>
          <a:bodyPr/>
          <a:lstStyle>
            <a:lvl1pPr eaLnBrk="0" hangingPunct="0">
              <a:defRPr>
                <a:solidFill>
                  <a:schemeClr val="tx1"/>
                </a:solidFill>
                <a:latin typeface="Calibri" charset="0"/>
                <a:ea typeface="Arial" charset="0"/>
                <a:cs typeface="Arial" charset="0"/>
              </a:defRPr>
            </a:lvl1pPr>
            <a:lvl2pPr marL="757066" indent="-291179" eaLnBrk="0" hangingPunct="0">
              <a:defRPr>
                <a:solidFill>
                  <a:schemeClr val="tx1"/>
                </a:solidFill>
                <a:latin typeface="Calibri" charset="0"/>
                <a:ea typeface="Arial" charset="0"/>
                <a:cs typeface="Arial" charset="0"/>
              </a:defRPr>
            </a:lvl2pPr>
            <a:lvl3pPr marL="1164717" indent="-232943" eaLnBrk="0" hangingPunct="0">
              <a:defRPr>
                <a:solidFill>
                  <a:schemeClr val="tx1"/>
                </a:solidFill>
                <a:latin typeface="Calibri" charset="0"/>
                <a:ea typeface="Arial" charset="0"/>
                <a:cs typeface="Arial" charset="0"/>
              </a:defRPr>
            </a:lvl3pPr>
            <a:lvl4pPr marL="1630604" indent="-232943" eaLnBrk="0" hangingPunct="0">
              <a:defRPr>
                <a:solidFill>
                  <a:schemeClr val="tx1"/>
                </a:solidFill>
                <a:latin typeface="Calibri" charset="0"/>
                <a:ea typeface="Arial" charset="0"/>
                <a:cs typeface="Arial" charset="0"/>
              </a:defRPr>
            </a:lvl4pPr>
            <a:lvl5pPr marL="2096491" indent="-232943" eaLnBrk="0" hangingPunct="0">
              <a:defRPr>
                <a:solidFill>
                  <a:schemeClr val="tx1"/>
                </a:solidFill>
                <a:latin typeface="Calibri" charset="0"/>
                <a:ea typeface="Arial" charset="0"/>
                <a:cs typeface="Arial" charset="0"/>
              </a:defRPr>
            </a:lvl5pPr>
            <a:lvl6pPr marL="2562377" indent="-232943" defTabSz="465887" eaLnBrk="0" fontAlgn="base" hangingPunct="0">
              <a:spcBef>
                <a:spcPct val="0"/>
              </a:spcBef>
              <a:spcAft>
                <a:spcPct val="0"/>
              </a:spcAft>
              <a:defRPr>
                <a:solidFill>
                  <a:schemeClr val="tx1"/>
                </a:solidFill>
                <a:latin typeface="Calibri" charset="0"/>
                <a:ea typeface="Arial" charset="0"/>
                <a:cs typeface="Arial" charset="0"/>
              </a:defRPr>
            </a:lvl6pPr>
            <a:lvl7pPr marL="3028264" indent="-232943" defTabSz="465887" eaLnBrk="0" fontAlgn="base" hangingPunct="0">
              <a:spcBef>
                <a:spcPct val="0"/>
              </a:spcBef>
              <a:spcAft>
                <a:spcPct val="0"/>
              </a:spcAft>
              <a:defRPr>
                <a:solidFill>
                  <a:schemeClr val="tx1"/>
                </a:solidFill>
                <a:latin typeface="Calibri" charset="0"/>
                <a:ea typeface="Arial" charset="0"/>
                <a:cs typeface="Arial" charset="0"/>
              </a:defRPr>
            </a:lvl7pPr>
            <a:lvl8pPr marL="3494151" indent="-232943" defTabSz="465887" eaLnBrk="0" fontAlgn="base" hangingPunct="0">
              <a:spcBef>
                <a:spcPct val="0"/>
              </a:spcBef>
              <a:spcAft>
                <a:spcPct val="0"/>
              </a:spcAft>
              <a:defRPr>
                <a:solidFill>
                  <a:schemeClr val="tx1"/>
                </a:solidFill>
                <a:latin typeface="Calibri" charset="0"/>
                <a:ea typeface="Arial" charset="0"/>
                <a:cs typeface="Arial" charset="0"/>
              </a:defRPr>
            </a:lvl8pPr>
            <a:lvl9pPr marL="3960038" indent="-232943" defTabSz="465887"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4A3F07D1-06E8-594F-85C5-F1D7EF182ACC}" type="slidenum">
              <a:rPr lang="en-US" altLang="en-US">
                <a:solidFill>
                  <a:prstClr val="black"/>
                </a:solidFill>
              </a:rPr>
              <a:pPr eaLnBrk="1" hangingPunct="1"/>
              <a:t>31</a:t>
            </a:fld>
            <a:endParaRPr lang="en-US" altLang="en-US">
              <a:solidFill>
                <a:prstClr val="black"/>
              </a:solidFill>
            </a:endParaRPr>
          </a:p>
        </p:txBody>
      </p:sp>
    </p:spTree>
    <p:extLst>
      <p:ext uri="{BB962C8B-B14F-4D97-AF65-F5344CB8AC3E}">
        <p14:creationId xmlns:p14="http://schemas.microsoft.com/office/powerpoint/2010/main" val="12876802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3CCDBB-0BAA-419B-B610-3719B77E8CE2}"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2422908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3CCDBB-0BAA-419B-B610-3719B77E8CE2}"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1438560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3CCDBB-0BAA-419B-B610-3719B77E8CE2}"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6232275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3CCDBB-0BAA-419B-B610-3719B77E8CE2}"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811710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89EB1-EBB0-4940-8376-6E728643C2DB}" type="slidenum">
              <a:rPr lang="en-US" smtClean="0"/>
              <a:t>36</a:t>
            </a:fld>
            <a:endParaRPr lang="en-US" dirty="0"/>
          </a:p>
        </p:txBody>
      </p:sp>
    </p:spTree>
    <p:extLst>
      <p:ext uri="{BB962C8B-B14F-4D97-AF65-F5344CB8AC3E}">
        <p14:creationId xmlns:p14="http://schemas.microsoft.com/office/powerpoint/2010/main" val="11122740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3:37 – 3:37pm</a:t>
            </a:r>
          </a:p>
          <a:p>
            <a:r>
              <a:rPr lang="en-US" dirty="0" smtClean="0"/>
              <a:t>Danielle 30 sec.</a:t>
            </a:r>
          </a:p>
          <a:p>
            <a:r>
              <a:rPr lang="en-US" dirty="0" smtClean="0"/>
              <a:t>So now you have data/research,</a:t>
            </a:r>
            <a:r>
              <a:rPr lang="en-US" baseline="0" dirty="0" smtClean="0"/>
              <a:t> and recommendations, but that still might not be enough to build the case for why your foundation or nonprofit should be developing a communications plan specifically to engage the Hispanic community.  </a:t>
            </a:r>
          </a:p>
          <a:p>
            <a:endParaRPr lang="en-US" baseline="0" dirty="0" smtClean="0"/>
          </a:p>
          <a:p>
            <a:r>
              <a:rPr lang="en-US" baseline="0" dirty="0" smtClean="0"/>
              <a:t>I mean, if word of mouth is working so great and nonprofits are already at capacity, why invest limited resources in communications? Bilingual staff time, human translation, video, microsites, radio air time – these things cost money, right?</a:t>
            </a:r>
          </a:p>
          <a:p>
            <a:endParaRPr lang="en-US" baseline="0" dirty="0" smtClean="0"/>
          </a:p>
          <a:p>
            <a:r>
              <a:rPr lang="en-US" baseline="0" dirty="0" smtClean="0"/>
              <a:t>Well, that brings us to ROI.</a:t>
            </a:r>
          </a:p>
          <a:p>
            <a:pPr defTabSz="931774">
              <a:defRPr/>
            </a:pPr>
            <a:r>
              <a:rPr lang="en-US" dirty="0" smtClean="0"/>
              <a:t>For some of you, ROI may be preaching to the choir, but for others</a:t>
            </a:r>
            <a:r>
              <a:rPr lang="en-US" baseline="0" dirty="0" smtClean="0"/>
              <a:t>, getting the funding for communications be a real challenge, so how do we build a case?</a:t>
            </a:r>
          </a:p>
          <a:p>
            <a:endParaRPr lang="en-US" dirty="0" smtClean="0"/>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67989EB1-EBB0-4940-8376-6E728643C2DB}" type="slidenum">
              <a:rPr lang="en-US" smtClean="0"/>
              <a:t>37</a:t>
            </a:fld>
            <a:endParaRPr lang="en-US" dirty="0"/>
          </a:p>
        </p:txBody>
      </p:sp>
    </p:spTree>
    <p:extLst>
      <p:ext uri="{BB962C8B-B14F-4D97-AF65-F5344CB8AC3E}">
        <p14:creationId xmlns:p14="http://schemas.microsoft.com/office/powerpoint/2010/main" val="29607508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3:38</a:t>
            </a:r>
            <a:r>
              <a:rPr lang="en-US" baseline="0" dirty="0" smtClean="0"/>
              <a:t> – 3:40pm</a:t>
            </a:r>
          </a:p>
          <a:p>
            <a:endParaRPr lang="en-US" baseline="0" dirty="0" smtClean="0"/>
          </a:p>
          <a:p>
            <a:r>
              <a:rPr lang="en-US" baseline="0" dirty="0" smtClean="0"/>
              <a:t>Danielle 2 min.</a:t>
            </a:r>
          </a:p>
          <a:p>
            <a:r>
              <a:rPr lang="en-US" baseline="0" dirty="0" smtClean="0"/>
              <a:t>#1.  Have them listen to Andrew Belkin’s plenary presentation this morning!</a:t>
            </a:r>
          </a:p>
          <a:p>
            <a:r>
              <a:rPr lang="en-US" baseline="0" dirty="0" smtClean="0"/>
              <a:t>#2.  Well, one way to build a case in this area is capture the cost of not doing business.</a:t>
            </a:r>
          </a:p>
          <a:p>
            <a:pPr defTabSz="931774">
              <a:defRPr/>
            </a:pPr>
            <a:r>
              <a:rPr lang="en-US" baseline="0" dirty="0" smtClean="0"/>
              <a:t>No nonprofit likes to talk about inefficiencies of how they do their work, especially not to funders, but when asked, many nonprofits will share that lack of appropriate communications information about their services and programs leads them to spend countless staff hours fielding inquiries and conducting intake with individuals they cannot serve.  It’s a loss of staff time, resources, and precious funding dollars better spent on services and programs – not to mention a lost of time for the mother who just dragged her kids across town and the damage it does to building trust in the community.  </a:t>
            </a:r>
          </a:p>
          <a:p>
            <a:pPr defTabSz="931774">
              <a:defRPr/>
            </a:pPr>
            <a:r>
              <a:rPr lang="en-US" baseline="0" dirty="0" smtClean="0"/>
              <a:t>Sadly, many organizations absorb this as a “cost of doing business” because raising communications dollars on top of program dollars is challenging or seems impossible. </a:t>
            </a:r>
          </a:p>
          <a:p>
            <a:pPr defTabSz="931774">
              <a:defRPr/>
            </a:pPr>
            <a:r>
              <a:rPr lang="en-US" baseline="0" dirty="0" smtClean="0"/>
              <a:t>As funders we have to show more awareness and understanding here – </a:t>
            </a:r>
            <a:r>
              <a:rPr lang="en-US" b="1" baseline="0" dirty="0" smtClean="0"/>
              <a:t>investing in communications should go hand in hand with investing in program </a:t>
            </a:r>
            <a:r>
              <a:rPr lang="en-US" baseline="0" dirty="0" smtClean="0"/>
              <a:t> </a:t>
            </a:r>
          </a:p>
          <a:p>
            <a:r>
              <a:rPr lang="en-US" baseline="0" dirty="0" smtClean="0"/>
              <a:t>#3. RETURN ON INVEST - the positive returns – see slide</a:t>
            </a:r>
          </a:p>
          <a:p>
            <a:r>
              <a:rPr lang="en-US" dirty="0" smtClean="0"/>
              <a:t>Good</a:t>
            </a:r>
            <a:r>
              <a:rPr lang="en-US" baseline="0" dirty="0" smtClean="0"/>
              <a:t> communications… </a:t>
            </a:r>
          </a:p>
          <a:p>
            <a:pPr marL="174708" indent="-174708">
              <a:buFont typeface="Arial" panose="020B0604020202020204" pitchFamily="34" charset="0"/>
              <a:buChar char="•"/>
            </a:pPr>
            <a:r>
              <a:rPr lang="en-US" baseline="0" dirty="0" smtClean="0"/>
              <a:t>Builds relationships and connection to community</a:t>
            </a:r>
          </a:p>
          <a:p>
            <a:pPr marL="174708" indent="-174708">
              <a:buFont typeface="Arial" panose="020B0604020202020204" pitchFamily="34" charset="0"/>
              <a:buChar char="•"/>
            </a:pPr>
            <a:r>
              <a:rPr lang="en-US" baseline="0" dirty="0" smtClean="0"/>
              <a:t>Adds value to your work</a:t>
            </a:r>
          </a:p>
          <a:p>
            <a:pPr marL="174708" indent="-174708">
              <a:buFont typeface="Arial" panose="020B0604020202020204" pitchFamily="34" charset="0"/>
              <a:buChar char="•"/>
            </a:pPr>
            <a:r>
              <a:rPr lang="en-US" baseline="0" dirty="0" smtClean="0"/>
              <a:t>Respects and better serves the individuals you are trying to reach</a:t>
            </a:r>
          </a:p>
          <a:p>
            <a:pPr marL="174708" indent="-174708">
              <a:buFont typeface="Arial" panose="020B0604020202020204" pitchFamily="34" charset="0"/>
              <a:buChar char="•"/>
            </a:pPr>
            <a:r>
              <a:rPr lang="en-US" baseline="0" smtClean="0"/>
              <a:t>Leads to greater </a:t>
            </a:r>
            <a:r>
              <a:rPr lang="en-US" baseline="0" dirty="0" smtClean="0"/>
              <a:t>mission success</a:t>
            </a:r>
          </a:p>
          <a:p>
            <a:pPr marL="174708" indent="-174708">
              <a:buFont typeface="Arial" panose="020B0604020202020204" pitchFamily="34" charset="0"/>
              <a:buChar char="•"/>
            </a:pPr>
            <a:r>
              <a:rPr lang="en-US" baseline="0" dirty="0" smtClean="0"/>
              <a:t>And positions an organization as a trusted source – something highly valued in the Latino community</a:t>
            </a:r>
            <a:endParaRPr lang="en-US" dirty="0"/>
          </a:p>
        </p:txBody>
      </p:sp>
      <p:sp>
        <p:nvSpPr>
          <p:cNvPr id="4" name="Slide Number Placeholder 3"/>
          <p:cNvSpPr>
            <a:spLocks noGrp="1"/>
          </p:cNvSpPr>
          <p:nvPr>
            <p:ph type="sldNum" sz="quarter" idx="10"/>
          </p:nvPr>
        </p:nvSpPr>
        <p:spPr/>
        <p:txBody>
          <a:bodyPr/>
          <a:lstStyle/>
          <a:p>
            <a:fld id="{67989EB1-EBB0-4940-8376-6E728643C2DB}" type="slidenum">
              <a:rPr lang="en-US" smtClean="0"/>
              <a:t>38</a:t>
            </a:fld>
            <a:endParaRPr lang="en-US" dirty="0"/>
          </a:p>
        </p:txBody>
      </p:sp>
    </p:spTree>
    <p:extLst>
      <p:ext uri="{BB962C8B-B14F-4D97-AF65-F5344CB8AC3E}">
        <p14:creationId xmlns:p14="http://schemas.microsoft.com/office/powerpoint/2010/main" val="10083077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3:40 – 3:42pm</a:t>
            </a:r>
          </a:p>
          <a:p>
            <a:r>
              <a:rPr lang="en-US" dirty="0" smtClean="0"/>
              <a:t>Danielle 2 min.</a:t>
            </a:r>
          </a:p>
          <a:p>
            <a:endParaRPr lang="en-US" dirty="0" smtClean="0"/>
          </a:p>
          <a:p>
            <a:r>
              <a:rPr lang="en-US" dirty="0" smtClean="0"/>
              <a:t>PERSON</a:t>
            </a:r>
            <a:r>
              <a:rPr lang="en-US" baseline="0" dirty="0" smtClean="0"/>
              <a:t> 2PERSON</a:t>
            </a:r>
            <a:r>
              <a:rPr lang="en-US" dirty="0" smtClean="0"/>
              <a:t>- In person contact or</a:t>
            </a:r>
            <a:r>
              <a:rPr lang="en-US" baseline="0" dirty="0" smtClean="0"/>
              <a:t> phones answered by a Spanish speaker are still the method of choice</a:t>
            </a:r>
            <a:endParaRPr lang="en-US" dirty="0" smtClean="0"/>
          </a:p>
          <a:p>
            <a:r>
              <a:rPr lang="en-US" dirty="0" smtClean="0"/>
              <a:t>BILINGUAL STAFF –</a:t>
            </a:r>
            <a:r>
              <a:rPr lang="en-US" baseline="0" dirty="0" smtClean="0"/>
              <a:t> Cost effective and helps build trusted source. People say this limits the hiring pool, but that’s a good thing, it’s still a good pool.</a:t>
            </a:r>
          </a:p>
          <a:p>
            <a:r>
              <a:rPr lang="en-US" baseline="0" dirty="0" smtClean="0"/>
              <a:t>AUTO translate is not only inaccurate, but will most likely not capture the nuance of your org</a:t>
            </a:r>
          </a:p>
          <a:p>
            <a:r>
              <a:rPr lang="en-US" baseline="0" dirty="0" smtClean="0"/>
              <a:t>MICROSITES – Tied to nuance, you may not need a mirror image of your English site in Spanish - Use the most relevant platforms and tools</a:t>
            </a:r>
          </a:p>
          <a:p>
            <a:r>
              <a:rPr lang="en-US" baseline="0" dirty="0" smtClean="0"/>
              <a:t>MOBILE APPS, VIDEO, RADIO – Latinos are the highest mobile app user population in the country, CELL PHONES over LAPTOPS </a:t>
            </a:r>
            <a:br>
              <a:rPr lang="en-US" baseline="0" dirty="0" smtClean="0"/>
            </a:br>
            <a:r>
              <a:rPr lang="en-US" baseline="0" dirty="0" smtClean="0"/>
              <a:t>NPR reported that </a:t>
            </a:r>
            <a:r>
              <a:rPr lang="en-US" i="1" dirty="0" smtClean="0"/>
              <a:t>Latinos</a:t>
            </a:r>
            <a:r>
              <a:rPr lang="en-US" dirty="0" smtClean="0"/>
              <a:t> are more likely than other Americans to watch online videos, but there hasn't been much of an effort to develop special content for them</a:t>
            </a:r>
          </a:p>
          <a:p>
            <a:r>
              <a:rPr lang="en-US" dirty="0" smtClean="0"/>
              <a:t>RELEVANT – means</a:t>
            </a:r>
            <a:r>
              <a:rPr lang="en-US" baseline="0" dirty="0" smtClean="0"/>
              <a:t> researching your audience and developing appropriate materials (are you trying to reach newcomers, second generation, youth, seniors?) </a:t>
            </a:r>
          </a:p>
          <a:p>
            <a:r>
              <a:rPr lang="en-US" baseline="0" dirty="0" smtClean="0"/>
              <a:t>WOMEN – we mentioned </a:t>
            </a:r>
            <a:r>
              <a:rPr lang="en-US" baseline="0" dirty="0" err="1" smtClean="0"/>
              <a:t>abuelitas</a:t>
            </a:r>
            <a:r>
              <a:rPr lang="en-US" baseline="0" dirty="0" smtClean="0"/>
              <a:t> because women are the center of the Latino household, whether the news goes to las </a:t>
            </a:r>
            <a:r>
              <a:rPr lang="en-US" baseline="0" dirty="0" err="1" smtClean="0"/>
              <a:t>madres</a:t>
            </a:r>
            <a:r>
              <a:rPr lang="en-US" baseline="0" dirty="0" smtClean="0"/>
              <a:t>, your aunties, </a:t>
            </a:r>
            <a:r>
              <a:rPr lang="en-US" baseline="0" dirty="0" err="1" smtClean="0"/>
              <a:t>madrinas</a:t>
            </a:r>
            <a:r>
              <a:rPr lang="en-US" baseline="0" dirty="0" smtClean="0"/>
              <a:t>, or </a:t>
            </a:r>
            <a:r>
              <a:rPr lang="en-US" baseline="0" dirty="0" err="1" smtClean="0"/>
              <a:t>abuelas</a:t>
            </a:r>
            <a:r>
              <a:rPr lang="en-US" baseline="0" dirty="0" smtClean="0"/>
              <a:t>, they are power brokers and key decision makers and information sharers in the community. </a:t>
            </a:r>
            <a:r>
              <a:rPr lang="en-US" baseline="0" dirty="0" err="1" smtClean="0"/>
              <a:t>Madrinas</a:t>
            </a:r>
            <a:r>
              <a:rPr lang="en-US" baseline="0" dirty="0" smtClean="0"/>
              <a:t> and </a:t>
            </a:r>
            <a:r>
              <a:rPr lang="en-US" baseline="0" dirty="0" err="1" smtClean="0"/>
              <a:t>promotoras</a:t>
            </a:r>
            <a:r>
              <a:rPr lang="en-US" baseline="0" dirty="0" smtClean="0"/>
              <a:t> models </a:t>
            </a:r>
            <a:r>
              <a:rPr lang="en-US" b="1" baseline="0" dirty="0" smtClean="0"/>
              <a:t>An investment in working with Latina women may be key to your communication strategy</a:t>
            </a:r>
            <a:endParaRPr lang="en-US" b="1" dirty="0" smtClean="0"/>
          </a:p>
          <a:p>
            <a:endParaRPr lang="en-US" baseline="0" dirty="0" smtClean="0"/>
          </a:p>
        </p:txBody>
      </p:sp>
      <p:sp>
        <p:nvSpPr>
          <p:cNvPr id="4" name="Slide Number Placeholder 3"/>
          <p:cNvSpPr>
            <a:spLocks noGrp="1"/>
          </p:cNvSpPr>
          <p:nvPr>
            <p:ph type="sldNum" sz="quarter" idx="10"/>
          </p:nvPr>
        </p:nvSpPr>
        <p:spPr/>
        <p:txBody>
          <a:bodyPr/>
          <a:lstStyle/>
          <a:p>
            <a:fld id="{67989EB1-EBB0-4940-8376-6E728643C2DB}" type="slidenum">
              <a:rPr lang="en-US" smtClean="0"/>
              <a:t>39</a:t>
            </a:fld>
            <a:endParaRPr lang="en-US" dirty="0"/>
          </a:p>
        </p:txBody>
      </p:sp>
    </p:spTree>
    <p:extLst>
      <p:ext uri="{BB962C8B-B14F-4D97-AF65-F5344CB8AC3E}">
        <p14:creationId xmlns:p14="http://schemas.microsoft.com/office/powerpoint/2010/main" val="364372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3:43</a:t>
            </a:r>
          </a:p>
          <a:p>
            <a:r>
              <a:rPr lang="en-US" dirty="0" smtClean="0"/>
              <a:t>Danielle 1 min.</a:t>
            </a:r>
          </a:p>
          <a:p>
            <a:r>
              <a:rPr lang="en-US" dirty="0" smtClean="0"/>
              <a:t>Case Studies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7989EB1-EBB0-4940-8376-6E728643C2DB}" type="slidenum">
              <a:rPr lang="en-US" smtClean="0"/>
              <a:t>40</a:t>
            </a:fld>
            <a:endParaRPr lang="en-US" dirty="0"/>
          </a:p>
        </p:txBody>
      </p:sp>
    </p:spTree>
    <p:extLst>
      <p:ext uri="{BB962C8B-B14F-4D97-AF65-F5344CB8AC3E}">
        <p14:creationId xmlns:p14="http://schemas.microsoft.com/office/powerpoint/2010/main" val="1237762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89EB1-EBB0-4940-8376-6E728643C2DB}" type="slidenum">
              <a:rPr lang="en-US" smtClean="0"/>
              <a:t>5</a:t>
            </a:fld>
            <a:endParaRPr lang="en-US" dirty="0"/>
          </a:p>
        </p:txBody>
      </p:sp>
    </p:spTree>
    <p:extLst>
      <p:ext uri="{BB962C8B-B14F-4D97-AF65-F5344CB8AC3E}">
        <p14:creationId xmlns:p14="http://schemas.microsoft.com/office/powerpoint/2010/main" val="3476619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89EB1-EBB0-4940-8376-6E728643C2DB}" type="slidenum">
              <a:rPr lang="en-US" smtClean="0"/>
              <a:t>41</a:t>
            </a:fld>
            <a:endParaRPr lang="en-US" dirty="0"/>
          </a:p>
        </p:txBody>
      </p:sp>
    </p:spTree>
    <p:extLst>
      <p:ext uri="{BB962C8B-B14F-4D97-AF65-F5344CB8AC3E}">
        <p14:creationId xmlns:p14="http://schemas.microsoft.com/office/powerpoint/2010/main" val="4136231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87350"/>
            <a:ext cx="4106863" cy="3079750"/>
          </a:xfrm>
        </p:spPr>
      </p:sp>
      <p:sp>
        <p:nvSpPr>
          <p:cNvPr id="3" name="Notes Placeholder 2"/>
          <p:cNvSpPr>
            <a:spLocks noGrp="1"/>
          </p:cNvSpPr>
          <p:nvPr>
            <p:ph type="body" idx="1"/>
          </p:nvPr>
        </p:nvSpPr>
        <p:spPr>
          <a:xfrm>
            <a:off x="389467" y="3641090"/>
            <a:ext cx="6309360" cy="4958080"/>
          </a:xfrm>
        </p:spPr>
        <p:txBody>
          <a:bodyPr/>
          <a:lstStyle/>
          <a:p>
            <a:pPr marL="174698" indent="-174698">
              <a:lnSpc>
                <a:spcPct val="150000"/>
              </a:lnSpc>
              <a:spcBef>
                <a:spcPts val="408"/>
              </a:spcBef>
              <a:spcAft>
                <a:spcPts val="408"/>
              </a:spcAft>
              <a:buFont typeface="Arial" panose="020B0604020202020204" pitchFamily="34" charset="0"/>
              <a:buChar char="•"/>
            </a:pPr>
            <a:r>
              <a:rPr lang="en-US" sz="1400" dirty="0">
                <a:solidFill>
                  <a:srgbClr val="000000"/>
                </a:solidFill>
                <a:ea typeface="Trebuchet MS"/>
                <a:cs typeface="Trebuchet MS"/>
              </a:rPr>
              <a:t> Thank you Danielle– We will now present the overview of the </a:t>
            </a:r>
            <a:br>
              <a:rPr lang="en-US" sz="1400" dirty="0">
                <a:solidFill>
                  <a:srgbClr val="000000"/>
                </a:solidFill>
                <a:ea typeface="Trebuchet MS"/>
                <a:cs typeface="Trebuchet MS"/>
              </a:rPr>
            </a:br>
            <a:r>
              <a:rPr lang="en-US" sz="1400" dirty="0">
                <a:solidFill>
                  <a:srgbClr val="000000"/>
                </a:solidFill>
                <a:ea typeface="Trebuchet MS"/>
                <a:cs typeface="Trebuchet MS"/>
              </a:rPr>
              <a:t>Guide--</a:t>
            </a:r>
            <a:r>
              <a:rPr lang="en-US" sz="1400" b="1" i="1" dirty="0">
                <a:solidFill>
                  <a:srgbClr val="000000"/>
                </a:solidFill>
                <a:ea typeface="Trebuchet MS"/>
                <a:cs typeface="Trebuchet MS"/>
              </a:rPr>
              <a:t>Reaching and Engaging with Hispanic Communities: A Research-Informed Communication Guide</a:t>
            </a:r>
            <a:r>
              <a:rPr lang="en-US" sz="1400" dirty="0">
                <a:solidFill>
                  <a:srgbClr val="000000"/>
                </a:solidFill>
                <a:ea typeface="Trebuchet MS"/>
                <a:cs typeface="Trebuchet MS"/>
              </a:rPr>
              <a:t> </a:t>
            </a:r>
          </a:p>
          <a:p>
            <a:pPr marL="174698" indent="-174698">
              <a:lnSpc>
                <a:spcPct val="150000"/>
              </a:lnSpc>
              <a:spcBef>
                <a:spcPts val="408"/>
              </a:spcBef>
              <a:spcAft>
                <a:spcPts val="408"/>
              </a:spcAft>
              <a:buFont typeface="Arial" panose="020B0604020202020204" pitchFamily="34" charset="0"/>
              <a:buChar char="•"/>
            </a:pPr>
            <a:r>
              <a:rPr lang="en-US" sz="1400" dirty="0">
                <a:solidFill>
                  <a:srgbClr val="000000"/>
                </a:solidFill>
                <a:ea typeface="Trebuchet MS"/>
                <a:cs typeface="Trebuchet MS"/>
              </a:rPr>
              <a:t>The communication guide has been prepared for:</a:t>
            </a:r>
          </a:p>
          <a:p>
            <a:pPr marL="640559" lvl="1" indent="-174698">
              <a:lnSpc>
                <a:spcPct val="150000"/>
              </a:lnSpc>
              <a:spcBef>
                <a:spcPts val="408"/>
              </a:spcBef>
              <a:spcAft>
                <a:spcPts val="408"/>
              </a:spcAft>
              <a:buFont typeface="Arial" panose="020B0604020202020204" pitchFamily="34" charset="0"/>
              <a:buChar char="•"/>
            </a:pPr>
            <a:r>
              <a:rPr lang="en-US" sz="1400" dirty="0">
                <a:solidFill>
                  <a:srgbClr val="000000"/>
                </a:solidFill>
                <a:ea typeface="Trebuchet MS"/>
                <a:cs typeface="Trebuchet MS"/>
              </a:rPr>
              <a:t>service providers and educators who work with Latino or </a:t>
            </a:r>
            <a:r>
              <a:rPr lang="en-US" sz="1400" dirty="0" err="1">
                <a:solidFill>
                  <a:srgbClr val="000000"/>
                </a:solidFill>
                <a:ea typeface="Trebuchet MS"/>
                <a:cs typeface="Trebuchet MS"/>
              </a:rPr>
              <a:t>Hispnic</a:t>
            </a:r>
            <a:r>
              <a:rPr lang="en-US" sz="1400" dirty="0">
                <a:solidFill>
                  <a:srgbClr val="000000"/>
                </a:solidFill>
                <a:ea typeface="Trebuchet MS"/>
                <a:cs typeface="Trebuchet MS"/>
              </a:rPr>
              <a:t>  children and their families, in particular, working with low-income Latino families </a:t>
            </a:r>
          </a:p>
          <a:p>
            <a:pPr marL="640559" lvl="1" indent="-174698">
              <a:lnSpc>
                <a:spcPct val="150000"/>
              </a:lnSpc>
              <a:spcBef>
                <a:spcPts val="408"/>
              </a:spcBef>
              <a:spcAft>
                <a:spcPts val="408"/>
              </a:spcAft>
              <a:buFont typeface="Arial" panose="020B0604020202020204" pitchFamily="34" charset="0"/>
              <a:buChar char="•"/>
            </a:pPr>
            <a:r>
              <a:rPr lang="en-US" sz="1400" dirty="0">
                <a:solidFill>
                  <a:srgbClr val="000000"/>
                </a:solidFill>
                <a:ea typeface="Trebuchet MS"/>
                <a:cs typeface="Trebuchet MS"/>
              </a:rPr>
              <a:t>for the funders who partner with them </a:t>
            </a:r>
          </a:p>
          <a:p>
            <a:pPr marL="640559" lvl="1" indent="-174698">
              <a:lnSpc>
                <a:spcPct val="150000"/>
              </a:lnSpc>
              <a:spcBef>
                <a:spcPts val="408"/>
              </a:spcBef>
              <a:spcAft>
                <a:spcPts val="408"/>
              </a:spcAft>
              <a:buFont typeface="Arial" panose="020B0604020202020204" pitchFamily="34" charset="0"/>
              <a:buChar char="•"/>
            </a:pPr>
            <a:r>
              <a:rPr lang="en-US" sz="1400" dirty="0">
                <a:solidFill>
                  <a:srgbClr val="000000"/>
                </a:solidFill>
                <a:ea typeface="Trebuchet MS"/>
                <a:cs typeface="Trebuchet MS"/>
              </a:rPr>
              <a:t>for policymakers whose work impacts programs that serve Latinos</a:t>
            </a:r>
          </a:p>
          <a:p>
            <a:pPr marL="349396" indent="-349396">
              <a:lnSpc>
                <a:spcPct val="115000"/>
              </a:lnSpc>
              <a:spcBef>
                <a:spcPts val="408"/>
              </a:spcBef>
              <a:spcAft>
                <a:spcPts val="408"/>
              </a:spcAft>
              <a:buFont typeface="Symbol"/>
              <a:buChar char=""/>
            </a:pPr>
            <a:endParaRPr lang="en-US" b="1" dirty="0">
              <a:solidFill>
                <a:srgbClr val="000000"/>
              </a:solidFill>
              <a:ea typeface="Trebuchet MS"/>
              <a:cs typeface="Trebuchet MS"/>
            </a:endParaRPr>
          </a:p>
          <a:p>
            <a:pPr marL="349396" indent="-349396">
              <a:lnSpc>
                <a:spcPct val="115000"/>
              </a:lnSpc>
              <a:spcBef>
                <a:spcPts val="408"/>
              </a:spcBef>
              <a:spcAft>
                <a:spcPts val="408"/>
              </a:spcAft>
              <a:buFont typeface="Symbol"/>
              <a:buChar char=""/>
            </a:pPr>
            <a:endParaRPr lang="en-US" b="1" dirty="0">
              <a:solidFill>
                <a:srgbClr val="000000"/>
              </a:solidFill>
              <a:ea typeface="Trebuchet MS"/>
              <a:cs typeface="Trebuchet MS"/>
            </a:endParaRPr>
          </a:p>
        </p:txBody>
      </p:sp>
      <p:sp>
        <p:nvSpPr>
          <p:cNvPr id="4" name="Slide Number Placeholder 3"/>
          <p:cNvSpPr>
            <a:spLocks noGrp="1"/>
          </p:cNvSpPr>
          <p:nvPr>
            <p:ph type="sldNum" sz="quarter" idx="10"/>
          </p:nvPr>
        </p:nvSpPr>
        <p:spPr/>
        <p:txBody>
          <a:bodyPr/>
          <a:lstStyle/>
          <a:p>
            <a:fld id="{67989EB1-EBB0-4940-8376-6E728643C2D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298849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6472" defTabSz="931774">
              <a:spcBef>
                <a:spcPct val="20000"/>
              </a:spcBef>
              <a:buClr>
                <a:srgbClr val="6076B4"/>
              </a:buClr>
              <a:defRPr/>
            </a:pPr>
            <a:endParaRPr lang="en-US" sz="1100" b="1" dirty="0" smtClean="0">
              <a:solidFill>
                <a:srgbClr val="C00000"/>
              </a:solidFill>
              <a:latin typeface="Arial" panose="020B0604020202020204" pitchFamily="34" charset="0"/>
              <a:cs typeface="Arial" panose="020B0604020202020204" pitchFamily="34" charset="0"/>
            </a:endParaRPr>
          </a:p>
          <a:p>
            <a:pPr marL="116472" defTabSz="931774">
              <a:spcBef>
                <a:spcPct val="20000"/>
              </a:spcBef>
              <a:buClr>
                <a:srgbClr val="6076B4"/>
              </a:buClr>
              <a:defRPr/>
            </a:pPr>
            <a:endParaRPr lang="en-US" sz="1100" b="1" dirty="0" smtClean="0">
              <a:solidFill>
                <a:srgbClr val="C00000"/>
              </a:solidFill>
              <a:latin typeface="Arial" panose="020B0604020202020204" pitchFamily="34" charset="0"/>
              <a:cs typeface="Arial" panose="020B0604020202020204" pitchFamily="34" charset="0"/>
            </a:endParaRPr>
          </a:p>
          <a:p>
            <a:pPr marL="116472" defTabSz="931774">
              <a:spcBef>
                <a:spcPct val="20000"/>
              </a:spcBef>
              <a:buClr>
                <a:srgbClr val="6076B4"/>
              </a:buClr>
              <a:defRPr/>
            </a:pPr>
            <a:r>
              <a:rPr lang="en-US" sz="1100" b="1" dirty="0" smtClean="0">
                <a:solidFill>
                  <a:srgbClr val="C00000"/>
                </a:solidFill>
                <a:latin typeface="Arial" panose="020B0604020202020204" pitchFamily="34" charset="0"/>
                <a:cs typeface="Arial" panose="020B0604020202020204" pitchFamily="34" charset="0"/>
              </a:rPr>
              <a:t> </a:t>
            </a:r>
            <a:r>
              <a:rPr lang="en-US" sz="1400" b="1" dirty="0" smtClean="0">
                <a:solidFill>
                  <a:srgbClr val="C00000"/>
                </a:solidFill>
                <a:latin typeface="Arial" panose="020B0604020202020204" pitchFamily="34" charset="0"/>
                <a:cs typeface="Arial" panose="020B0604020202020204" pitchFamily="34" charset="0"/>
              </a:rPr>
              <a:t>SO WHY DID WE CHOOSE TO FOCUS ON COMMUMNICATIONS</a:t>
            </a:r>
          </a:p>
          <a:p>
            <a:pPr marL="116472" defTabSz="931774">
              <a:spcBef>
                <a:spcPct val="20000"/>
              </a:spcBef>
              <a:buClr>
                <a:srgbClr val="6076B4"/>
              </a:buClr>
              <a:defRPr/>
            </a:pPr>
            <a:endParaRPr lang="en-US" sz="1400" b="1" dirty="0" smtClean="0">
              <a:solidFill>
                <a:srgbClr val="C00000"/>
              </a:solidFill>
              <a:latin typeface="Arial" panose="020B0604020202020204" pitchFamily="34" charset="0"/>
              <a:cs typeface="Arial" panose="020B0604020202020204" pitchFamily="34" charset="0"/>
            </a:endParaRPr>
          </a:p>
          <a:p>
            <a:pPr marL="116472" defTabSz="931774">
              <a:spcBef>
                <a:spcPct val="20000"/>
              </a:spcBef>
              <a:buClr>
                <a:srgbClr val="6076B4"/>
              </a:buClr>
              <a:defRPr/>
            </a:pPr>
            <a:r>
              <a:rPr lang="en-US" sz="1400" b="1" u="sng" dirty="0" smtClean="0">
                <a:solidFill>
                  <a:srgbClr val="C00000"/>
                </a:solidFill>
                <a:latin typeface="Arial" panose="020B0604020202020204" pitchFamily="34" charset="0"/>
                <a:cs typeface="Arial" panose="020B0604020202020204" pitchFamily="34" charset="0"/>
              </a:rPr>
              <a:t>Integral </a:t>
            </a:r>
            <a:r>
              <a:rPr lang="en-US" sz="1400" b="1" u="sng" dirty="0">
                <a:solidFill>
                  <a:srgbClr val="C00000"/>
                </a:solidFill>
                <a:latin typeface="Arial" panose="020B0604020202020204" pitchFamily="34" charset="0"/>
                <a:cs typeface="Arial" panose="020B0604020202020204" pitchFamily="34" charset="0"/>
              </a:rPr>
              <a:t>to an organization's success</a:t>
            </a:r>
          </a:p>
          <a:p>
            <a:pPr marL="349415" indent="-232943" defTabSz="931774">
              <a:spcBef>
                <a:spcPct val="20000"/>
              </a:spcBef>
              <a:buClr>
                <a:srgbClr val="6076B4"/>
              </a:buClr>
              <a:buFont typeface="Wingdings" panose="05000000000000000000" pitchFamily="2" charset="2"/>
              <a:buChar char="ü"/>
              <a:defRPr/>
            </a:pPr>
            <a:r>
              <a:rPr lang="en-US" sz="1400" b="1" dirty="0">
                <a:solidFill>
                  <a:srgbClr val="2F5897"/>
                </a:solidFill>
                <a:latin typeface="Arial" panose="020B0604020202020204" pitchFamily="34" charset="0"/>
                <a:cs typeface="Arial" panose="020B0604020202020204" pitchFamily="34" charset="0"/>
              </a:rPr>
              <a:t>Advance its mission, goals and capacity to serve</a:t>
            </a:r>
          </a:p>
          <a:p>
            <a:pPr marL="349415" indent="-232943" defTabSz="931774">
              <a:spcBef>
                <a:spcPct val="20000"/>
              </a:spcBef>
              <a:buClr>
                <a:srgbClr val="6076B4"/>
              </a:buClr>
              <a:buFont typeface="Wingdings" panose="05000000000000000000" pitchFamily="2" charset="2"/>
              <a:buChar char="ü"/>
              <a:defRPr/>
            </a:pPr>
            <a:r>
              <a:rPr lang="en-US" sz="1400" b="1" dirty="0">
                <a:solidFill>
                  <a:srgbClr val="2F5897"/>
                </a:solidFill>
                <a:latin typeface="Arial" panose="020B0604020202020204" pitchFamily="34" charset="0"/>
                <a:cs typeface="Arial" panose="020B0604020202020204" pitchFamily="34" charset="0"/>
              </a:rPr>
              <a:t>Key to developing strong and lasting relationships</a:t>
            </a:r>
          </a:p>
          <a:p>
            <a:pPr marL="349415" indent="-232943" defTabSz="931774">
              <a:spcBef>
                <a:spcPct val="20000"/>
              </a:spcBef>
              <a:buClr>
                <a:srgbClr val="6076B4"/>
              </a:buClr>
              <a:buFont typeface="Wingdings" panose="05000000000000000000" pitchFamily="2" charset="2"/>
              <a:buChar char="ü"/>
              <a:defRPr/>
            </a:pPr>
            <a:r>
              <a:rPr lang="en-US" sz="1400" b="1" dirty="0">
                <a:solidFill>
                  <a:srgbClr val="2F5897"/>
                </a:solidFill>
                <a:latin typeface="Arial" panose="020B0604020202020204" pitchFamily="34" charset="0"/>
                <a:cs typeface="Arial" panose="020B0604020202020204" pitchFamily="34" charset="0"/>
              </a:rPr>
              <a:t>Streamline operations and maximize the impact of funders’ dollars/resources </a:t>
            </a:r>
            <a:endParaRPr lang="en-US" sz="1400" b="1" dirty="0">
              <a:solidFill>
                <a:srgbClr val="E68422"/>
              </a:solidFill>
              <a:latin typeface="Arial" panose="020B0604020202020204" pitchFamily="34" charset="0"/>
              <a:cs typeface="Arial" panose="020B0604020202020204" pitchFamily="34" charset="0"/>
            </a:endParaRPr>
          </a:p>
          <a:p>
            <a:pPr marL="116472" defTabSz="931774">
              <a:spcBef>
                <a:spcPct val="20000"/>
              </a:spcBef>
              <a:buClr>
                <a:srgbClr val="6076B4"/>
              </a:buClr>
              <a:defRPr/>
            </a:pPr>
            <a:r>
              <a:rPr lang="en-US" sz="1400" b="1" u="sng" dirty="0">
                <a:solidFill>
                  <a:srgbClr val="C00000"/>
                </a:solidFill>
                <a:latin typeface="Arial" panose="020B0604020202020204" pitchFamily="34" charset="0"/>
                <a:cs typeface="Arial" panose="020B0604020202020204" pitchFamily="34" charset="0"/>
              </a:rPr>
              <a:t>A well-crafted message</a:t>
            </a:r>
          </a:p>
          <a:p>
            <a:pPr marL="349415" indent="-232943" defTabSz="931774">
              <a:spcBef>
                <a:spcPct val="20000"/>
              </a:spcBef>
              <a:buClr>
                <a:srgbClr val="6076B4"/>
              </a:buClr>
              <a:buFont typeface="Wingdings" panose="05000000000000000000" pitchFamily="2" charset="2"/>
              <a:buChar char="ü"/>
              <a:defRPr/>
            </a:pPr>
            <a:r>
              <a:rPr lang="en-US" sz="1400" b="1" dirty="0">
                <a:solidFill>
                  <a:srgbClr val="2F5897"/>
                </a:solidFill>
                <a:latin typeface="Arial" panose="020B0604020202020204" pitchFamily="34" charset="0"/>
                <a:cs typeface="Arial" panose="020B0604020202020204" pitchFamily="34" charset="0"/>
              </a:rPr>
              <a:t>Attracts new people to an agency</a:t>
            </a:r>
          </a:p>
          <a:p>
            <a:pPr marL="349415" indent="-232943" defTabSz="931774">
              <a:spcBef>
                <a:spcPct val="20000"/>
              </a:spcBef>
              <a:buClr>
                <a:srgbClr val="6076B4"/>
              </a:buClr>
              <a:buFont typeface="Wingdings" panose="05000000000000000000" pitchFamily="2" charset="2"/>
              <a:buChar char="ü"/>
              <a:defRPr/>
            </a:pPr>
            <a:r>
              <a:rPr lang="en-US" sz="1400" b="1" dirty="0">
                <a:solidFill>
                  <a:srgbClr val="2F5897"/>
                </a:solidFill>
                <a:latin typeface="Arial" panose="020B0604020202020204" pitchFamily="34" charset="0"/>
                <a:cs typeface="Arial" panose="020B0604020202020204" pitchFamily="34" charset="0"/>
              </a:rPr>
              <a:t>Clearly advertises program-- purpose, schedule, costs, and eligibility</a:t>
            </a:r>
          </a:p>
          <a:p>
            <a:pPr marL="349415" indent="-232943" defTabSz="931774">
              <a:spcBef>
                <a:spcPct val="20000"/>
              </a:spcBef>
              <a:buClr>
                <a:srgbClr val="6076B4"/>
              </a:buClr>
              <a:buFont typeface="Wingdings" panose="05000000000000000000" pitchFamily="2" charset="2"/>
              <a:buChar char="ü"/>
              <a:defRPr/>
            </a:pPr>
            <a:r>
              <a:rPr lang="en-US" sz="1400" b="1" dirty="0">
                <a:solidFill>
                  <a:srgbClr val="2F5897"/>
                </a:solidFill>
                <a:latin typeface="Arial" panose="020B0604020202020204" pitchFamily="34" charset="0"/>
                <a:cs typeface="Arial" panose="020B0604020202020204" pitchFamily="34" charset="0"/>
              </a:rPr>
              <a:t>Makes it easier for potential participants to self-select for programs - meet their </a:t>
            </a:r>
            <a:r>
              <a:rPr lang="en-US" sz="1400" b="1" dirty="0" smtClean="0">
                <a:solidFill>
                  <a:srgbClr val="2F5897"/>
                </a:solidFill>
                <a:latin typeface="Arial" panose="020B0604020202020204" pitchFamily="34" charset="0"/>
                <a:cs typeface="Arial" panose="020B0604020202020204" pitchFamily="34" charset="0"/>
              </a:rPr>
              <a:t>needs—</a:t>
            </a:r>
          </a:p>
          <a:p>
            <a:pPr marL="349415" indent="-232943" defTabSz="931774">
              <a:spcBef>
                <a:spcPct val="20000"/>
              </a:spcBef>
              <a:buClr>
                <a:srgbClr val="6076B4"/>
              </a:buClr>
              <a:buFont typeface="Wingdings" panose="05000000000000000000" pitchFamily="2" charset="2"/>
              <a:buChar char="ü"/>
              <a:defRPr/>
            </a:pPr>
            <a:r>
              <a:rPr lang="en-US" sz="1400" b="1" dirty="0" smtClean="0">
                <a:solidFill>
                  <a:srgbClr val="2F5897"/>
                </a:solidFill>
                <a:latin typeface="Arial" panose="020B0604020202020204" pitchFamily="34" charset="0"/>
                <a:cs typeface="Arial" panose="020B0604020202020204" pitchFamily="34" charset="0"/>
              </a:rPr>
              <a:t>YOU WILL HEAR LATER ON ABOUT HOW THE RESEARCH HAS FOUND THAT HISPANIC</a:t>
            </a:r>
            <a:r>
              <a:rPr lang="en-US" sz="1400" b="1" baseline="0" dirty="0" smtClean="0">
                <a:solidFill>
                  <a:srgbClr val="2F5897"/>
                </a:solidFill>
                <a:latin typeface="Arial" panose="020B0604020202020204" pitchFamily="34" charset="0"/>
                <a:cs typeface="Arial" panose="020B0604020202020204" pitchFamily="34" charset="0"/>
              </a:rPr>
              <a:t>S DO NOT ACCESS SERVICES AT THE SAME RATES AS THEIR PEERS EVEN WHENJ THEY ARE ELIGIBLE— DUE  AMONG OTHER REASONS TO THE MISCONSPETION THAT THEY ARE NOT ELIGIBALE</a:t>
            </a:r>
          </a:p>
          <a:p>
            <a:pPr marL="116472" indent="0" defTabSz="931774">
              <a:spcBef>
                <a:spcPct val="20000"/>
              </a:spcBef>
              <a:buClr>
                <a:srgbClr val="6076B4"/>
              </a:buClr>
              <a:buFont typeface="Wingdings" panose="05000000000000000000" pitchFamily="2" charset="2"/>
              <a:buNone/>
              <a:defRPr/>
            </a:pPr>
            <a:r>
              <a:rPr lang="en-US" sz="1400" b="1" u="sng" dirty="0" smtClean="0">
                <a:solidFill>
                  <a:srgbClr val="C00000"/>
                </a:solidFill>
                <a:latin typeface="Arial" panose="020B0604020202020204" pitchFamily="34" charset="0"/>
                <a:cs typeface="Arial" panose="020B0604020202020204" pitchFamily="34" charset="0"/>
              </a:rPr>
              <a:t>Funders </a:t>
            </a:r>
            <a:r>
              <a:rPr lang="en-US" sz="1400" b="1" u="sng" dirty="0">
                <a:solidFill>
                  <a:srgbClr val="C00000"/>
                </a:solidFill>
                <a:latin typeface="Arial" panose="020B0604020202020204" pitchFamily="34" charset="0"/>
                <a:cs typeface="Arial" panose="020B0604020202020204" pitchFamily="34" charset="0"/>
              </a:rPr>
              <a:t>want to be confident their financial contributions are used effectively</a:t>
            </a:r>
            <a:endParaRPr lang="en-US" sz="1400" b="1" u="sng" dirty="0">
              <a:solidFill>
                <a:srgbClr val="9C5252">
                  <a:lumMod val="75000"/>
                </a:srgbClr>
              </a:solidFill>
              <a:latin typeface="Arial" panose="020B0604020202020204" pitchFamily="34" charset="0"/>
              <a:cs typeface="Arial" panose="020B0604020202020204" pitchFamily="34" charset="0"/>
            </a:endParaRPr>
          </a:p>
          <a:p>
            <a:pPr marL="349415" indent="-232943" defTabSz="931774">
              <a:spcBef>
                <a:spcPct val="20000"/>
              </a:spcBef>
              <a:buClr>
                <a:srgbClr val="6076B4"/>
              </a:buClr>
              <a:buFont typeface="Wingdings" panose="05000000000000000000" pitchFamily="2" charset="2"/>
              <a:buChar char="ü"/>
              <a:defRPr/>
            </a:pPr>
            <a:r>
              <a:rPr lang="en-US" sz="1400" b="1" dirty="0">
                <a:solidFill>
                  <a:srgbClr val="2F5897"/>
                </a:solidFill>
                <a:latin typeface="Arial" panose="020B0604020202020204" pitchFamily="34" charset="0"/>
                <a:cs typeface="Arial" panose="020B0604020202020204" pitchFamily="34" charset="0"/>
              </a:rPr>
              <a:t>Increasingly support core communication to improve impact of limited resources</a:t>
            </a:r>
          </a:p>
          <a:p>
            <a:pPr marL="349415" indent="-232943" defTabSz="931774">
              <a:spcBef>
                <a:spcPct val="20000"/>
              </a:spcBef>
              <a:buClr>
                <a:srgbClr val="6076B4"/>
              </a:buClr>
              <a:buFont typeface="Wingdings" panose="05000000000000000000" pitchFamily="2" charset="2"/>
              <a:buChar char="ü"/>
              <a:defRPr/>
            </a:pPr>
            <a:endParaRPr lang="en-US" sz="1400" b="1" dirty="0" smtClean="0">
              <a:solidFill>
                <a:srgbClr val="2F5897"/>
              </a:solidFill>
              <a:latin typeface="Arial" panose="020B0604020202020204" pitchFamily="34" charset="0"/>
              <a:cs typeface="Arial" panose="020B0604020202020204" pitchFamily="34" charset="0"/>
            </a:endParaRPr>
          </a:p>
          <a:p>
            <a:pPr marL="116472" defTabSz="931774">
              <a:spcBef>
                <a:spcPct val="20000"/>
              </a:spcBef>
              <a:buClr>
                <a:srgbClr val="6076B4"/>
              </a:buClr>
              <a:defRPr/>
            </a:pPr>
            <a:r>
              <a:rPr lang="en-US" sz="1400" dirty="0" smtClean="0">
                <a:solidFill>
                  <a:srgbClr val="2F5897"/>
                </a:solidFill>
                <a:latin typeface="Arial" panose="020B0604020202020204" pitchFamily="34" charset="0"/>
                <a:cs typeface="Arial" panose="020B0604020202020204" pitchFamily="34" charset="0"/>
              </a:rPr>
              <a:t>. </a:t>
            </a:r>
            <a:endParaRPr lang="en-US" sz="1400" dirty="0">
              <a:solidFill>
                <a:srgbClr val="2F5897"/>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67989EB1-EBB0-4940-8376-6E728643C2DB}"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63168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2057400" y="0"/>
            <a:ext cx="2540000" cy="1905000"/>
          </a:xfrm>
          <a:noFill/>
          <a:ln>
            <a:solidFill>
              <a:srgbClr val="000000"/>
            </a:solidFill>
            <a:miter lim="800000"/>
            <a:headEnd/>
            <a:tailEnd/>
          </a:ln>
        </p:spPr>
      </p:sp>
      <p:sp>
        <p:nvSpPr>
          <p:cNvPr id="24579" name="Notes Placeholder 2"/>
          <p:cNvSpPr>
            <a:spLocks noGrp="1"/>
          </p:cNvSpPr>
          <p:nvPr>
            <p:ph type="body" idx="1"/>
          </p:nvPr>
        </p:nvSpPr>
        <p:spPr bwMode="auto">
          <a:xfrm>
            <a:off x="533400" y="2057400"/>
            <a:ext cx="5608320" cy="4183380"/>
          </a:xfrm>
          <a:noFill/>
        </p:spPr>
        <p:txBody>
          <a:bodyPr wrap="square" numCol="1" anchor="t" anchorCtr="0" compatLnSpc="1">
            <a:prstTxWarp prst="textNoShape">
              <a:avLst/>
            </a:prstTxWarp>
            <a:noAutofit/>
          </a:bodyPr>
          <a:lstStyle/>
          <a:p>
            <a:pPr marL="174708" indent="-174708">
              <a:buFont typeface="Arial" panose="020B0604020202020204" pitchFamily="34" charset="0"/>
              <a:buChar char="•"/>
            </a:pPr>
            <a:r>
              <a:rPr lang="en-US" sz="1400" b="1" dirty="0" smtClean="0"/>
              <a:t>1/4</a:t>
            </a:r>
            <a:r>
              <a:rPr lang="en-US" sz="1400" b="1" baseline="30000" dirty="0" smtClean="0"/>
              <a:t>th</a:t>
            </a:r>
            <a:r>
              <a:rPr lang="en-US" sz="1400" b="1" dirty="0" smtClean="0"/>
              <a:t> of all children</a:t>
            </a:r>
            <a:r>
              <a:rPr lang="en-US" sz="1400" b="1" baseline="0" dirty="0" smtClean="0"/>
              <a:t> today– are Latinos</a:t>
            </a:r>
          </a:p>
          <a:p>
            <a:pPr marL="174708" indent="-174708">
              <a:buFont typeface="Arial" panose="020B0604020202020204" pitchFamily="34" charset="0"/>
              <a:buChar char="•"/>
            </a:pPr>
            <a:r>
              <a:rPr lang="en-US" sz="1400" b="1" baseline="0" dirty="0" smtClean="0"/>
              <a:t>Are the fastest growing and largest racial ethnic  group in the country</a:t>
            </a:r>
            <a:endParaRPr lang="en-US" sz="1400" b="1" dirty="0" smtClean="0"/>
          </a:p>
          <a:p>
            <a:pPr marL="174708" indent="-174708">
              <a:buFont typeface="Arial" panose="020B0604020202020204" pitchFamily="34" charset="0"/>
              <a:buChar char="•"/>
            </a:pPr>
            <a:r>
              <a:rPr lang="en-US" sz="1400" b="1" dirty="0" smtClean="0"/>
              <a:t>In</a:t>
            </a:r>
            <a:r>
              <a:rPr lang="en-US" sz="1400" b="1" baseline="0" dirty="0" smtClean="0"/>
              <a:t> a few decades will represent one third– roughly the same percentage as white children</a:t>
            </a:r>
          </a:p>
          <a:p>
            <a:pPr marL="174708" indent="-174708" defTabSz="931774">
              <a:buFont typeface="Arial" panose="020B0604020202020204" pitchFamily="34" charset="0"/>
              <a:buChar char="•"/>
            </a:pPr>
            <a:r>
              <a:rPr lang="en-US" sz="1400" b="1" baseline="0" dirty="0" smtClean="0"/>
              <a:t>So how todays children develop and grow– will have important implications for the future of the country.</a:t>
            </a:r>
          </a:p>
          <a:p>
            <a:pPr defTabSz="931774"/>
            <a:endParaRPr lang="en-US" sz="1400" b="1" baseline="0" dirty="0" smtClean="0"/>
          </a:p>
          <a:p>
            <a:pPr marL="174708" indent="-174708" defTabSz="931774">
              <a:buFont typeface="Arial" panose="020B0604020202020204" pitchFamily="34" charset="0"/>
              <a:buChar char="•"/>
            </a:pPr>
            <a:r>
              <a:rPr lang="en-US" sz="1400" b="1" baseline="0" dirty="0" smtClean="0"/>
              <a:t>But unfortunately many Latino children are growing up facing challenges</a:t>
            </a:r>
          </a:p>
          <a:p>
            <a:pPr marL="174708" indent="-174708" defTabSz="931774">
              <a:buFont typeface="Arial" panose="020B0604020202020204" pitchFamily="34" charset="0"/>
              <a:buChar char="•"/>
            </a:pPr>
            <a:r>
              <a:rPr lang="en-US" sz="1400" b="1" baseline="0" dirty="0" smtClean="0"/>
              <a:t>We know that 2/3rds live at or near poverty</a:t>
            </a:r>
          </a:p>
          <a:p>
            <a:pPr marL="174708" indent="-174708" defTabSz="931774">
              <a:buFont typeface="Arial" panose="020B0604020202020204" pitchFamily="34" charset="0"/>
              <a:buChar char="•"/>
            </a:pPr>
            <a:r>
              <a:rPr lang="en-US" sz="1400" b="1" dirty="0" smtClean="0"/>
              <a:t>Which means that MAJORITY OF ALL  LATINO CHILDREN IN THE COUNTRY TODAY FORM</a:t>
            </a:r>
            <a:r>
              <a:rPr lang="en-US" sz="1400" b="1" baseline="0" dirty="0" smtClean="0"/>
              <a:t> </a:t>
            </a:r>
            <a:r>
              <a:rPr lang="en-US" sz="1400" b="1" dirty="0" smtClean="0"/>
              <a:t>PART OF THE POPULATION</a:t>
            </a:r>
            <a:r>
              <a:rPr lang="en-US" sz="1400" b="1" baseline="0" dirty="0" smtClean="0"/>
              <a:t> SERVED BY POLICIES AND PRGRAMS AIMED AT  IMPOVING OUTCOMCES  FOR CHILDREN– THEIR HEALTHY  DEVELOPMENT AND FUTURE WELLBEING </a:t>
            </a:r>
            <a:endParaRPr lang="en-US" sz="1400" b="1" dirty="0" smtClean="0"/>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ill </a:t>
            </a:r>
            <a:r>
              <a:rPr lang="en-US" dirty="0" smtClean="0"/>
              <a:t>Four</a:t>
            </a:r>
            <a:r>
              <a:rPr lang="en-US" baseline="0" dirty="0" smtClean="0"/>
              <a:t> </a:t>
            </a:r>
            <a:r>
              <a:rPr lang="en-US" dirty="0" smtClean="0"/>
              <a:t>demographic facts. </a:t>
            </a:r>
          </a:p>
          <a:p>
            <a:pPr>
              <a:buFont typeface="Wingdings" pitchFamily="2" charset="2"/>
              <a:buNone/>
            </a:pPr>
            <a:r>
              <a:rPr lang="en-US" dirty="0" smtClean="0"/>
              <a:t>Future in many ways depends on their</a:t>
            </a:r>
            <a:r>
              <a:rPr lang="en-US" baseline="0" dirty="0" smtClean="0"/>
              <a:t> healthy development and well being–  fro a number of reasons including that Latino children being born today will be the majority of tomorrow’s work  force </a:t>
            </a:r>
            <a:endParaRPr lang="en-US" dirty="0" smtClean="0"/>
          </a:p>
          <a:p>
            <a:pPr>
              <a:buFont typeface="Wingdings" pitchFamily="2" charset="2"/>
              <a:buNone/>
            </a:pPr>
            <a:r>
              <a:rPr lang="en-US" dirty="0" smtClean="0"/>
              <a:t>1.</a:t>
            </a:r>
            <a:r>
              <a:rPr lang="en-US" baseline="0" dirty="0" smtClean="0"/>
              <a:t>T</a:t>
            </a:r>
            <a:r>
              <a:rPr lang="en-US" dirty="0" smtClean="0"/>
              <a:t>oday,</a:t>
            </a:r>
            <a:r>
              <a:rPr lang="en-US" baseline="0" dirty="0" smtClean="0"/>
              <a:t> roughly 1 in 4 of all children in the U.S. are Hispanic. </a:t>
            </a:r>
          </a:p>
          <a:p>
            <a:pPr lvl="1">
              <a:buFont typeface="Wingdings" pitchFamily="2" charset="2"/>
              <a:buChar char="q"/>
            </a:pPr>
            <a:r>
              <a:rPr lang="en-US" baseline="0" dirty="0" smtClean="0"/>
              <a:t>Hispanics are the fastest growing and largest racial/ethnic group among children. </a:t>
            </a:r>
          </a:p>
          <a:p>
            <a:pPr lvl="1">
              <a:buFont typeface="Wingdings" pitchFamily="2" charset="2"/>
              <a:buChar char="q"/>
            </a:pPr>
            <a:r>
              <a:rPr lang="en-US" baseline="0" dirty="0" smtClean="0"/>
              <a:t>By 2050, Hispanic children are projected to be more than 1 in 3 of all children roughly the same percentage as white children. </a:t>
            </a:r>
          </a:p>
          <a:p>
            <a:pPr lvl="1">
              <a:buFont typeface="Wingdings" pitchFamily="2" charset="2"/>
              <a:buChar char="q"/>
            </a:pPr>
            <a:r>
              <a:rPr lang="en-US" baseline="0" dirty="0" smtClean="0"/>
              <a:t>As such, how Latino children fare in their growth will have profound implications for our country. </a:t>
            </a:r>
            <a:endParaRPr lang="en-US" b="0" kern="1200" baseline="0" dirty="0" smtClean="0">
              <a:solidFill>
                <a:schemeClr val="tx1"/>
              </a:solidFill>
              <a:effectLst/>
              <a:latin typeface="+mn-lt"/>
              <a:ea typeface="+mn-ea"/>
              <a:cs typeface="+mn-cs"/>
            </a:endParaRPr>
          </a:p>
          <a:p>
            <a:pPr marL="228587" indent="-228587"/>
            <a:endParaRPr lang="en-US" b="0" kern="1200" baseline="0" dirty="0" smtClean="0">
              <a:solidFill>
                <a:schemeClr val="tx1"/>
              </a:solidFill>
              <a:effectLst/>
              <a:latin typeface="+mn-lt"/>
              <a:ea typeface="+mn-ea"/>
              <a:cs typeface="+mn-cs"/>
            </a:endParaRPr>
          </a:p>
          <a:p>
            <a:pPr marL="228587" indent="-228587"/>
            <a:r>
              <a:rPr lang="en-US" b="0" kern="1200" baseline="0" dirty="0" smtClean="0">
                <a:solidFill>
                  <a:schemeClr val="tx1"/>
                </a:solidFill>
                <a:effectLst/>
                <a:latin typeface="+mn-lt"/>
                <a:ea typeface="+mn-ea"/>
                <a:cs typeface="+mn-cs"/>
              </a:rPr>
              <a:t>2. </a:t>
            </a:r>
            <a:r>
              <a:rPr lang="en-US" dirty="0" smtClean="0"/>
              <a:t>Economic</a:t>
            </a:r>
            <a:r>
              <a:rPr lang="en-US" baseline="0" dirty="0" smtClean="0"/>
              <a:t> security is precarious for many Hispanic children</a:t>
            </a:r>
            <a:endParaRPr lang="en-US" dirty="0" smtClean="0"/>
          </a:p>
          <a:p>
            <a:pPr lvl="1">
              <a:buFont typeface="Wingdings" pitchFamily="2" charset="2"/>
              <a:buChar char="q"/>
            </a:pPr>
            <a:r>
              <a:rPr lang="en-US" dirty="0" smtClean="0"/>
              <a:t>Roughly, 1/3 of</a:t>
            </a:r>
            <a:r>
              <a:rPr lang="en-US" baseline="0" dirty="0" smtClean="0"/>
              <a:t> Latino children live in </a:t>
            </a:r>
            <a:r>
              <a:rPr lang="en-US" dirty="0" smtClean="0"/>
              <a:t>poverty  </a:t>
            </a:r>
          </a:p>
          <a:p>
            <a:pPr lvl="1">
              <a:buFont typeface="Wingdings" pitchFamily="2" charset="2"/>
              <a:buChar char="q"/>
            </a:pPr>
            <a:r>
              <a:rPr lang="en-US" dirty="0" smtClean="0"/>
              <a:t> And, 2/3 live in low- income families  (defined</a:t>
            </a:r>
            <a:r>
              <a:rPr lang="en-US" baseline="0" dirty="0" smtClean="0"/>
              <a:t> as those with incomes less than twice the poverty line)</a:t>
            </a:r>
          </a:p>
          <a:p>
            <a:pPr lvl="1">
              <a:buFont typeface="Wingdings" pitchFamily="2" charset="2"/>
              <a:buChar char="q"/>
            </a:pPr>
            <a:r>
              <a:rPr lang="en-US" baseline="0" dirty="0" smtClean="0"/>
              <a:t>In other words, the majority of Hispanic children are part of the target population that of programs and policies</a:t>
            </a:r>
          </a:p>
          <a:p>
            <a:pPr lvl="1">
              <a:buFont typeface="Wingdings" pitchFamily="2" charset="2"/>
              <a:buNone/>
            </a:pPr>
            <a:endParaRPr lang="en-US" b="0" kern="1200" baseline="0" dirty="0" smtClean="0">
              <a:solidFill>
                <a:schemeClr val="tx1"/>
              </a:solidFill>
              <a:effectLst/>
              <a:latin typeface="+mn-lt"/>
              <a:ea typeface="+mn-ea"/>
              <a:cs typeface="+mn-cs"/>
            </a:endParaRPr>
          </a:p>
          <a:p>
            <a:pPr lvl="0"/>
            <a:r>
              <a:rPr lang="en-US" b="0" kern="1200" baseline="0" dirty="0" smtClean="0">
                <a:solidFill>
                  <a:schemeClr val="tx1"/>
                </a:solidFill>
                <a:effectLst/>
                <a:latin typeface="+mn-lt"/>
                <a:ea typeface="+mn-ea"/>
                <a:cs typeface="+mn-cs"/>
              </a:rPr>
              <a:t>3. The vast majority of Hispanic children are U.S. born</a:t>
            </a:r>
          </a:p>
          <a:p>
            <a:pPr lvl="1">
              <a:buFont typeface="Wingdings" pitchFamily="2" charset="2"/>
              <a:buChar char="q"/>
            </a:pPr>
            <a:r>
              <a:rPr lang="en-US" dirty="0" smtClean="0"/>
              <a:t>In fact, recent i</a:t>
            </a:r>
            <a:r>
              <a:rPr lang="en-US" baseline="0" dirty="0" smtClean="0"/>
              <a:t>ncreases in the Latino population are being driven not by immigration but by births.</a:t>
            </a:r>
          </a:p>
          <a:p>
            <a:pPr>
              <a:buFont typeface="Wingdings" pitchFamily="2" charset="2"/>
              <a:buNone/>
            </a:pPr>
            <a:endParaRPr lang="en-US" b="0" kern="1200" baseline="0" dirty="0" smtClean="0">
              <a:solidFill>
                <a:schemeClr val="tx1"/>
              </a:solidFill>
              <a:effectLst/>
              <a:latin typeface="+mn-lt"/>
              <a:ea typeface="+mn-ea"/>
              <a:cs typeface="+mn-cs"/>
            </a:endParaRPr>
          </a:p>
          <a:p>
            <a:pPr>
              <a:buFont typeface="Wingdings" pitchFamily="2" charset="2"/>
              <a:buNone/>
            </a:pPr>
            <a:r>
              <a:rPr lang="en-US" b="0" kern="1200" baseline="0" dirty="0" smtClean="0">
                <a:solidFill>
                  <a:schemeClr val="tx1"/>
                </a:solidFill>
                <a:effectLst/>
                <a:latin typeface="+mn-lt"/>
                <a:ea typeface="+mn-ea"/>
                <a:cs typeface="+mn-cs"/>
              </a:rPr>
              <a:t>4. A</a:t>
            </a:r>
            <a:r>
              <a:rPr lang="en-US" dirty="0" smtClean="0"/>
              <a:t>lthough</a:t>
            </a:r>
            <a:r>
              <a:rPr lang="en-US" baseline="0" dirty="0" smtClean="0"/>
              <a:t> the vast majority of Latino children are U.S. born, </a:t>
            </a:r>
            <a:r>
              <a:rPr lang="en-US" dirty="0" smtClean="0"/>
              <a:t>the immigrant experience is a reality for many</a:t>
            </a:r>
            <a:r>
              <a:rPr lang="en-US" baseline="0" dirty="0" smtClean="0"/>
              <a:t>.</a:t>
            </a:r>
            <a:endParaRPr lang="en-US" dirty="0" smtClean="0"/>
          </a:p>
          <a:p>
            <a:pPr lvl="1">
              <a:buFont typeface="Wingdings" pitchFamily="2" charset="2"/>
              <a:buChar char="q"/>
            </a:pPr>
            <a:r>
              <a:rPr lang="en-US" dirty="0" smtClean="0"/>
              <a:t>Roughly half (53%) have at</a:t>
            </a:r>
            <a:r>
              <a:rPr lang="en-US" baseline="0" dirty="0" smtClean="0"/>
              <a:t> </a:t>
            </a:r>
            <a:r>
              <a:rPr lang="en-US" dirty="0" smtClean="0"/>
              <a:t>least one parent who was born outside of the U.S.</a:t>
            </a:r>
          </a:p>
          <a:p>
            <a:pPr lvl="1">
              <a:buFont typeface="Wingdings" pitchFamily="2" charset="2"/>
              <a:buChar char="q"/>
            </a:pPr>
            <a:r>
              <a:rPr lang="en-US" dirty="0" smtClean="0"/>
              <a:t>And, roughly</a:t>
            </a:r>
            <a:r>
              <a:rPr lang="en-US" baseline="0" dirty="0" smtClean="0"/>
              <a:t> ¾ (</a:t>
            </a:r>
            <a:r>
              <a:rPr lang="en-US" dirty="0" smtClean="0"/>
              <a:t>74%) speak a language other than English at home </a:t>
            </a:r>
            <a:endParaRPr lang="en-US" b="0" kern="1200" baseline="0" dirty="0" smtClean="0">
              <a:solidFill>
                <a:schemeClr val="tx1"/>
              </a:solidFill>
              <a:effectLst/>
              <a:latin typeface="+mn-lt"/>
              <a:ea typeface="+mn-ea"/>
              <a:cs typeface="+mn-cs"/>
            </a:endParaRPr>
          </a:p>
          <a:p>
            <a:pPr defTabSz="914350">
              <a:defRPr/>
            </a:pPr>
            <a:endParaRPr lang="en-US" b="0" kern="1200" baseline="0" dirty="0" smtClean="0">
              <a:solidFill>
                <a:schemeClr val="tx1"/>
              </a:solidFill>
              <a:effectLst/>
              <a:latin typeface="+mn-lt"/>
              <a:ea typeface="+mn-ea"/>
              <a:cs typeface="+mn-cs"/>
            </a:endParaRPr>
          </a:p>
          <a:p>
            <a:pPr defTabSz="914350">
              <a:defRPr/>
            </a:pPr>
            <a:r>
              <a:rPr lang="en-US" b="0" kern="1200" baseline="0" dirty="0" smtClean="0">
                <a:solidFill>
                  <a:schemeClr val="tx1"/>
                </a:solidFill>
                <a:effectLst/>
                <a:latin typeface="+mn-lt"/>
                <a:ea typeface="+mn-ea"/>
                <a:cs typeface="+mn-cs"/>
              </a:rPr>
              <a:t>As we think about our programs and policies and how best to support Hispanic children and families,  it is important to consider these family experiences including their exposure to  languages other than English and poverty as well the diversity of the Latino population</a:t>
            </a:r>
          </a:p>
          <a:p>
            <a:pPr lvl="0"/>
            <a:r>
              <a:rPr lang="en-US" b="0" kern="1200" baseline="0" dirty="0" smtClean="0">
                <a:solidFill>
                  <a:schemeClr val="tx1"/>
                </a:solidFill>
                <a:effectLst/>
                <a:latin typeface="+mn-lt"/>
                <a:ea typeface="+mn-ea"/>
                <a:cs typeface="+mn-cs"/>
              </a:rPr>
              <a:t>--And will be 1/3 of our future work force (2060) </a:t>
            </a:r>
          </a:p>
          <a:p>
            <a:pPr lvl="0"/>
            <a:endParaRPr lang="en-US" dirty="0"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66865B-1EEA-4625-8580-B71E6878F9E6}" type="slidenum">
              <a:rPr lang="en-US" smtClean="0">
                <a:solidFill>
                  <a:prstClr val="black"/>
                </a:solidFill>
              </a:rPr>
              <a:pPr/>
              <a:t>8</a:t>
            </a:fld>
            <a:endParaRPr lang="en-US" smtClean="0">
              <a:solidFill>
                <a:prstClr val="black"/>
              </a:solidFill>
            </a:endParaRPr>
          </a:p>
        </p:txBody>
      </p:sp>
    </p:spTree>
    <p:extLst>
      <p:ext uri="{BB962C8B-B14F-4D97-AF65-F5344CB8AC3E}">
        <p14:creationId xmlns:p14="http://schemas.microsoft.com/office/powerpoint/2010/main" val="2278137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1" indent="-171421" defTabSz="914250" eaLnBrk="0" fontAlgn="base" hangingPunct="0">
              <a:spcBef>
                <a:spcPct val="30000"/>
              </a:spcBef>
              <a:spcAft>
                <a:spcPct val="0"/>
              </a:spcAft>
              <a:buFont typeface="Wingdings" panose="05000000000000000000" pitchFamily="2" charset="2"/>
              <a:buChar char="q"/>
              <a:defRPr/>
            </a:pPr>
            <a:r>
              <a:rPr lang="en-US" sz="1400" b="1" dirty="0">
                <a:solidFill>
                  <a:prstClr val="black"/>
                </a:solidFill>
                <a:latin typeface="Arial" panose="020B0604020202020204" pitchFamily="34" charset="0"/>
                <a:cs typeface="Arial" panose="020B0604020202020204" pitchFamily="34" charset="0"/>
              </a:rPr>
              <a:t>As Latinos are becoming an increasingly larger share of the country</a:t>
            </a:r>
          </a:p>
          <a:p>
            <a:pPr marL="171421" indent="-171421" defTabSz="914250" eaLnBrk="0" fontAlgn="base" hangingPunct="0">
              <a:spcBef>
                <a:spcPct val="30000"/>
              </a:spcBef>
              <a:spcAft>
                <a:spcPct val="0"/>
              </a:spcAft>
              <a:buFont typeface="Wingdings" panose="05000000000000000000" pitchFamily="2" charset="2"/>
              <a:buChar char="q"/>
              <a:defRPr/>
            </a:pPr>
            <a:r>
              <a:rPr lang="en-US" sz="1400" b="1" dirty="0">
                <a:solidFill>
                  <a:prstClr val="black"/>
                </a:solidFill>
                <a:latin typeface="Arial" panose="020B0604020202020204" pitchFamily="34" charset="0"/>
                <a:cs typeface="Arial" panose="020B0604020202020204" pitchFamily="34" charset="0"/>
              </a:rPr>
              <a:t>There are a number of stakeholders who are paying closer attention to Latinos– for many reasons  </a:t>
            </a:r>
            <a:r>
              <a:rPr lang="en-US" sz="1400" b="1" dirty="0" smtClean="0">
                <a:solidFill>
                  <a:prstClr val="black"/>
                </a:solidFill>
                <a:latin typeface="Arial" panose="020B0604020202020204" pitchFamily="34" charset="0"/>
                <a:cs typeface="Arial" panose="020B0604020202020204" pitchFamily="34" charset="0"/>
              </a:rPr>
              <a:t> </a:t>
            </a:r>
          </a:p>
          <a:p>
            <a:pPr defTabSz="914250" eaLnBrk="0" fontAlgn="base" hangingPunct="0">
              <a:spcBef>
                <a:spcPct val="30000"/>
              </a:spcBef>
              <a:spcAft>
                <a:spcPct val="0"/>
              </a:spcAft>
              <a:defRPr/>
            </a:pPr>
            <a:r>
              <a:rPr lang="en-US" sz="1400" b="1" u="sng" dirty="0" smtClean="0">
                <a:solidFill>
                  <a:prstClr val="black"/>
                </a:solidFill>
                <a:latin typeface="Arial" panose="020B0604020202020204" pitchFamily="34" charset="0"/>
                <a:cs typeface="Arial" panose="020B0604020202020204" pitchFamily="34" charset="0"/>
              </a:rPr>
              <a:t>FOR </a:t>
            </a:r>
            <a:r>
              <a:rPr lang="en-US" sz="1400" b="1" u="sng" dirty="0">
                <a:solidFill>
                  <a:prstClr val="black"/>
                </a:solidFill>
                <a:latin typeface="Arial" panose="020B0604020202020204" pitchFamily="34" charset="0"/>
                <a:cs typeface="Arial" panose="020B0604020202020204" pitchFamily="34" charset="0"/>
              </a:rPr>
              <a:t>EXAMPLE</a:t>
            </a:r>
          </a:p>
          <a:p>
            <a:pPr marL="171421" indent="-171421" defTabSz="914250" eaLnBrk="0" fontAlgn="base" hangingPunct="0">
              <a:spcBef>
                <a:spcPct val="30000"/>
              </a:spcBef>
              <a:spcAft>
                <a:spcPct val="0"/>
              </a:spcAft>
              <a:buFont typeface="Wingdings" panose="05000000000000000000" pitchFamily="2" charset="2"/>
              <a:buChar char="q"/>
              <a:defRPr/>
            </a:pPr>
            <a:r>
              <a:rPr lang="en-US" sz="1400" b="1" dirty="0">
                <a:solidFill>
                  <a:prstClr val="black"/>
                </a:solidFill>
                <a:latin typeface="Arial" panose="020B0604020202020204" pitchFamily="34" charset="0"/>
                <a:cs typeface="Arial" panose="020B0604020202020204" pitchFamily="34" charset="0"/>
              </a:rPr>
              <a:t>Today more than 90% of all Latinos are born in the U.S.</a:t>
            </a:r>
          </a:p>
          <a:p>
            <a:pPr marL="171421" indent="-171421" defTabSz="914250" eaLnBrk="0" fontAlgn="base" hangingPunct="0">
              <a:spcBef>
                <a:spcPct val="30000"/>
              </a:spcBef>
              <a:spcAft>
                <a:spcPct val="0"/>
              </a:spcAft>
              <a:buFont typeface="Wingdings" panose="05000000000000000000" pitchFamily="2" charset="2"/>
              <a:buChar char="q"/>
              <a:defRPr/>
            </a:pPr>
            <a:r>
              <a:rPr lang="en-US" sz="1400" b="1" dirty="0">
                <a:solidFill>
                  <a:prstClr val="black"/>
                </a:solidFill>
                <a:latin typeface="Arial" panose="020B0604020202020204" pitchFamily="34" charset="0"/>
                <a:cs typeface="Arial" panose="020B0604020202020204" pitchFamily="34" charset="0"/>
              </a:rPr>
              <a:t>As U.S. Citizenship has grown– so have the number of those eligible to vote</a:t>
            </a:r>
          </a:p>
          <a:p>
            <a:pPr marL="628571" lvl="1" indent="-171421" defTabSz="914250" eaLnBrk="0" fontAlgn="base" hangingPunct="0">
              <a:spcBef>
                <a:spcPct val="30000"/>
              </a:spcBef>
              <a:spcAft>
                <a:spcPct val="0"/>
              </a:spcAft>
              <a:buFont typeface="Wingdings" panose="05000000000000000000" pitchFamily="2" charset="2"/>
              <a:buChar char="q"/>
              <a:defRPr/>
            </a:pPr>
            <a:r>
              <a:rPr lang="en-US" sz="1400" b="1" dirty="0">
                <a:solidFill>
                  <a:prstClr val="black"/>
                </a:solidFill>
                <a:latin typeface="Arial" panose="020B0604020202020204" pitchFamily="34" charset="0"/>
                <a:cs typeface="Arial" panose="020B0604020202020204" pitchFamily="34" charset="0"/>
              </a:rPr>
              <a:t>There was a 3 fold increase in less than 30 </a:t>
            </a:r>
            <a:r>
              <a:rPr lang="en-US" sz="1400" b="1" dirty="0" smtClean="0">
                <a:solidFill>
                  <a:prstClr val="black"/>
                </a:solidFill>
                <a:latin typeface="Arial" panose="020B0604020202020204" pitchFamily="34" charset="0"/>
                <a:cs typeface="Arial" panose="020B0604020202020204" pitchFamily="34" charset="0"/>
              </a:rPr>
              <a:t>years</a:t>
            </a:r>
            <a:endParaRPr lang="en-US" sz="1400" b="1" dirty="0">
              <a:solidFill>
                <a:prstClr val="black"/>
              </a:solidFill>
              <a:latin typeface="Arial" panose="020B0604020202020204" pitchFamily="34" charset="0"/>
              <a:cs typeface="Arial" panose="020B0604020202020204" pitchFamily="34" charset="0"/>
            </a:endParaRPr>
          </a:p>
          <a:p>
            <a:pPr marL="628571" lvl="1" indent="-171421" defTabSz="914250" eaLnBrk="0" fontAlgn="base" hangingPunct="0">
              <a:spcBef>
                <a:spcPct val="30000"/>
              </a:spcBef>
              <a:spcAft>
                <a:spcPct val="0"/>
              </a:spcAft>
              <a:buFont typeface="Wingdings" panose="05000000000000000000" pitchFamily="2" charset="2"/>
              <a:buChar char="q"/>
              <a:defRPr/>
            </a:pPr>
            <a:r>
              <a:rPr lang="en-US" sz="1400" b="1" dirty="0">
                <a:solidFill>
                  <a:prstClr val="black"/>
                </a:solidFill>
                <a:latin typeface="Arial" panose="020B0604020202020204" pitchFamily="34" charset="0"/>
                <a:cs typeface="Arial" panose="020B0604020202020204" pitchFamily="34" charset="0"/>
              </a:rPr>
              <a:t> Translates into important share of the electorate in number of states– those in the darker colors on this map– indicates states where Latinos represent an important sector of the total electorate ----and potential swing votes</a:t>
            </a:r>
            <a:r>
              <a:rPr lang="en-US" sz="1400" b="1" dirty="0" smtClean="0">
                <a:solidFill>
                  <a:prstClr val="black"/>
                </a:solidFill>
                <a:latin typeface="Arial" panose="020B0604020202020204" pitchFamily="34" charset="0"/>
                <a:cs typeface="Arial" panose="020B0604020202020204" pitchFamily="34" charset="0"/>
              </a:rPr>
              <a:t>.</a:t>
            </a:r>
          </a:p>
          <a:p>
            <a:pPr marL="628571" lvl="1" indent="-171421" defTabSz="914250" eaLnBrk="0" fontAlgn="base" hangingPunct="0">
              <a:spcBef>
                <a:spcPct val="30000"/>
              </a:spcBef>
              <a:spcAft>
                <a:spcPct val="0"/>
              </a:spcAft>
              <a:buFont typeface="Wingdings" panose="05000000000000000000" pitchFamily="2" charset="2"/>
              <a:buChar char="q"/>
              <a:defRPr/>
            </a:pPr>
            <a:endParaRPr lang="en-US" sz="1400" b="1" dirty="0" smtClean="0">
              <a:solidFill>
                <a:prstClr val="black"/>
              </a:solidFill>
              <a:latin typeface="Arial" panose="020B0604020202020204" pitchFamily="34" charset="0"/>
              <a:cs typeface="Arial" panose="020B0604020202020204" pitchFamily="34" charset="0"/>
            </a:endParaRPr>
          </a:p>
          <a:p>
            <a:pPr marL="171371" lvl="0" indent="-171421" defTabSz="914250" eaLnBrk="0" fontAlgn="base" hangingPunct="0">
              <a:spcBef>
                <a:spcPct val="30000"/>
              </a:spcBef>
              <a:spcAft>
                <a:spcPct val="0"/>
              </a:spcAft>
              <a:buFont typeface="Wingdings" panose="05000000000000000000" pitchFamily="2" charset="2"/>
              <a:buChar char="q"/>
              <a:defRPr/>
            </a:pPr>
            <a:r>
              <a:rPr lang="en-US" sz="1400" b="1" dirty="0" smtClean="0">
                <a:solidFill>
                  <a:prstClr val="black"/>
                </a:solidFill>
                <a:latin typeface="Arial" panose="020B0604020202020204" pitchFamily="34" charset="0"/>
                <a:cs typeface="Arial" panose="020B0604020202020204" pitchFamily="34" charset="0"/>
              </a:rPr>
              <a:t>Something that during election season is front and center</a:t>
            </a:r>
            <a:endParaRPr lang="en-US" sz="1400" b="1" dirty="0">
              <a:solidFill>
                <a:prstClr val="black"/>
              </a:solidFill>
              <a:latin typeface="Arial" panose="020B0604020202020204" pitchFamily="34" charset="0"/>
              <a:cs typeface="Arial" panose="020B0604020202020204" pitchFamily="34" charset="0"/>
            </a:endParaRPr>
          </a:p>
          <a:p>
            <a:pPr marL="171421" indent="-171421" defTabSz="914250" eaLnBrk="0" fontAlgn="base" hangingPunct="0">
              <a:spcBef>
                <a:spcPct val="30000"/>
              </a:spcBef>
              <a:spcAft>
                <a:spcPct val="0"/>
              </a:spcAft>
              <a:buFont typeface="Wingdings" panose="05000000000000000000" pitchFamily="2" charset="2"/>
              <a:buChar char="q"/>
              <a:defRPr/>
            </a:pPr>
            <a:endParaRPr lang="en-US" sz="1400" dirty="0">
              <a:solidFill>
                <a:prstClr val="black"/>
              </a:solidFill>
              <a:latin typeface="Arial" panose="020B0604020202020204" pitchFamily="34" charset="0"/>
              <a:cs typeface="Arial" panose="020B0604020202020204" pitchFamily="34" charset="0"/>
            </a:endParaRPr>
          </a:p>
          <a:p>
            <a:pPr marL="171421" indent="-171421" defTabSz="914250" eaLnBrk="0" fontAlgn="base" hangingPunct="0">
              <a:spcBef>
                <a:spcPct val="30000"/>
              </a:spcBef>
              <a:spcAft>
                <a:spcPct val="0"/>
              </a:spcAft>
              <a:buFont typeface="Wingdings" panose="05000000000000000000" pitchFamily="2" charset="2"/>
              <a:buChar char="q"/>
              <a:defRPr/>
            </a:pPr>
            <a:endParaRPr lang="en-US" sz="1400" dirty="0">
              <a:solidFill>
                <a:prstClr val="black"/>
              </a:solidFill>
              <a:latin typeface="Arial" panose="020B0604020202020204" pitchFamily="34" charset="0"/>
              <a:cs typeface="Arial" panose="020B0604020202020204" pitchFamily="34" charset="0"/>
            </a:endParaRPr>
          </a:p>
          <a:p>
            <a:pPr marL="171421" indent="-171421" defTabSz="914250" eaLnBrk="0" fontAlgn="base" hangingPunct="0">
              <a:spcBef>
                <a:spcPct val="30000"/>
              </a:spcBef>
              <a:spcAft>
                <a:spcPct val="0"/>
              </a:spcAft>
              <a:buFont typeface="Wingdings" panose="05000000000000000000" pitchFamily="2" charset="2"/>
              <a:buChar char="q"/>
              <a:defRPr/>
            </a:pPr>
            <a:endParaRPr lang="en-US" sz="1400" dirty="0">
              <a:solidFill>
                <a:prstClr val="black"/>
              </a:solidFill>
              <a:latin typeface="Arial" panose="020B0604020202020204" pitchFamily="34" charset="0"/>
              <a:cs typeface="Arial" panose="020B0604020202020204" pitchFamily="34" charset="0"/>
            </a:endParaRPr>
          </a:p>
          <a:p>
            <a:pPr marL="171421" indent="-171421" defTabSz="914250" eaLnBrk="0" fontAlgn="base" hangingPunct="0">
              <a:spcBef>
                <a:spcPct val="30000"/>
              </a:spcBef>
              <a:spcAft>
                <a:spcPct val="0"/>
              </a:spcAft>
              <a:buFont typeface="Wingdings" panose="05000000000000000000" pitchFamily="2" charset="2"/>
              <a:buChar char="q"/>
              <a:defRPr/>
            </a:pPr>
            <a:r>
              <a:rPr lang="en-US" sz="1400" dirty="0">
                <a:solidFill>
                  <a:prstClr val="black"/>
                </a:solidFill>
                <a:latin typeface="Arial" panose="020B0604020202020204" pitchFamily="34" charset="0"/>
                <a:cs typeface="Arial" panose="020B0604020202020204" pitchFamily="34" charset="0"/>
              </a:rPr>
              <a:t>Latinos across the country represent important sectors of the electorate with:</a:t>
            </a:r>
          </a:p>
          <a:p>
            <a:pPr marL="628571" lvl="1" indent="-171421" defTabSz="914250" eaLnBrk="0" fontAlgn="base" hangingPunct="0">
              <a:spcBef>
                <a:spcPct val="30000"/>
              </a:spcBef>
              <a:spcAft>
                <a:spcPct val="0"/>
              </a:spcAft>
              <a:buFont typeface="Wingdings" panose="05000000000000000000" pitchFamily="2" charset="2"/>
              <a:buChar char="q"/>
              <a:defRPr/>
            </a:pPr>
            <a:r>
              <a:rPr lang="en-US" sz="1400" dirty="0">
                <a:solidFill>
                  <a:prstClr val="black"/>
                </a:solidFill>
                <a:latin typeface="Arial" panose="020B0604020202020204" pitchFamily="34" charset="0"/>
                <a:cs typeface="Arial" panose="020B0604020202020204" pitchFamily="34" charset="0"/>
              </a:rPr>
              <a:t>Large percentages in states as TX, FL, CA and NY</a:t>
            </a:r>
          </a:p>
          <a:p>
            <a:pPr marL="628571" lvl="1" indent="-171421" defTabSz="914250" eaLnBrk="0" fontAlgn="base" hangingPunct="0">
              <a:spcBef>
                <a:spcPct val="30000"/>
              </a:spcBef>
              <a:spcAft>
                <a:spcPct val="0"/>
              </a:spcAft>
              <a:buFont typeface="Wingdings" panose="05000000000000000000" pitchFamily="2" charset="2"/>
              <a:buChar char="q"/>
              <a:defRPr/>
            </a:pPr>
            <a:r>
              <a:rPr lang="en-US" sz="1400" dirty="0">
                <a:solidFill>
                  <a:prstClr val="black"/>
                </a:solidFill>
                <a:latin typeface="Arial" panose="020B0604020202020204" pitchFamily="34" charset="0"/>
                <a:cs typeface="Arial" panose="020B0604020202020204" pitchFamily="34" charset="0"/>
              </a:rPr>
              <a:t>But also potential swing votes in many other states where they represent 5, 10, 15% of the vote</a:t>
            </a:r>
          </a:p>
          <a:p>
            <a:pPr marL="171421" indent="-171421" defTabSz="914250" eaLnBrk="0" fontAlgn="base" hangingPunct="0">
              <a:spcBef>
                <a:spcPct val="30000"/>
              </a:spcBef>
              <a:spcAft>
                <a:spcPct val="0"/>
              </a:spcAft>
              <a:buFont typeface="Wingdings" panose="05000000000000000000" pitchFamily="2" charset="2"/>
              <a:buChar char="q"/>
              <a:defRPr/>
            </a:pPr>
            <a:endParaRPr lang="en-US" sz="1400" dirty="0">
              <a:solidFill>
                <a:prstClr val="black"/>
              </a:solidFill>
              <a:latin typeface="Arial" panose="020B0604020202020204" pitchFamily="34" charset="0"/>
              <a:cs typeface="Arial" panose="020B0604020202020204" pitchFamily="34" charset="0"/>
            </a:endParaRPr>
          </a:p>
          <a:p>
            <a:pPr marL="171421" indent="-171421" defTabSz="914250" eaLnBrk="0" fontAlgn="base" hangingPunct="0">
              <a:spcBef>
                <a:spcPct val="30000"/>
              </a:spcBef>
              <a:spcAft>
                <a:spcPct val="0"/>
              </a:spcAft>
              <a:buFont typeface="Wingdings" panose="05000000000000000000" pitchFamily="2" charset="2"/>
              <a:buChar char="q"/>
              <a:defRPr/>
            </a:pPr>
            <a:r>
              <a:rPr lang="en-US" sz="1400" dirty="0">
                <a:solidFill>
                  <a:prstClr val="black"/>
                </a:solidFill>
                <a:latin typeface="Arial" panose="020B0604020202020204" pitchFamily="34" charset="0"/>
                <a:cs typeface="Arial" panose="020B0604020202020204" pitchFamily="34" charset="0"/>
              </a:rPr>
              <a:t>Of Reliable and Actionable research</a:t>
            </a:r>
          </a:p>
          <a:p>
            <a:pPr marL="171421" indent="-171421" defTabSz="914250" eaLnBrk="0" fontAlgn="base" hangingPunct="0">
              <a:spcBef>
                <a:spcPct val="30000"/>
              </a:spcBef>
              <a:spcAft>
                <a:spcPct val="0"/>
              </a:spcAft>
              <a:buFont typeface="Wingdings" panose="05000000000000000000" pitchFamily="2" charset="2"/>
              <a:buChar char="q"/>
              <a:defRPr/>
            </a:pPr>
            <a:endParaRPr lang="en-US" sz="1400" dirty="0">
              <a:solidFill>
                <a:prstClr val="black"/>
              </a:solidFill>
              <a:latin typeface="Arial" panose="020B0604020202020204" pitchFamily="34" charset="0"/>
              <a:cs typeface="Arial" panose="020B0604020202020204" pitchFamily="34" charset="0"/>
            </a:endParaRPr>
          </a:p>
          <a:p>
            <a:pPr marL="171421" indent="-171421" defTabSz="914250" eaLnBrk="0" fontAlgn="base" hangingPunct="0">
              <a:spcBef>
                <a:spcPct val="30000"/>
              </a:spcBef>
              <a:spcAft>
                <a:spcPct val="0"/>
              </a:spcAft>
              <a:buFont typeface="Wingdings" panose="05000000000000000000" pitchFamily="2" charset="2"/>
              <a:buChar char="q"/>
              <a:defRPr/>
            </a:pPr>
            <a:r>
              <a:rPr lang="en-US" sz="1400" dirty="0">
                <a:solidFill>
                  <a:prstClr val="black"/>
                </a:solidFill>
                <a:latin typeface="Arial" panose="020B0604020202020204" pitchFamily="34" charset="0"/>
                <a:cs typeface="Arial" panose="020B0604020202020204" pitchFamily="34" charset="0"/>
              </a:rPr>
              <a:t>THERE IS REATER RECOGNITION THAT THERIE IS A LOT AT STAKE IN THE ENSURING THE HEALTHY DEVELOPMENT AND WELL-BING OF LATINO CHILDREN</a:t>
            </a: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67989EB1-EBB0-4940-8376-6E728643C2DB}"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545015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defTabSz="931774">
              <a:lnSpc>
                <a:spcPct val="115000"/>
              </a:lnSpc>
              <a:spcBef>
                <a:spcPts val="408"/>
              </a:spcBef>
              <a:spcAft>
                <a:spcPts val="408"/>
              </a:spcAft>
              <a:defRPr/>
            </a:pPr>
            <a:r>
              <a:rPr lang="en-US" sz="1600" b="1" dirty="0">
                <a:solidFill>
                  <a:srgbClr val="C00000"/>
                </a:solidFill>
                <a:ea typeface="Trebuchet MS"/>
                <a:cs typeface="Trebuchet MS"/>
              </a:rPr>
              <a:t>Those are a few of the reasons we focused on Latinos– why service </a:t>
            </a:r>
            <a:r>
              <a:rPr lang="en-US" sz="1600" b="1" dirty="0" smtClean="0">
                <a:solidFill>
                  <a:srgbClr val="C00000"/>
                </a:solidFill>
                <a:ea typeface="Trebuchet MS"/>
                <a:cs typeface="Trebuchet MS"/>
              </a:rPr>
              <a:t>providers</a:t>
            </a:r>
            <a:endParaRPr lang="en-US" sz="1600" b="1" dirty="0">
              <a:solidFill>
                <a:srgbClr val="C00000"/>
              </a:solidFill>
              <a:ea typeface="Trebuchet MS"/>
              <a:cs typeface="Trebuchet MS"/>
            </a:endParaRPr>
          </a:p>
          <a:p>
            <a:pPr marL="232943" defTabSz="931774">
              <a:lnSpc>
                <a:spcPct val="115000"/>
              </a:lnSpc>
              <a:spcBef>
                <a:spcPts val="408"/>
              </a:spcBef>
              <a:spcAft>
                <a:spcPts val="408"/>
              </a:spcAft>
              <a:defRPr/>
            </a:pPr>
            <a:r>
              <a:rPr lang="en-US" sz="1600" b="1" dirty="0">
                <a:solidFill>
                  <a:srgbClr val="C00000"/>
                </a:solidFill>
                <a:ea typeface="Trebuchet MS"/>
                <a:cs typeface="Trebuchet MS"/>
              </a:rPr>
              <a:t> </a:t>
            </a:r>
            <a:r>
              <a:rPr lang="en-US" sz="1600" b="1" u="sng" dirty="0">
                <a:solidFill>
                  <a:srgbClr val="C00000"/>
                </a:solidFill>
                <a:ea typeface="Trebuchet MS"/>
                <a:cs typeface="Trebuchet MS"/>
              </a:rPr>
              <a:t>And we’ve seen that as the Latino population has grown, so have organization that  provide services </a:t>
            </a:r>
          </a:p>
          <a:p>
            <a:pPr marL="698830" indent="-465887" defTabSz="931774">
              <a:lnSpc>
                <a:spcPct val="115000"/>
              </a:lnSpc>
              <a:spcBef>
                <a:spcPts val="408"/>
              </a:spcBef>
              <a:spcAft>
                <a:spcPts val="408"/>
              </a:spcAft>
              <a:buFont typeface="Wingdings" panose="05000000000000000000" pitchFamily="2" charset="2"/>
              <a:buChar char="ü"/>
              <a:defRPr/>
            </a:pPr>
            <a:r>
              <a:rPr lang="en-US" sz="1600" b="1" dirty="0">
                <a:solidFill>
                  <a:srgbClr val="0070C0"/>
                </a:solidFill>
                <a:ea typeface="Trebuchet MS"/>
                <a:cs typeface="Trebuchet MS"/>
              </a:rPr>
              <a:t>To make a difference -- must be able to reach and engage effectively with Latino families </a:t>
            </a:r>
          </a:p>
          <a:p>
            <a:pPr marL="698830" indent="-465887" defTabSz="931774">
              <a:lnSpc>
                <a:spcPct val="115000"/>
              </a:lnSpc>
              <a:spcBef>
                <a:spcPts val="408"/>
              </a:spcBef>
              <a:spcAft>
                <a:spcPts val="408"/>
              </a:spcAft>
              <a:buFont typeface="Wingdings" panose="05000000000000000000" pitchFamily="2" charset="2"/>
              <a:buChar char="ü"/>
              <a:defRPr/>
            </a:pPr>
            <a:r>
              <a:rPr lang="en-US" sz="1600" b="1" dirty="0">
                <a:solidFill>
                  <a:srgbClr val="0070C0"/>
                </a:solidFill>
                <a:ea typeface="Trebuchet MS"/>
                <a:cs typeface="Trebuchet MS"/>
              </a:rPr>
              <a:t>Service providers, like schools, exist for the communities they serve</a:t>
            </a:r>
          </a:p>
          <a:p>
            <a:pPr marL="698830" indent="-465887" defTabSz="931774">
              <a:lnSpc>
                <a:spcPct val="115000"/>
              </a:lnSpc>
              <a:spcBef>
                <a:spcPts val="408"/>
              </a:spcBef>
              <a:spcAft>
                <a:spcPts val="408"/>
              </a:spcAft>
              <a:buFont typeface="Wingdings" panose="05000000000000000000" pitchFamily="2" charset="2"/>
              <a:buChar char="ü"/>
              <a:defRPr/>
            </a:pPr>
            <a:r>
              <a:rPr lang="en-US" sz="1600" b="1" dirty="0">
                <a:solidFill>
                  <a:srgbClr val="0070C0"/>
                </a:solidFill>
                <a:ea typeface="Trebuchet MS"/>
                <a:cs typeface="Trebuchet MS"/>
              </a:rPr>
              <a:t>Financed with public and private monies: government , foundation,  fees for service and/or membership fees</a:t>
            </a:r>
            <a:endParaRPr lang="en-US" sz="1600" b="1" dirty="0">
              <a:solidFill>
                <a:srgbClr val="0070C0"/>
              </a:solidFill>
              <a:ea typeface="Calibri"/>
              <a:cs typeface="Times New Roman"/>
            </a:endParaRPr>
          </a:p>
          <a:p>
            <a:pPr marL="302826" lvl="1" defTabSz="931774">
              <a:lnSpc>
                <a:spcPct val="115000"/>
              </a:lnSpc>
              <a:spcBef>
                <a:spcPts val="408"/>
              </a:spcBef>
              <a:spcAft>
                <a:spcPts val="408"/>
              </a:spcAft>
              <a:defRPr/>
            </a:pPr>
            <a:r>
              <a:rPr lang="en-US" sz="1400" b="1" dirty="0">
                <a:solidFill>
                  <a:srgbClr val="C00000"/>
                </a:solidFill>
                <a:ea typeface="Trebuchet MS"/>
                <a:cs typeface="Trebuchet MS"/>
              </a:rPr>
              <a:t> </a:t>
            </a:r>
            <a:r>
              <a:rPr lang="en-US" sz="1400" b="1" dirty="0" smtClean="0">
                <a:solidFill>
                  <a:srgbClr val="C00000"/>
                </a:solidFill>
                <a:ea typeface="Trebuchet MS"/>
                <a:cs typeface="Trebuchet MS"/>
              </a:rPr>
              <a:t>	</a:t>
            </a:r>
            <a:r>
              <a:rPr lang="en-US" sz="1600" b="1" u="sng" dirty="0" smtClean="0">
                <a:solidFill>
                  <a:srgbClr val="C00000"/>
                </a:solidFill>
                <a:ea typeface="Trebuchet MS"/>
                <a:cs typeface="Trebuchet MS"/>
              </a:rPr>
              <a:t>Not </a:t>
            </a:r>
            <a:r>
              <a:rPr lang="en-US" sz="1600" b="1" u="sng" dirty="0">
                <a:solidFill>
                  <a:srgbClr val="C00000"/>
                </a:solidFill>
                <a:ea typeface="Trebuchet MS"/>
                <a:cs typeface="Trebuchet MS"/>
              </a:rPr>
              <a:t>all providers have experience with Latino communities</a:t>
            </a:r>
            <a:r>
              <a:rPr lang="en-US" sz="1600" b="1" u="sng" dirty="0">
                <a:solidFill>
                  <a:srgbClr val="E68422">
                    <a:lumMod val="75000"/>
                  </a:srgbClr>
                </a:solidFill>
                <a:ea typeface="Trebuchet MS"/>
                <a:cs typeface="Trebuchet MS"/>
              </a:rPr>
              <a:t>.</a:t>
            </a:r>
          </a:p>
          <a:p>
            <a:pPr marL="652242" lvl="1" indent="-349415" defTabSz="931774">
              <a:lnSpc>
                <a:spcPct val="115000"/>
              </a:lnSpc>
              <a:spcBef>
                <a:spcPts val="408"/>
              </a:spcBef>
              <a:spcAft>
                <a:spcPts val="408"/>
              </a:spcAft>
              <a:buFont typeface="Wingdings" panose="05000000000000000000" pitchFamily="2" charset="2"/>
              <a:buChar char="ü"/>
              <a:defRPr/>
            </a:pPr>
            <a:r>
              <a:rPr lang="en-US" sz="1600" b="1" dirty="0">
                <a:solidFill>
                  <a:srgbClr val="0070C0"/>
                </a:solidFill>
                <a:ea typeface="Trebuchet MS"/>
                <a:cs typeface="Trebuchet MS"/>
              </a:rPr>
              <a:t> Some already have a strong track record with Latino communities</a:t>
            </a:r>
          </a:p>
          <a:p>
            <a:pPr marL="652242" lvl="1" indent="-349415" defTabSz="931774">
              <a:lnSpc>
                <a:spcPct val="115000"/>
              </a:lnSpc>
              <a:spcBef>
                <a:spcPts val="408"/>
              </a:spcBef>
              <a:spcAft>
                <a:spcPts val="408"/>
              </a:spcAft>
              <a:buFont typeface="Wingdings" panose="05000000000000000000" pitchFamily="2" charset="2"/>
              <a:buChar char="ü"/>
              <a:defRPr/>
            </a:pPr>
            <a:r>
              <a:rPr lang="en-US" sz="1600" b="1" dirty="0">
                <a:solidFill>
                  <a:srgbClr val="0070C0"/>
                </a:solidFill>
                <a:ea typeface="Trebuchet MS"/>
                <a:cs typeface="Trebuchet MS"/>
              </a:rPr>
              <a:t>Others are learning to respond to the needs of their new or expanding client base </a:t>
            </a:r>
          </a:p>
          <a:p>
            <a:pPr marL="768713" lvl="2" indent="0" defTabSz="931774">
              <a:lnSpc>
                <a:spcPct val="115000"/>
              </a:lnSpc>
              <a:spcBef>
                <a:spcPts val="408"/>
              </a:spcBef>
              <a:spcAft>
                <a:spcPts val="408"/>
              </a:spcAft>
              <a:buFont typeface="Wingdings" panose="05000000000000000000" pitchFamily="2" charset="2"/>
              <a:buNone/>
              <a:defRPr/>
            </a:pPr>
            <a:r>
              <a:rPr lang="en-US" sz="1600" b="1" u="sng" dirty="0" smtClean="0">
                <a:solidFill>
                  <a:srgbClr val="0070C0"/>
                </a:solidFill>
                <a:ea typeface="Trebuchet MS"/>
                <a:cs typeface="Times New Roman"/>
              </a:rPr>
              <a:t>   AS </a:t>
            </a:r>
            <a:r>
              <a:rPr lang="en-US" sz="1600" b="1" u="sng" dirty="0">
                <a:solidFill>
                  <a:srgbClr val="0070C0"/>
                </a:solidFill>
                <a:ea typeface="Trebuchet MS"/>
                <a:cs typeface="Times New Roman"/>
              </a:rPr>
              <a:t>THERE ARE A NUMBER OF NEW COMMUNITIES DEVELOPING IN NON-TRADITIONAL PLACES THOUGHOUT THE COUNTRY</a:t>
            </a:r>
          </a:p>
          <a:p>
            <a:pPr marL="652242" lvl="1" indent="-349415" defTabSz="931774">
              <a:lnSpc>
                <a:spcPct val="115000"/>
              </a:lnSpc>
              <a:spcBef>
                <a:spcPts val="408"/>
              </a:spcBef>
              <a:spcAft>
                <a:spcPts val="408"/>
              </a:spcAft>
              <a:buFont typeface="Wingdings" panose="05000000000000000000" pitchFamily="2" charset="2"/>
              <a:buChar char="ü"/>
              <a:defRPr/>
            </a:pPr>
            <a:r>
              <a:rPr lang="en-US" sz="1600" b="1" dirty="0">
                <a:solidFill>
                  <a:srgbClr val="0070C0"/>
                </a:solidFill>
                <a:ea typeface="Trebuchet MS"/>
                <a:cs typeface="Trebuchet MS"/>
              </a:rPr>
              <a:t>Even those with deep roots in a long-established Latino community can benefit from reassessing how they are reaching this target audience, and determining changing needs– </a:t>
            </a:r>
            <a:r>
              <a:rPr lang="en-US" sz="1600" b="1" u="sng" dirty="0">
                <a:solidFill>
                  <a:srgbClr val="0070C0"/>
                </a:solidFill>
                <a:ea typeface="Trebuchet MS"/>
                <a:cs typeface="Trebuchet MS"/>
              </a:rPr>
              <a:t>AS EVEN THESE COMMUNITIES ARE UNDERGOING MANY CHANGES.</a:t>
            </a:r>
            <a:endParaRPr lang="en-US" sz="1600" b="1" u="sng" dirty="0">
              <a:solidFill>
                <a:srgbClr val="0070C0"/>
              </a:solidFill>
              <a:ea typeface="Calibri"/>
              <a:cs typeface="Times New Roman"/>
            </a:endParaRPr>
          </a:p>
          <a:p>
            <a:pPr marL="349415" indent="-232943" defTabSz="931774">
              <a:spcBef>
                <a:spcPct val="20000"/>
              </a:spcBef>
              <a:buClr>
                <a:srgbClr val="6076B4"/>
              </a:buClr>
              <a:buFont typeface="Arial" pitchFamily="34" charset="0"/>
              <a:buChar char="•"/>
              <a:defRPr/>
            </a:pPr>
            <a:endParaRPr lang="en-US" sz="2400" dirty="0">
              <a:solidFill>
                <a:srgbClr val="2F5897"/>
              </a:solidFill>
              <a:latin typeface="Century Gothic"/>
            </a:endParaRPr>
          </a:p>
          <a:p>
            <a:endParaRPr lang="en-US" dirty="0"/>
          </a:p>
        </p:txBody>
      </p:sp>
      <p:sp>
        <p:nvSpPr>
          <p:cNvPr id="4" name="Slide Number Placeholder 3"/>
          <p:cNvSpPr>
            <a:spLocks noGrp="1"/>
          </p:cNvSpPr>
          <p:nvPr>
            <p:ph type="sldNum" sz="quarter" idx="10"/>
          </p:nvPr>
        </p:nvSpPr>
        <p:spPr/>
        <p:txBody>
          <a:bodyPr/>
          <a:lstStyle/>
          <a:p>
            <a:fld id="{67989EB1-EBB0-4940-8376-6E728643C2DB}"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253451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D504AAD-5799-45D6-A613-A887BC111837}" type="datetimeFigureOut">
              <a:rPr lang="en-US" smtClean="0"/>
              <a:t>10/20/16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7786826" y="4625268"/>
            <a:ext cx="762000" cy="457200"/>
          </a:xfrm>
          <a:prstGeom prst="rect">
            <a:avLst/>
          </a:prstGeom>
        </p:spPr>
        <p:txBody>
          <a:bodyPr/>
          <a:lstStyle>
            <a:lvl1pPr algn="ctr">
              <a:defRPr sz="2800">
                <a:solidFill>
                  <a:schemeClr val="accent1">
                    <a:lumMod val="50000"/>
                  </a:schemeClr>
                </a:solidFill>
              </a:defRPr>
            </a:lvl1pPr>
          </a:lstStyle>
          <a:p>
            <a:fld id="{1F6EB720-F62E-42FB-A2AA-BD9C73622163}" type="slidenum">
              <a:rPr lang="en-US" smtClean="0"/>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D504AAD-5799-45D6-A613-A887BC111837}" type="datetimeFigureOut">
              <a:rPr lang="en-US" smtClean="0"/>
              <a:t>10/20/16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F6EB720-F62E-42FB-A2AA-BD9C7362216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3795"/>
            <a:ext cx="6310810" cy="761616"/>
          </a:xfrm>
        </p:spPr>
        <p:txBody>
          <a:bodyPr anchor="t">
            <a:normAutofit/>
          </a:bodyPr>
          <a:lstStyle>
            <a:lvl1pPr algn="l">
              <a:defRPr sz="3000" b="1">
                <a:solidFill>
                  <a:srgbClr val="007DC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925411"/>
            <a:ext cx="6310810" cy="4200751"/>
          </a:xfrm>
        </p:spPr>
        <p:txBody>
          <a:bodyPr/>
          <a:lstStyle>
            <a:lvl1pPr>
              <a:defRPr sz="2400" b="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  Third level</a:t>
            </a:r>
          </a:p>
          <a:p>
            <a:pPr lvl="3"/>
            <a:r>
              <a:rPr lang="en-US" dirty="0" smtClean="0"/>
              <a:t>Fourth level</a:t>
            </a:r>
          </a:p>
          <a:p>
            <a:pPr lvl="4"/>
            <a:r>
              <a:rPr lang="en-US" dirty="0" smtClean="0"/>
              <a:t>-  Fifth level</a:t>
            </a:r>
          </a:p>
        </p:txBody>
      </p:sp>
      <p:grpSp>
        <p:nvGrpSpPr>
          <p:cNvPr id="4" name="Group 22"/>
          <p:cNvGrpSpPr/>
          <p:nvPr/>
        </p:nvGrpSpPr>
        <p:grpSpPr>
          <a:xfrm>
            <a:off x="619918" y="6300160"/>
            <a:ext cx="6028532" cy="365124"/>
            <a:chOff x="454818" y="6300160"/>
            <a:chExt cx="6028532" cy="365124"/>
          </a:xfrm>
        </p:grpSpPr>
        <p:sp>
          <p:nvSpPr>
            <p:cNvPr id="26" name="Footer Placeholder 4"/>
            <p:cNvSpPr txBox="1">
              <a:spLocks/>
            </p:cNvSpPr>
            <p:nvPr userDrawn="1"/>
          </p:nvSpPr>
          <p:spPr>
            <a:xfrm>
              <a:off x="514350" y="6300160"/>
              <a:ext cx="5969000" cy="365124"/>
            </a:xfrm>
            <a:prstGeom prst="rect">
              <a:avLst/>
            </a:prstGeom>
          </p:spPr>
          <p:txBody>
            <a:bodyPr vert="horz" lIns="91440" tIns="45720" rIns="91440" bIns="45720" rtlCol="0" anchor="b"/>
            <a:lstStyle>
              <a:lvl1pPr algn="r">
                <a:defRPr sz="1200">
                  <a:solidFill>
                    <a:schemeClr val="tx1">
                      <a:tint val="75000"/>
                    </a:schemeClr>
                  </a:solidFill>
                </a:defRPr>
              </a:lvl1pPr>
            </a:lstStyle>
            <a:p>
              <a:pPr algn="l" defTabSz="457200">
                <a:defRPr/>
              </a:pPr>
              <a:r>
                <a:rPr lang="en-US" sz="1000" b="1" dirty="0" smtClean="0">
                  <a:solidFill>
                    <a:srgbClr val="007DC3"/>
                  </a:solidFill>
                </a:rPr>
                <a:t>Capitol Hill Briefing</a:t>
              </a:r>
            </a:p>
            <a:p>
              <a:pPr algn="l" defTabSz="457200">
                <a:defRPr/>
              </a:pPr>
              <a:r>
                <a:rPr lang="en-US" sz="1000" dirty="0" smtClean="0">
                  <a:solidFill>
                    <a:prstClr val="black">
                      <a:tint val="75000"/>
                    </a:prstClr>
                  </a:solidFill>
                </a:rPr>
                <a:t>December 4, 2014</a:t>
              </a:r>
              <a:endParaRPr lang="en-US" sz="1000" b="1" dirty="0" smtClean="0">
                <a:solidFill>
                  <a:srgbClr val="007DC3"/>
                </a:solidFill>
              </a:endParaRPr>
            </a:p>
          </p:txBody>
        </p:sp>
        <p:cxnSp>
          <p:nvCxnSpPr>
            <p:cNvPr id="27" name="Straight Connector 26"/>
            <p:cNvCxnSpPr/>
            <p:nvPr userDrawn="1"/>
          </p:nvCxnSpPr>
          <p:spPr>
            <a:xfrm rot="5400000">
              <a:off x="313448" y="6485814"/>
              <a:ext cx="284328" cy="1588"/>
            </a:xfrm>
            <a:prstGeom prst="line">
              <a:avLst/>
            </a:prstGeom>
            <a:ln>
              <a:solidFill>
                <a:srgbClr val="FF9933"/>
              </a:solidFill>
            </a:ln>
          </p:spPr>
          <p:style>
            <a:lnRef idx="2">
              <a:schemeClr val="accent1"/>
            </a:lnRef>
            <a:fillRef idx="0">
              <a:schemeClr val="accent1"/>
            </a:fillRef>
            <a:effectRef idx="1">
              <a:schemeClr val="accent1"/>
            </a:effectRef>
            <a:fontRef idx="minor">
              <a:schemeClr val="tx1"/>
            </a:fontRef>
          </p:style>
        </p:cxnSp>
      </p:grpSp>
      <p:pic>
        <p:nvPicPr>
          <p:cNvPr id="8" name="Picture 7" descr="hi_log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265994"/>
            <a:ext cx="1600200" cy="410241"/>
          </a:xfrm>
          <a:prstGeom prst="rect">
            <a:avLst/>
          </a:prstGeom>
        </p:spPr>
      </p:pic>
    </p:spTree>
    <p:extLst>
      <p:ext uri="{BB962C8B-B14F-4D97-AF65-F5344CB8AC3E}">
        <p14:creationId xmlns:p14="http://schemas.microsoft.com/office/powerpoint/2010/main" val="3842526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50882AE-608F-4412-9DDA-97EC04738472}" type="datetimeFigureOut">
              <a:rPr lang="en-US">
                <a:solidFill>
                  <a:prstClr val="black">
                    <a:tint val="75000"/>
                  </a:prstClr>
                </a:solidFill>
              </a:rPr>
              <a:pPr>
                <a:defRPr/>
              </a:pPr>
              <a:t>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1ABD6B-3AE4-487E-A73F-E72AB95A3A6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10183958"/>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25EE504-3037-41F8-A128-F7B608435C3C}" type="datetimeFigureOut">
              <a:rPr lang="en-US">
                <a:solidFill>
                  <a:prstClr val="black">
                    <a:tint val="75000"/>
                  </a:prstClr>
                </a:solidFill>
              </a:rPr>
              <a:pPr>
                <a:defRPr/>
              </a:pPr>
              <a:t>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811E827-44B4-4FAF-AAB6-91AB2FD9B0E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49393608"/>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D9F93-9EB8-47EF-9F75-677BDE9CEA8E}" type="datetimeFigureOut">
              <a:rPr lang="en-US">
                <a:solidFill>
                  <a:prstClr val="black">
                    <a:tint val="75000"/>
                  </a:prstClr>
                </a:solidFill>
              </a:rPr>
              <a:pPr>
                <a:defRPr/>
              </a:pPr>
              <a:t>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E8AFF6-EACB-4E56-858A-9E7EE959B7E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64763255"/>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FB1B02F-BF3E-44F9-B4E4-C17301687D85}" type="datetimeFigureOut">
              <a:rPr lang="en-US">
                <a:solidFill>
                  <a:prstClr val="black">
                    <a:tint val="75000"/>
                  </a:prstClr>
                </a:solidFill>
              </a:rPr>
              <a:pPr>
                <a:defRPr/>
              </a:pPr>
              <a:t>10/20/16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D0BE5B7-6C57-4161-AE25-C94580DAB5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7063597"/>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348E9B3-A05D-4F26-9B0E-9AA87D778153}" type="datetimeFigureOut">
              <a:rPr lang="en-US">
                <a:solidFill>
                  <a:prstClr val="black">
                    <a:tint val="75000"/>
                  </a:prstClr>
                </a:solidFill>
              </a:rPr>
              <a:pPr>
                <a:defRPr/>
              </a:pPr>
              <a:t>10/20/16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19E5B9F-238E-46E8-AE31-ED435484520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32055241"/>
      </p:ext>
    </p:extLst>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864703D-AF4C-4A20-9F51-C74260AB87EE}" type="datetimeFigureOut">
              <a:rPr lang="en-US">
                <a:solidFill>
                  <a:prstClr val="black">
                    <a:tint val="75000"/>
                  </a:prstClr>
                </a:solidFill>
              </a:rPr>
              <a:pPr>
                <a:defRPr/>
              </a:pPr>
              <a:t>10/20/16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DA7E152-F2B8-4A04-B6D0-88058096178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57967135"/>
      </p:ext>
    </p:extLst>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7BD447-7A09-4A2F-A99D-4803D1F9D082}" type="datetimeFigureOut">
              <a:rPr lang="en-US">
                <a:solidFill>
                  <a:prstClr val="black">
                    <a:tint val="75000"/>
                  </a:prstClr>
                </a:solidFill>
              </a:rPr>
              <a:pPr>
                <a:defRPr/>
              </a:pPr>
              <a:t>10/20/16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6EF3BAC-25D8-4DB4-B2EA-4B26299EC3B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23542158"/>
      </p:ext>
    </p:extLst>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26C6190-D9CE-46FD-ACF1-7C0F973C7074}" type="datetimeFigureOut">
              <a:rPr lang="en-US">
                <a:solidFill>
                  <a:prstClr val="black">
                    <a:tint val="75000"/>
                  </a:prstClr>
                </a:solidFill>
              </a:rPr>
              <a:pPr>
                <a:defRPr/>
              </a:pPr>
              <a:t>10/20/16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1BBC6A0-9B59-46ED-A081-5F5265E62EA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41667075"/>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895600" y="6248400"/>
            <a:ext cx="3733800" cy="523220"/>
          </a:xfrm>
          <a:prstGeom prst="rect">
            <a:avLst/>
          </a:prstGeom>
          <a:noFill/>
        </p:spPr>
        <p:txBody>
          <a:bodyPr wrap="square" rtlCol="0">
            <a:spAutoFit/>
          </a:bodyPr>
          <a:lstStyle/>
          <a:p>
            <a:pPr algn="ctr"/>
            <a:r>
              <a:rPr lang="en-US" sz="2800" b="1" dirty="0" smtClean="0">
                <a:solidFill>
                  <a:schemeClr val="accent2"/>
                </a:solidFill>
              </a:rPr>
              <a:t>#ReachingLatinos</a:t>
            </a:r>
            <a:endParaRPr lang="en-US" sz="2800" b="1" dirty="0">
              <a:solidFill>
                <a:schemeClr val="accent2"/>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990569D-1ED3-4E82-9036-C8E5864EA258}" type="datetimeFigureOut">
              <a:rPr lang="en-US">
                <a:solidFill>
                  <a:prstClr val="black">
                    <a:tint val="75000"/>
                  </a:prstClr>
                </a:solidFill>
              </a:rPr>
              <a:pPr>
                <a:defRPr/>
              </a:pPr>
              <a:t>10/20/16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7FA5F2B-871B-4895-8510-79354141592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02255195"/>
      </p:ext>
    </p:extLst>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C7A8C4-3797-4B76-9963-E2F86B570A33}" type="datetimeFigureOut">
              <a:rPr lang="en-US">
                <a:solidFill>
                  <a:prstClr val="black">
                    <a:tint val="75000"/>
                  </a:prstClr>
                </a:solidFill>
              </a:rPr>
              <a:pPr>
                <a:defRPr/>
              </a:pPr>
              <a:t>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29639A9-6EF8-4EFE-8A98-4F0F0AE0D00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99429530"/>
      </p:ext>
    </p:extLst>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2B2710-7253-4132-8415-62BBFE92A682}" type="datetimeFigureOut">
              <a:rPr lang="en-US">
                <a:solidFill>
                  <a:prstClr val="black">
                    <a:tint val="75000"/>
                  </a:prstClr>
                </a:solidFill>
              </a:rPr>
              <a:pPr>
                <a:defRPr/>
              </a:pPr>
              <a:t>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80CE84B-5130-4A77-8C77-E2706C6D081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82556071"/>
      </p:ext>
    </p:extLst>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6" name="Picture 6" descr="Child Trends EPS Logo.jpg"/>
          <p:cNvPicPr>
            <a:picLocks noChangeAspect="1"/>
          </p:cNvPicPr>
          <p:nvPr/>
        </p:nvPicPr>
        <p:blipFill>
          <a:blip r:embed="rId2" cstate="print"/>
          <a:srcRect/>
          <a:stretch>
            <a:fillRect/>
          </a:stretch>
        </p:blipFill>
        <p:spPr bwMode="auto">
          <a:xfrm>
            <a:off x="6172200" y="5867400"/>
            <a:ext cx="2803525" cy="822325"/>
          </a:xfrm>
          <a:prstGeom prst="rect">
            <a:avLst/>
          </a:prstGeom>
          <a:noFill/>
          <a:ln w="9525">
            <a:noFill/>
            <a:miter lim="800000"/>
            <a:headEnd/>
            <a:tailEnd/>
          </a:ln>
        </p:spPr>
      </p:pic>
      <p:sp>
        <p:nvSpPr>
          <p:cNvPr id="2" name="Title 1"/>
          <p:cNvSpPr>
            <a:spLocks noGrp="1"/>
          </p:cNvSpPr>
          <p:nvPr>
            <p:ph type="ctrTitle"/>
          </p:nvPr>
        </p:nvSpPr>
        <p:spPr>
          <a:xfrm>
            <a:off x="457200" y="1524000"/>
            <a:ext cx="8229600" cy="1143000"/>
          </a:xfrm>
        </p:spPr>
        <p:txBody>
          <a:bodyPr>
            <a:normAutofit/>
          </a:bodyPr>
          <a:lstStyle>
            <a:lvl1pPr algn="ctr">
              <a:defRPr sz="3600" b="1">
                <a:solidFill>
                  <a:srgbClr val="007DC3"/>
                </a:solidFill>
                <a:latin typeface="Georgia"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2667000"/>
            <a:ext cx="8229600" cy="850900"/>
          </a:xfrm>
        </p:spPr>
        <p:txBody>
          <a:bodyPr>
            <a:normAutofit/>
          </a:bodyPr>
          <a:lstStyle>
            <a:lvl1pPr marL="0" indent="0" algn="ctr">
              <a:buNone/>
              <a:defRPr sz="2600">
                <a:solidFill>
                  <a:srgbClr val="8AB0DD"/>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25" name="Content Placeholder 24"/>
          <p:cNvSpPr>
            <a:spLocks noGrp="1"/>
          </p:cNvSpPr>
          <p:nvPr>
            <p:ph sz="quarter" idx="10"/>
          </p:nvPr>
        </p:nvSpPr>
        <p:spPr>
          <a:xfrm>
            <a:off x="457200" y="4114800"/>
            <a:ext cx="8229600" cy="304800"/>
          </a:xfrm>
        </p:spPr>
        <p:txBody>
          <a:bodyPr>
            <a:normAutofit/>
          </a:bodyPr>
          <a:lstStyle>
            <a:lvl1pPr algn="ctr">
              <a:buNone/>
              <a:defRPr sz="1200" b="0" baseline="0">
                <a:solidFill>
                  <a:schemeClr val="tx1"/>
                </a:solidFill>
              </a:defRPr>
            </a:lvl1pPr>
          </a:lstStyle>
          <a:p>
            <a:pPr lvl="0"/>
            <a:r>
              <a:rPr lang="en-US" smtClean="0"/>
              <a:t>Click to edit Master text styles</a:t>
            </a:r>
          </a:p>
        </p:txBody>
      </p:sp>
      <p:sp>
        <p:nvSpPr>
          <p:cNvPr id="29" name="Text Placeholder 28"/>
          <p:cNvSpPr>
            <a:spLocks noGrp="1"/>
          </p:cNvSpPr>
          <p:nvPr>
            <p:ph type="body" sz="quarter" idx="12"/>
          </p:nvPr>
        </p:nvSpPr>
        <p:spPr>
          <a:xfrm>
            <a:off x="457200" y="3733800"/>
            <a:ext cx="8229600" cy="381000"/>
          </a:xfrm>
        </p:spPr>
        <p:txBody>
          <a:bodyPr>
            <a:noAutofit/>
          </a:bodyPr>
          <a:lstStyle>
            <a:lvl1pPr algn="ctr">
              <a:lnSpc>
                <a:spcPts val="2100"/>
              </a:lnSpc>
              <a:buNone/>
              <a:defRPr sz="2000" baseline="0">
                <a:solidFill>
                  <a:srgbClr val="006F51"/>
                </a:solidFill>
              </a:defRPr>
            </a:lvl1pPr>
          </a:lstStyle>
          <a:p>
            <a:pPr lvl="0"/>
            <a:r>
              <a:rPr lang="en-US" smtClean="0"/>
              <a:t>Click to edit Master text styles</a:t>
            </a:r>
          </a:p>
        </p:txBody>
      </p:sp>
    </p:spTree>
    <p:extLst>
      <p:ext uri="{BB962C8B-B14F-4D97-AF65-F5344CB8AC3E}">
        <p14:creationId xmlns:p14="http://schemas.microsoft.com/office/powerpoint/2010/main" val="2712665327"/>
      </p:ext>
    </p:extLst>
  </p:cSld>
  <p:clrMapOvr>
    <a:masterClrMapping/>
  </p:clrMapOvr>
  <p:transitio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ED504AAD-5799-45D6-A613-A887BC111837}" type="datetimeFigureOut">
              <a:rPr lang="en-US">
                <a:solidFill>
                  <a:prstClr val="black"/>
                </a:solidFill>
              </a:rPr>
              <a:pPr/>
              <a:t>10/20/16</a:t>
            </a:fld>
            <a:endParaRPr lang="en-US" dirty="0">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solidFill>
                <a:prstClr val="black"/>
              </a:solidFill>
            </a:endParaRPr>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445484" y="3055623"/>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7786826" y="4625268"/>
            <a:ext cx="762000" cy="457200"/>
          </a:xfrm>
          <a:prstGeom prst="rect">
            <a:avLst/>
          </a:prstGeom>
        </p:spPr>
        <p:txBody>
          <a:bodyPr/>
          <a:lstStyle>
            <a:lvl1pPr algn="ctr">
              <a:defRPr sz="2800">
                <a:solidFill>
                  <a:schemeClr val="accent1">
                    <a:lumMod val="50000"/>
                  </a:schemeClr>
                </a:solidFill>
              </a:defRPr>
            </a:lvl1pPr>
          </a:lstStyle>
          <a:p>
            <a:fld id="{1F6EB720-F62E-42FB-A2AA-BD9C73622163}" type="slidenum">
              <a:rPr lang="en-US" smtClean="0">
                <a:solidFill>
                  <a:srgbClr val="6076B4">
                    <a:lumMod val="50000"/>
                  </a:srgbClr>
                </a:solidFill>
              </a:rPr>
              <a:pPr/>
              <a:t>‹#›</a:t>
            </a:fld>
            <a:endParaRPr lang="en-US" dirty="0">
              <a:solidFill>
                <a:srgbClr val="6076B4">
                  <a:lumMod val="50000"/>
                </a:srgbClr>
              </a:solidFill>
            </a:endParaRPr>
          </a:p>
        </p:txBody>
      </p:sp>
      <p:sp>
        <p:nvSpPr>
          <p:cNvPr id="11" name="Rectangle 10"/>
          <p:cNvSpPr/>
          <p:nvPr/>
        </p:nvSpPr>
        <p:spPr>
          <a:xfrm>
            <a:off x="541822" y="4559278"/>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538972"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p:ph type="ctrTitle"/>
          </p:nvPr>
        </p:nvSpPr>
        <p:spPr>
          <a:xfrm>
            <a:off x="604705" y="3227035"/>
            <a:ext cx="6629400" cy="1219201"/>
          </a:xfrm>
        </p:spPr>
        <p:txBody>
          <a:bodyPr anchor="b" anchorCtr="0">
            <a:noAutofit/>
          </a:bodyPr>
          <a:lstStyle>
            <a:lvl1pPr>
              <a:defRPr sz="4000">
                <a:solidFill>
                  <a:schemeClr val="accent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692203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5620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9144000" cy="1447799"/>
          </a:xfrm>
        </p:spPr>
        <p:txBody>
          <a:bodyPr/>
          <a:lstStyle/>
          <a:p>
            <a:r>
              <a:rPr lang="en-US" dirty="0"/>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83196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9144000" cy="1447799"/>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18128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569040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1F6EB720-F62E-42FB-A2AA-BD9C73622163}"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7902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799"/>
          </a:xfrm>
        </p:spPr>
        <p:txBody>
          <a:bodyPr/>
          <a:lstStyle/>
          <a:p>
            <a:r>
              <a:rPr lang="en-US" dirty="0"/>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ED504AAD-5799-45D6-A613-A887BC111837}" type="datetimeFigureOut">
              <a:rPr lang="en-US">
                <a:solidFill>
                  <a:prstClr val="black"/>
                </a:solidFill>
              </a:rPr>
              <a:pPr/>
              <a:t>10/20/16</a:t>
            </a:fld>
            <a:endParaRPr lang="en-US" dirty="0">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1F6EB720-F62E-42FB-A2AA-BD9C73622163}" type="slidenum">
              <a:rPr lang="en-US">
                <a:solidFill>
                  <a:prstClr val="black"/>
                </a:solidFill>
              </a:rPr>
              <a:pPr/>
              <a:t>‹#›</a:t>
            </a:fld>
            <a:endParaRPr lang="en-US" dirty="0">
              <a:solidFill>
                <a:prstClr val="black"/>
              </a:solidFill>
            </a:endParaRPr>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676691"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p:cNvSpPr>
            <a:spLocks noGrp="1"/>
          </p:cNvSpPr>
          <p:nvPr>
            <p:ph type="body" sz="half" idx="2"/>
          </p:nvPr>
        </p:nvSpPr>
        <p:spPr>
          <a:xfrm>
            <a:off x="769001"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1"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18813821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ED504AAD-5799-45D6-A613-A887BC111837}" type="datetimeFigureOut">
              <a:rPr lang="en-US">
                <a:solidFill>
                  <a:prstClr val="black"/>
                </a:solidFill>
              </a:rPr>
              <a:pPr/>
              <a:t>10/20/16</a:t>
            </a:fld>
            <a:endParaRPr lang="en-US" dirty="0">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1F6EB720-F62E-42FB-A2AA-BD9C73622163}" type="slidenum">
              <a:rPr lang="en-US">
                <a:solidFill>
                  <a:prstClr val="black"/>
                </a:solidFill>
              </a:rPr>
              <a:pPr/>
              <a:t>‹#›</a:t>
            </a:fld>
            <a:endParaRPr lang="en-US" dirty="0">
              <a:solidFill>
                <a:prstClr val="black"/>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762000"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dirty="0">
              <a:solidFill>
                <a:prstClr val="black"/>
              </a:solidFill>
            </a:endParaRPr>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p:cNvSpPr>
            <a:spLocks noGrp="1"/>
          </p:cNvSpPr>
          <p:nvPr>
            <p:ph type="body" sz="half" idx="2"/>
          </p:nvPr>
        </p:nvSpPr>
        <p:spPr>
          <a:xfrm>
            <a:off x="956289" y="5656558"/>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2"/>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5643353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ED504AAD-5799-45D6-A613-A887BC111837}" type="datetimeFigureOut">
              <a:rPr lang="en-US">
                <a:solidFill>
                  <a:prstClr val="black"/>
                </a:solidFill>
              </a:rPr>
              <a:pPr/>
              <a:t>10/20/16</a:t>
            </a:fld>
            <a:endParaRPr lang="en-US" dirty="0">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1F6EB720-F62E-42FB-A2AA-BD9C73622163}"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446663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6955226" y="351411"/>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Vertical Title 1"/>
          <p:cNvSpPr>
            <a:spLocks noGrp="1"/>
          </p:cNvSpPr>
          <p:nvPr>
            <p:ph type="title" orient="vert"/>
          </p:nvPr>
        </p:nvSpPr>
        <p:spPr>
          <a:xfrm>
            <a:off x="7048577" y="395429"/>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1001"/>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ED504AAD-5799-45D6-A613-A887BC111837}" type="datetimeFigureOut">
              <a:rPr lang="en-US">
                <a:solidFill>
                  <a:prstClr val="black"/>
                </a:solidFill>
              </a:rPr>
              <a:pPr/>
              <a:t>10/20/16</a:t>
            </a:fld>
            <a:endParaRPr lang="en-US" dirty="0">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1F6EB720-F62E-42FB-A2AA-BD9C73622163}"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705379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TextBox 2"/>
          <p:cNvSpPr txBox="1"/>
          <p:nvPr userDrawn="1"/>
        </p:nvSpPr>
        <p:spPr>
          <a:xfrm>
            <a:off x="609600" y="762000"/>
            <a:ext cx="8229600" cy="553998"/>
          </a:xfrm>
          <a:prstGeom prst="rect">
            <a:avLst/>
          </a:prstGeom>
          <a:noFill/>
        </p:spPr>
        <p:txBody>
          <a:bodyPr wrap="square" rtlCol="0">
            <a:spAutoFit/>
          </a:bodyPr>
          <a:lstStyle/>
          <a:p>
            <a:r>
              <a:rPr lang="en-US" sz="3000" b="1" dirty="0">
                <a:solidFill>
                  <a:srgbClr val="574319"/>
                </a:solidFill>
                <a:latin typeface="Californian FB" pitchFamily="18" charset="0"/>
              </a:rPr>
              <a:t>About the Center</a:t>
            </a:r>
          </a:p>
        </p:txBody>
      </p:sp>
      <p:sp>
        <p:nvSpPr>
          <p:cNvPr id="23" name="Rectangle 22"/>
          <p:cNvSpPr/>
          <p:nvPr userDrawn="1"/>
        </p:nvSpPr>
        <p:spPr>
          <a:xfrm>
            <a:off x="4572000" y="3276600"/>
            <a:ext cx="4572000" cy="3581400"/>
          </a:xfrm>
          <a:prstGeom prst="rect">
            <a:avLst/>
          </a:prstGeom>
          <a:solidFill>
            <a:srgbClr val="23B1A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userDrawn="1"/>
        </p:nvSpPr>
        <p:spPr>
          <a:xfrm>
            <a:off x="4572000" y="0"/>
            <a:ext cx="4572000" cy="3962400"/>
          </a:xfrm>
          <a:prstGeom prst="rect">
            <a:avLst/>
          </a:prstGeom>
          <a:solidFill>
            <a:srgbClr val="872175"/>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0" y="0"/>
            <a:ext cx="4572000" cy="3581400"/>
          </a:xfrm>
          <a:prstGeom prst="rect">
            <a:avLst/>
          </a:prstGeom>
          <a:solidFill>
            <a:srgbClr val="CF9234"/>
          </a:solid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0" y="2895600"/>
            <a:ext cx="4572000" cy="3962400"/>
          </a:xfrm>
          <a:prstGeom prst="rect">
            <a:avLst/>
          </a:prstGeom>
          <a:solidFill>
            <a:srgbClr val="FF9933"/>
          </a:solidFill>
          <a:ln>
            <a:noFill/>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prstClr val="white"/>
              </a:solidFill>
            </a:endParaRPr>
          </a:p>
        </p:txBody>
      </p:sp>
      <p:sp>
        <p:nvSpPr>
          <p:cNvPr id="26" name="Rectangle 25"/>
          <p:cNvSpPr/>
          <p:nvPr userDrawn="1"/>
        </p:nvSpPr>
        <p:spPr>
          <a:xfrm>
            <a:off x="4572000" y="6172200"/>
            <a:ext cx="4572000" cy="685800"/>
          </a:xfrm>
          <a:prstGeom prst="rect">
            <a:avLst/>
          </a:prstGeom>
          <a:solidFill>
            <a:srgbClr val="23B1A5"/>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152400" y="152400"/>
            <a:ext cx="8839200" cy="6553200"/>
          </a:xfrm>
          <a:prstGeom prst="rect">
            <a:avLst/>
          </a:prstGeom>
          <a:solidFill>
            <a:schemeClr val="bg1"/>
          </a:solidFill>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Picture 1" descr="G:\Communications and Public Policy\IMAGES\LOGOS\Hispanic Research Center Logo\COLOR\RGB\HCF_logo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00800" y="457201"/>
            <a:ext cx="2362200" cy="1101589"/>
          </a:xfrm>
          <a:prstGeom prst="rect">
            <a:avLst/>
          </a:prstGeom>
          <a:noFill/>
        </p:spPr>
      </p:pic>
      <p:sp>
        <p:nvSpPr>
          <p:cNvPr id="13" name="Rectangle 12"/>
          <p:cNvSpPr/>
          <p:nvPr userDrawn="1"/>
        </p:nvSpPr>
        <p:spPr>
          <a:xfrm>
            <a:off x="8686800" y="6477002"/>
            <a:ext cx="340158" cy="246221"/>
          </a:xfrm>
          <a:prstGeom prst="rect">
            <a:avLst/>
          </a:prstGeom>
        </p:spPr>
        <p:txBody>
          <a:bodyPr wrap="none">
            <a:spAutoFit/>
          </a:bodyPr>
          <a:lstStyle/>
          <a:p>
            <a:fld id="{065768ED-2292-0747-A5CD-BFD299102B62}" type="slidenum">
              <a:rPr lang="en-US" sz="1000">
                <a:solidFill>
                  <a:srgbClr val="CF9234"/>
                </a:solidFill>
                <a:latin typeface="Khmer UI" pitchFamily="34" charset="0"/>
                <a:cs typeface="Khmer UI" pitchFamily="34" charset="0"/>
              </a:rPr>
              <a:pPr/>
              <a:t>‹#›</a:t>
            </a:fld>
            <a:endParaRPr lang="en-US" sz="1000" dirty="0">
              <a:solidFill>
                <a:srgbClr val="CF9234"/>
              </a:solidFill>
              <a:latin typeface="Khmer UI" pitchFamily="34" charset="0"/>
              <a:cs typeface="Khmer UI" pitchFamily="34" charset="0"/>
            </a:endParaRPr>
          </a:p>
        </p:txBody>
      </p:sp>
    </p:spTree>
    <p:extLst>
      <p:ext uri="{BB962C8B-B14F-4D97-AF65-F5344CB8AC3E}">
        <p14:creationId xmlns:p14="http://schemas.microsoft.com/office/powerpoint/2010/main" val="37948358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ection Header2">
    <p:spTree>
      <p:nvGrpSpPr>
        <p:cNvPr id="1" name=""/>
        <p:cNvGrpSpPr/>
        <p:nvPr/>
      </p:nvGrpSpPr>
      <p:grpSpPr>
        <a:xfrm>
          <a:off x="0" y="0"/>
          <a:ext cx="0" cy="0"/>
          <a:chOff x="0" y="0"/>
          <a:chExt cx="0" cy="0"/>
        </a:xfrm>
      </p:grpSpPr>
      <p:sp>
        <p:nvSpPr>
          <p:cNvPr id="4" name="Rectangle 3"/>
          <p:cNvSpPr/>
          <p:nvPr userDrawn="1"/>
        </p:nvSpPr>
        <p:spPr>
          <a:xfrm>
            <a:off x="0" y="1143000"/>
            <a:ext cx="9144000" cy="1143000"/>
          </a:xfrm>
          <a:prstGeom prst="rect">
            <a:avLst/>
          </a:prstGeom>
          <a:solidFill>
            <a:srgbClr val="8721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00">
              <a:solidFill>
                <a:prstClr val="white"/>
              </a:solidFill>
            </a:endParaRPr>
          </a:p>
        </p:txBody>
      </p:sp>
      <p:sp>
        <p:nvSpPr>
          <p:cNvPr id="5" name="Rectangle 4"/>
          <p:cNvSpPr/>
          <p:nvPr userDrawn="1"/>
        </p:nvSpPr>
        <p:spPr>
          <a:xfrm>
            <a:off x="0" y="6248400"/>
            <a:ext cx="9144000" cy="609600"/>
          </a:xfrm>
          <a:prstGeom prst="rect">
            <a:avLst/>
          </a:prstGeom>
          <a:solidFill>
            <a:srgbClr val="23B1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altLang="en-US" b="1" dirty="0">
                <a:solidFill>
                  <a:prstClr val="white"/>
                </a:solidFill>
              </a:rPr>
              <a:t>#</a:t>
            </a:r>
            <a:r>
              <a:rPr lang="en-US" altLang="en-US" b="1" dirty="0" err="1">
                <a:solidFill>
                  <a:prstClr val="white"/>
                </a:solidFill>
              </a:rPr>
              <a:t>ReachingLatinos</a:t>
            </a:r>
            <a:endParaRPr lang="en-US" dirty="0">
              <a:solidFill>
                <a:prstClr val="white"/>
              </a:solidFill>
            </a:endParaRPr>
          </a:p>
        </p:txBody>
      </p:sp>
      <p:sp>
        <p:nvSpPr>
          <p:cNvPr id="6" name="Rectangle 5"/>
          <p:cNvSpPr>
            <a:spLocks noChangeArrowheads="1"/>
          </p:cNvSpPr>
          <p:nvPr userDrawn="1"/>
        </p:nvSpPr>
        <p:spPr bwMode="auto">
          <a:xfrm>
            <a:off x="8620126" y="6477002"/>
            <a:ext cx="340158" cy="246221"/>
          </a:xfrm>
          <a:prstGeom prst="rect">
            <a:avLst/>
          </a:prstGeom>
          <a:noFill/>
          <a:ln>
            <a:noFill/>
          </a:ln>
          <a:extLst/>
        </p:spPr>
        <p:txBody>
          <a:bodyPr wrap="none">
            <a:spAutoFit/>
          </a:bodyPr>
          <a:lstStyle>
            <a:lvl1pPr eaLnBrk="0" hangingPunct="0">
              <a:defRPr>
                <a:solidFill>
                  <a:schemeClr val="tx1"/>
                </a:solidFill>
                <a:latin typeface="Calibri" charset="0"/>
                <a:ea typeface="Arial"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2DEDDB83-7FE7-8E44-9ABB-0982D207D4FC}" type="slidenum">
              <a:rPr lang="en-US" altLang="en-US" sz="1000">
                <a:solidFill>
                  <a:prstClr val="white"/>
                </a:solidFill>
                <a:latin typeface="Khmer UI" charset="0"/>
                <a:ea typeface="Khmer UI" charset="0"/>
                <a:cs typeface="Khmer UI" charset="0"/>
              </a:rPr>
              <a:pPr eaLnBrk="1" hangingPunct="1"/>
              <a:t>‹#›</a:t>
            </a:fld>
            <a:endParaRPr lang="en-US" altLang="en-US" sz="1000">
              <a:solidFill>
                <a:prstClr val="white"/>
              </a:solidFill>
              <a:latin typeface="Khmer UI" charset="0"/>
              <a:ea typeface="Khmer UI" charset="0"/>
              <a:cs typeface="Khmer UI" charset="0"/>
            </a:endParaRPr>
          </a:p>
        </p:txBody>
      </p:sp>
      <p:pic>
        <p:nvPicPr>
          <p:cNvPr id="7" name="Picture 1" descr="G:\Communications and Public Policy\IMAGES\LOGOS\Hispanic Research Center Logo\COLOR\RGB\HCF_logo_RG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81800" y="1"/>
            <a:ext cx="2362200"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ctrTitle"/>
          </p:nvPr>
        </p:nvSpPr>
        <p:spPr>
          <a:xfrm>
            <a:off x="381000" y="1143000"/>
            <a:ext cx="8763000" cy="1143000"/>
          </a:xfrm>
        </p:spPr>
        <p:txBody>
          <a:bodyPr anchor="ctr">
            <a:normAutofit/>
          </a:bodyPr>
          <a:lstStyle>
            <a:lvl1pPr algn="l">
              <a:defRPr sz="4400" b="1" baseline="0">
                <a:solidFill>
                  <a:schemeClr val="bg1"/>
                </a:solidFill>
                <a:latin typeface="Californian FB" pitchFamily="18" charset="0"/>
              </a:defRPr>
            </a:lvl1pPr>
          </a:lstStyle>
          <a:p>
            <a:r>
              <a:rPr lang="en-US" smtClean="0"/>
              <a:t>Click to edit Master title style</a:t>
            </a:r>
            <a:endParaRPr lang="en-US" dirty="0"/>
          </a:p>
        </p:txBody>
      </p:sp>
      <p:sp>
        <p:nvSpPr>
          <p:cNvPr id="18" name="Picture Placeholder 12"/>
          <p:cNvSpPr>
            <a:spLocks noGrp="1"/>
          </p:cNvSpPr>
          <p:nvPr>
            <p:ph type="pic" sz="quarter" idx="10"/>
          </p:nvPr>
        </p:nvSpPr>
        <p:spPr>
          <a:xfrm>
            <a:off x="381000" y="2438400"/>
            <a:ext cx="6477000" cy="3581400"/>
          </a:xfrm>
        </p:spPr>
        <p:txBody>
          <a:bodyPr rtlCol="0">
            <a:normAutofit/>
          </a:bodyPr>
          <a:lstStyle/>
          <a:p>
            <a:pPr lvl="0"/>
            <a:endParaRPr lang="en-US" noProof="0"/>
          </a:p>
        </p:txBody>
      </p:sp>
    </p:spTree>
    <p:extLst>
      <p:ext uri="{BB962C8B-B14F-4D97-AF65-F5344CB8AC3E}">
        <p14:creationId xmlns:p14="http://schemas.microsoft.com/office/powerpoint/2010/main" val="377366794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799"/>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F6EB720-F62E-42FB-A2AA-BD9C7362216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D504AAD-5799-45D6-A613-A887BC111837}" type="datetimeFigureOut">
              <a:rPr lang="en-US" smtClean="0"/>
              <a:t>10/20/16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F6EB720-F62E-42FB-A2AA-BD9C73622163}" type="slidenum">
              <a:rPr lang="en-US" smtClean="0"/>
              <a:t>‹#›</a:t>
            </a:fld>
            <a:endParaRPr lang="en-US" dirty="0"/>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D504AAD-5799-45D6-A613-A887BC111837}" type="datetimeFigureOut">
              <a:rPr lang="en-US" smtClean="0"/>
              <a:t>10/20/16</a:t>
            </a:fld>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F6EB720-F62E-42FB-A2AA-BD9C73622163}" type="slidenum">
              <a:rPr lang="en-US" smtClean="0"/>
              <a:t>‹#›</a:t>
            </a:fld>
            <a:endParaRPr lang="en-US" dirty="0"/>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D504AAD-5799-45D6-A613-A887BC111837}" type="datetimeFigureOut">
              <a:rPr lang="en-US" smtClean="0"/>
              <a:t>10/20/16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F6EB720-F62E-42FB-A2AA-BD9C73622163}"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2.png"/><Relationship Id="rId13"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theme" Target="../theme/theme4.xml"/><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ounded Rectangle 6"/>
          <p:cNvSpPr/>
          <p:nvPr/>
        </p:nvSpPr>
        <p:spPr>
          <a:xfrm>
            <a:off x="91440" y="101600"/>
            <a:ext cx="8961120" cy="591820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0" y="0"/>
            <a:ext cx="9144000" cy="1447799"/>
          </a:xfrm>
          <a:prstGeom prst="rect">
            <a:avLst/>
          </a:prstGeom>
          <a:solidFill>
            <a:srgbClr val="3399FF"/>
          </a:solidFill>
        </p:spPr>
        <p:txBody>
          <a:bodyPr vert="horz" lIns="91440" tIns="45720" rIns="91440" bIns="45720" rtlCol="0" anchor="ctr">
            <a:normAutofit/>
          </a:bodyPr>
          <a:lstStyle/>
          <a:p>
            <a:r>
              <a:rPr lang="en-US" dirty="0"/>
              <a:t>Click to edit Master title style</a:t>
            </a:r>
          </a:p>
        </p:txBody>
      </p:sp>
      <p:pic>
        <p:nvPicPr>
          <p:cNvPr id="11" name="Picture 10"/>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423896" y="6274248"/>
            <a:ext cx="1981200" cy="507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userDrawn="1"/>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2800" y="6259001"/>
            <a:ext cx="1509460" cy="507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7" r:id="rId1"/>
    <p:sldLayoutId id="2147483818"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Lst>
  <p:txStyles>
    <p:titleStyle>
      <a:lvl1pPr algn="ctr" defTabSz="914400" rtl="0" eaLnBrk="1" latinLnBrk="0" hangingPunct="1">
        <a:spcBef>
          <a:spcPct val="0"/>
        </a:spcBef>
        <a:buNone/>
        <a:tabLst>
          <a:tab pos="1376363" algn="l"/>
        </a:tabLst>
        <a:defRPr sz="3500" b="1" kern="1200" cap="all" baseline="0">
          <a:solidFill>
            <a:schemeClr val="bg1"/>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33966"/>
            <a:ext cx="7874000" cy="883621"/>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017587"/>
            <a:ext cx="7874000" cy="395141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  Third level</a:t>
            </a:r>
          </a:p>
          <a:p>
            <a:pPr lvl="3"/>
            <a:r>
              <a:rPr lang="en-US" dirty="0" smtClean="0"/>
              <a:t>Fourth level</a:t>
            </a:r>
          </a:p>
          <a:p>
            <a:pPr lvl="4"/>
            <a:r>
              <a:rPr lang="en-US" dirty="0" smtClean="0"/>
              <a:t>-  Fifth level</a:t>
            </a:r>
          </a:p>
          <a:p>
            <a:pPr lvl="4"/>
            <a:endParaRPr lang="en-US" dirty="0"/>
          </a:p>
        </p:txBody>
      </p:sp>
      <p:sp>
        <p:nvSpPr>
          <p:cNvPr id="4" name="Rectangle 3"/>
          <p:cNvSpPr/>
          <p:nvPr/>
        </p:nvSpPr>
        <p:spPr>
          <a:xfrm>
            <a:off x="228600" y="6357538"/>
            <a:ext cx="367408" cy="276999"/>
          </a:xfrm>
          <a:prstGeom prst="rect">
            <a:avLst/>
          </a:prstGeom>
        </p:spPr>
        <p:txBody>
          <a:bodyPr wrap="none">
            <a:spAutoFit/>
          </a:bodyPr>
          <a:lstStyle/>
          <a:p>
            <a:pPr defTabSz="457200"/>
            <a:fld id="{065768ED-2292-0747-A5CD-BFD299102B62}" type="slidenum">
              <a:rPr lang="en-US" sz="1200" smtClean="0">
                <a:solidFill>
                  <a:srgbClr val="006F51"/>
                </a:solidFill>
              </a:rPr>
              <a:pPr defTabSz="457200"/>
              <a:t>‹#›</a:t>
            </a:fld>
            <a:endParaRPr lang="en-US" sz="1200" dirty="0">
              <a:solidFill>
                <a:prstClr val="black"/>
              </a:solidFill>
            </a:endParaRPr>
          </a:p>
        </p:txBody>
      </p:sp>
    </p:spTree>
    <p:extLst>
      <p:ext uri="{BB962C8B-B14F-4D97-AF65-F5344CB8AC3E}">
        <p14:creationId xmlns:p14="http://schemas.microsoft.com/office/powerpoint/2010/main" val="1303222860"/>
      </p:ext>
    </p:extLst>
  </p:cSld>
  <p:clrMap bg1="lt1" tx1="dk1" bg2="lt2" tx2="dk2" accent1="accent1" accent2="accent2" accent3="accent3" accent4="accent4" accent5="accent5" accent6="accent6" hlink="hlink" folHlink="folHlink"/>
  <p:sldLayoutIdLst>
    <p:sldLayoutId id="2147483842" r:id="rId1"/>
  </p:sldLayoutIdLst>
  <p:timing>
    <p:tnLst>
      <p:par>
        <p:cTn id="1" dur="indefinite" restart="never" nodeType="tmRoot"/>
      </p:par>
    </p:tnLst>
  </p:timing>
  <p:hf hdr="0" ftr="0" dt="0"/>
  <p:txStyles>
    <p:titleStyle>
      <a:lvl1pPr algn="l" defTabSz="457200" rtl="0" eaLnBrk="1" latinLnBrk="0" hangingPunct="1">
        <a:spcBef>
          <a:spcPct val="0"/>
        </a:spcBef>
        <a:buNone/>
        <a:defRPr sz="3000" b="1" kern="1200">
          <a:solidFill>
            <a:srgbClr val="007DC3"/>
          </a:solidFill>
          <a:latin typeface="Georgia" pitchFamily="18" charset="0"/>
          <a:ea typeface="+mj-ea"/>
          <a:cs typeface="+mj-cs"/>
        </a:defRPr>
      </a:lvl1pPr>
    </p:titleStyle>
    <p:bodyStyle>
      <a:lvl1pPr marL="342900" indent="-342900" algn="l" defTabSz="457200" rtl="0" eaLnBrk="1" latinLnBrk="0" hangingPunct="1">
        <a:spcBef>
          <a:spcPct val="20000"/>
        </a:spcBef>
        <a:buFont typeface="Arial"/>
        <a:buNone/>
        <a:defRPr sz="2400" b="0" kern="1200">
          <a:solidFill>
            <a:schemeClr val="tx1"/>
          </a:solidFill>
          <a:latin typeface="+mn-lt"/>
          <a:ea typeface="+mn-ea"/>
          <a:cs typeface="+mn-cs"/>
        </a:defRPr>
      </a:lvl1pPr>
      <a:lvl2pPr marL="742950" indent="-285750" algn="l" defTabSz="4572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None/>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Tx/>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217F7E2-FB97-421D-9EC8-A928F951CC73}" type="datetimeFigureOut">
              <a:rPr lang="en-US">
                <a:solidFill>
                  <a:prstClr val="black">
                    <a:tint val="75000"/>
                  </a:prstClr>
                </a:solidFill>
              </a:rPr>
              <a:pPr>
                <a:defRPr/>
              </a:pPr>
              <a:t>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48B2D78-2347-4C32-8491-4AE37E7EB87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30544519"/>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ransition spd="med">
    <p:wipe dir="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7" name="Rounded Rectangle 6"/>
          <p:cNvSpPr/>
          <p:nvPr/>
        </p:nvSpPr>
        <p:spPr>
          <a:xfrm>
            <a:off x="91440" y="101600"/>
            <a:ext cx="8961120" cy="591820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372864"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0" y="2"/>
            <a:ext cx="9144000" cy="1447799"/>
          </a:xfrm>
          <a:prstGeom prst="rect">
            <a:avLst/>
          </a:prstGeom>
          <a:solidFill>
            <a:srgbClr val="3399FF"/>
          </a:solidFill>
        </p:spPr>
        <p:txBody>
          <a:bodyPr vert="horz" lIns="91440" tIns="45720" rIns="91440" bIns="45720" rtlCol="0" anchor="ctr">
            <a:normAutofit/>
          </a:bodyPr>
          <a:lstStyle/>
          <a:p>
            <a:r>
              <a:rPr lang="en-US" dirty="0"/>
              <a:t>Click to edit Master title style</a:t>
            </a:r>
          </a:p>
        </p:txBody>
      </p:sp>
      <p:pic>
        <p:nvPicPr>
          <p:cNvPr id="11"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23896" y="6274250"/>
            <a:ext cx="1981200" cy="507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userDrawn="1"/>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2800" y="6259003"/>
            <a:ext cx="1509460" cy="507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1820069"/>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Lst>
  <p:txStyles>
    <p:titleStyle>
      <a:lvl1pPr algn="ctr" defTabSz="914400" rtl="0" eaLnBrk="1" latinLnBrk="0" hangingPunct="1">
        <a:spcBef>
          <a:spcPct val="0"/>
        </a:spcBef>
        <a:buNone/>
        <a:tabLst>
          <a:tab pos="1376363" algn="l"/>
        </a:tabLst>
        <a:defRPr sz="3500" b="1" kern="1200" cap="all" baseline="0">
          <a:solidFill>
            <a:schemeClr val="bg1"/>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jpeg"/><Relationship Id="rId5" Type="http://schemas.openxmlformats.org/officeDocument/2006/relationships/image" Target="../media/image46.jpeg"/><Relationship Id="rId1" Type="http://schemas.openxmlformats.org/officeDocument/2006/relationships/slideLayout" Target="../slideLayouts/slideLayout11.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jpeg"/><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4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0.xml"/><Relationship Id="rId3" Type="http://schemas.openxmlformats.org/officeDocument/2006/relationships/image" Target="../media/image5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1.xml"/><Relationship Id="rId3" Type="http://schemas.openxmlformats.org/officeDocument/2006/relationships/image" Target="../media/image5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2.xml"/><Relationship Id="rId3" Type="http://schemas.openxmlformats.org/officeDocument/2006/relationships/image" Target="../media/image5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3.xml"/><Relationship Id="rId3"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1" Type="http://schemas.openxmlformats.org/officeDocument/2006/relationships/slideLayout" Target="../slideLayouts/slideLayout34.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image" Target="../media/image57.jpe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5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5" Type="http://schemas.openxmlformats.org/officeDocument/2006/relationships/image" Target="../media/image13.jpe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image" Target="../media/image60.jpeg"/><Relationship Id="rId5" Type="http://schemas.openxmlformats.org/officeDocument/2006/relationships/image" Target="../media/image61.jpeg"/><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2667000"/>
          </a:xfrm>
        </p:spPr>
        <p:txBody>
          <a:bodyPr>
            <a:normAutofit/>
          </a:bodyPr>
          <a:lstStyle/>
          <a:p>
            <a:r>
              <a:rPr lang="en-US" cap="none" dirty="0" smtClean="0"/>
              <a:t>Reaching and Engaging with Hispanic Communities:  </a:t>
            </a:r>
            <a:r>
              <a:rPr lang="en-US" i="1" cap="none" dirty="0" smtClean="0"/>
              <a:t>A Researched-informed Communication Guide For Nonprofits, Policymakers, And Funders</a:t>
            </a:r>
            <a:endParaRPr lang="en-US" i="1" cap="none" dirty="0"/>
          </a:p>
        </p:txBody>
      </p:sp>
      <p:sp>
        <p:nvSpPr>
          <p:cNvPr id="4" name="TextBox 3"/>
          <p:cNvSpPr txBox="1"/>
          <p:nvPr/>
        </p:nvSpPr>
        <p:spPr>
          <a:xfrm>
            <a:off x="9525" y="3048000"/>
            <a:ext cx="9144000" cy="723275"/>
          </a:xfrm>
          <a:prstGeom prst="rect">
            <a:avLst/>
          </a:prstGeom>
          <a:noFill/>
        </p:spPr>
        <p:txBody>
          <a:bodyPr wrap="square" rtlCol="0">
            <a:spAutoFit/>
          </a:bodyPr>
          <a:lstStyle/>
          <a:p>
            <a:pPr algn="ctr">
              <a:spcAft>
                <a:spcPts val="600"/>
              </a:spcAft>
            </a:pPr>
            <a:r>
              <a:rPr lang="en-US" b="1" dirty="0" smtClean="0">
                <a:solidFill>
                  <a:prstClr val="black"/>
                </a:solidFill>
                <a:latin typeface="Book Antiqua"/>
              </a:rPr>
              <a:t> </a:t>
            </a:r>
            <a:endParaRPr lang="en-US" b="1" dirty="0">
              <a:solidFill>
                <a:prstClr val="black"/>
              </a:solidFill>
              <a:latin typeface="Book Antiqua"/>
            </a:endParaRPr>
          </a:p>
          <a:p>
            <a:pPr algn="ctr"/>
            <a:endParaRPr lang="en-US" b="1" dirty="0" smtClean="0">
              <a:solidFill>
                <a:prstClr val="black"/>
              </a:solidFill>
              <a:latin typeface="Book Antiqua"/>
            </a:endParaRPr>
          </a:p>
        </p:txBody>
      </p:sp>
      <p:pic>
        <p:nvPicPr>
          <p:cNvPr id="1026" name="Picture 2" descr="C:\Users\scaal\AppData\Local\Microsoft\Windows\Temporary Internet Files\Content.Outlook\A2P14ORB\Report Page 8 .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8751" y="3657600"/>
            <a:ext cx="3467100" cy="2311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533400" y="4415135"/>
            <a:ext cx="4343401" cy="461665"/>
          </a:xfrm>
          <a:prstGeom prst="rect">
            <a:avLst/>
          </a:prstGeom>
        </p:spPr>
        <p:txBody>
          <a:bodyPr wrap="square">
            <a:spAutoFit/>
          </a:bodyPr>
          <a:lstStyle/>
          <a:p>
            <a:pPr algn="ctr"/>
            <a:r>
              <a:rPr lang="en-US" sz="2400" b="1" dirty="0">
                <a:solidFill>
                  <a:srgbClr val="2F5897"/>
                </a:solidFill>
                <a:latin typeface="Book Antiqua"/>
              </a:rPr>
              <a:t>Webinar October 18, 2016</a:t>
            </a:r>
          </a:p>
        </p:txBody>
      </p:sp>
    </p:spTree>
    <p:extLst>
      <p:ext uri="{BB962C8B-B14F-4D97-AF65-F5344CB8AC3E}">
        <p14:creationId xmlns:p14="http://schemas.microsoft.com/office/powerpoint/2010/main" val="2446599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Service Providers?</a:t>
            </a:r>
            <a:endParaRPr lang="en-US" dirty="0"/>
          </a:p>
        </p:txBody>
      </p:sp>
      <p:sp>
        <p:nvSpPr>
          <p:cNvPr id="3" name="Content Placeholder 2"/>
          <p:cNvSpPr>
            <a:spLocks noGrp="1"/>
          </p:cNvSpPr>
          <p:nvPr>
            <p:ph idx="1"/>
          </p:nvPr>
        </p:nvSpPr>
        <p:spPr>
          <a:xfrm>
            <a:off x="-76200" y="1447800"/>
            <a:ext cx="9601200" cy="4373563"/>
          </a:xfrm>
        </p:spPr>
        <p:txBody>
          <a:bodyPr>
            <a:normAutofit lnSpcReduction="10000"/>
          </a:bodyPr>
          <a:lstStyle/>
          <a:p>
            <a:pPr marL="228600" lvl="0" indent="0">
              <a:lnSpc>
                <a:spcPct val="115000"/>
              </a:lnSpc>
              <a:spcBef>
                <a:spcPts val="400"/>
              </a:spcBef>
              <a:spcAft>
                <a:spcPts val="400"/>
              </a:spcAft>
              <a:buClrTx/>
              <a:buNone/>
            </a:pPr>
            <a:r>
              <a:rPr lang="en-US" sz="2800" b="1" dirty="0">
                <a:solidFill>
                  <a:srgbClr val="C00000"/>
                </a:solidFill>
                <a:latin typeface="Calibri"/>
                <a:ea typeface="Trebuchet MS"/>
                <a:cs typeface="Trebuchet MS"/>
              </a:rPr>
              <a:t>As Latino population has grown, so </a:t>
            </a:r>
            <a:r>
              <a:rPr lang="en-US" sz="2800" b="1" dirty="0" smtClean="0">
                <a:solidFill>
                  <a:srgbClr val="C00000"/>
                </a:solidFill>
                <a:latin typeface="Calibri"/>
                <a:ea typeface="Trebuchet MS"/>
                <a:cs typeface="Trebuchet MS"/>
              </a:rPr>
              <a:t>have service  providers</a:t>
            </a:r>
            <a:endParaRPr lang="en-US" sz="2800" b="1" dirty="0">
              <a:solidFill>
                <a:srgbClr val="C00000"/>
              </a:solidFill>
              <a:latin typeface="Calibri"/>
              <a:ea typeface="Trebuchet MS"/>
              <a:cs typeface="Trebuchet MS"/>
            </a:endParaRPr>
          </a:p>
          <a:p>
            <a:pPr marL="685800" lvl="0" indent="-457200">
              <a:lnSpc>
                <a:spcPct val="115000"/>
              </a:lnSpc>
              <a:spcBef>
                <a:spcPts val="400"/>
              </a:spcBef>
              <a:spcAft>
                <a:spcPts val="400"/>
              </a:spcAft>
              <a:buClrTx/>
              <a:buFont typeface="Wingdings" panose="05000000000000000000" pitchFamily="2" charset="2"/>
              <a:buChar char="ü"/>
            </a:pPr>
            <a:r>
              <a:rPr lang="en-US" sz="2000" b="1" dirty="0">
                <a:solidFill>
                  <a:srgbClr val="0070C0"/>
                </a:solidFill>
                <a:latin typeface="Calibri"/>
                <a:ea typeface="Trebuchet MS"/>
                <a:cs typeface="Trebuchet MS"/>
              </a:rPr>
              <a:t>To make a difference -- must </a:t>
            </a:r>
            <a:r>
              <a:rPr lang="en-US" sz="2000" b="1" dirty="0" smtClean="0">
                <a:solidFill>
                  <a:srgbClr val="0070C0"/>
                </a:solidFill>
                <a:latin typeface="Calibri"/>
                <a:ea typeface="Trebuchet MS"/>
                <a:cs typeface="Trebuchet MS"/>
              </a:rPr>
              <a:t>reach/engage </a:t>
            </a:r>
            <a:r>
              <a:rPr lang="en-US" sz="2000" b="1" dirty="0">
                <a:solidFill>
                  <a:srgbClr val="0070C0"/>
                </a:solidFill>
                <a:latin typeface="Calibri"/>
                <a:ea typeface="Trebuchet MS"/>
                <a:cs typeface="Trebuchet MS"/>
              </a:rPr>
              <a:t>effectively with Latino families </a:t>
            </a:r>
          </a:p>
          <a:p>
            <a:pPr marL="685800" lvl="0" indent="-457200">
              <a:lnSpc>
                <a:spcPct val="115000"/>
              </a:lnSpc>
              <a:spcBef>
                <a:spcPts val="400"/>
              </a:spcBef>
              <a:spcAft>
                <a:spcPts val="400"/>
              </a:spcAft>
              <a:buClrTx/>
              <a:buFont typeface="Wingdings" panose="05000000000000000000" pitchFamily="2" charset="2"/>
              <a:buChar char="ü"/>
            </a:pPr>
            <a:r>
              <a:rPr lang="en-US" sz="2000" b="1" dirty="0">
                <a:solidFill>
                  <a:srgbClr val="0070C0"/>
                </a:solidFill>
                <a:latin typeface="Calibri"/>
                <a:ea typeface="Trebuchet MS"/>
                <a:cs typeface="Trebuchet MS"/>
              </a:rPr>
              <a:t>Service </a:t>
            </a:r>
            <a:r>
              <a:rPr lang="en-US" sz="2000" b="1" dirty="0" smtClean="0">
                <a:solidFill>
                  <a:srgbClr val="0070C0"/>
                </a:solidFill>
                <a:latin typeface="Calibri"/>
                <a:ea typeface="Trebuchet MS"/>
                <a:cs typeface="Trebuchet MS"/>
              </a:rPr>
              <a:t>providers exist </a:t>
            </a:r>
            <a:r>
              <a:rPr lang="en-US" sz="2000" b="1" dirty="0">
                <a:solidFill>
                  <a:srgbClr val="0070C0"/>
                </a:solidFill>
                <a:latin typeface="Calibri"/>
                <a:ea typeface="Trebuchet MS"/>
                <a:cs typeface="Trebuchet MS"/>
              </a:rPr>
              <a:t>for the communities they serve</a:t>
            </a:r>
          </a:p>
          <a:p>
            <a:pPr marL="685800" lvl="0" indent="-457200">
              <a:lnSpc>
                <a:spcPct val="115000"/>
              </a:lnSpc>
              <a:spcBef>
                <a:spcPts val="400"/>
              </a:spcBef>
              <a:spcAft>
                <a:spcPts val="400"/>
              </a:spcAft>
              <a:buClrTx/>
              <a:buFont typeface="Wingdings" panose="05000000000000000000" pitchFamily="2" charset="2"/>
              <a:buChar char="ü"/>
            </a:pPr>
            <a:r>
              <a:rPr lang="en-US" sz="2000" b="1" dirty="0" smtClean="0">
                <a:solidFill>
                  <a:srgbClr val="0070C0"/>
                </a:solidFill>
                <a:latin typeface="Calibri"/>
                <a:ea typeface="Trebuchet MS"/>
                <a:cs typeface="Trebuchet MS"/>
              </a:rPr>
              <a:t>Regardless of business model: public, private, fee for service or membership</a:t>
            </a:r>
          </a:p>
          <a:p>
            <a:pPr marL="228600" lvl="0" indent="0">
              <a:lnSpc>
                <a:spcPct val="115000"/>
              </a:lnSpc>
              <a:spcBef>
                <a:spcPts val="400"/>
              </a:spcBef>
              <a:spcAft>
                <a:spcPts val="400"/>
              </a:spcAft>
              <a:buClrTx/>
              <a:buNone/>
            </a:pPr>
            <a:endParaRPr lang="en-US" sz="300" b="1" dirty="0">
              <a:solidFill>
                <a:srgbClr val="0070C0"/>
              </a:solidFill>
              <a:latin typeface="Calibri"/>
              <a:ea typeface="Trebuchet MS"/>
              <a:cs typeface="Trebuchet MS"/>
            </a:endParaRPr>
          </a:p>
          <a:p>
            <a:pPr marL="228600" lvl="0" indent="0">
              <a:lnSpc>
                <a:spcPct val="115000"/>
              </a:lnSpc>
              <a:spcBef>
                <a:spcPts val="400"/>
              </a:spcBef>
              <a:spcAft>
                <a:spcPts val="400"/>
              </a:spcAft>
              <a:buClrTx/>
              <a:buNone/>
            </a:pPr>
            <a:r>
              <a:rPr lang="en-US" sz="2800" b="1" dirty="0" smtClean="0">
                <a:solidFill>
                  <a:srgbClr val="C00000"/>
                </a:solidFill>
                <a:latin typeface="Calibri"/>
                <a:ea typeface="Trebuchet MS"/>
                <a:cs typeface="Trebuchet MS"/>
              </a:rPr>
              <a:t>Not all </a:t>
            </a:r>
            <a:r>
              <a:rPr lang="en-US" sz="2800" b="1" dirty="0">
                <a:solidFill>
                  <a:srgbClr val="C00000"/>
                </a:solidFill>
                <a:latin typeface="Calibri"/>
                <a:ea typeface="Trebuchet MS"/>
                <a:cs typeface="Trebuchet MS"/>
              </a:rPr>
              <a:t>providers have experience with Latino </a:t>
            </a:r>
            <a:r>
              <a:rPr lang="en-US" sz="2800" b="1" dirty="0" smtClean="0">
                <a:solidFill>
                  <a:srgbClr val="C00000"/>
                </a:solidFill>
                <a:latin typeface="Calibri"/>
                <a:ea typeface="Trebuchet MS"/>
                <a:cs typeface="Trebuchet MS"/>
              </a:rPr>
              <a:t>communities</a:t>
            </a:r>
            <a:endParaRPr lang="en-US" sz="2800" b="1" dirty="0">
              <a:solidFill>
                <a:srgbClr val="E68422">
                  <a:lumMod val="75000"/>
                </a:srgbClr>
              </a:solidFill>
              <a:latin typeface="Calibri"/>
              <a:ea typeface="Trebuchet MS"/>
              <a:cs typeface="Trebuchet MS"/>
            </a:endParaRPr>
          </a:p>
          <a:p>
            <a:pPr lvl="1" indent="-342900">
              <a:lnSpc>
                <a:spcPct val="115000"/>
              </a:lnSpc>
              <a:spcBef>
                <a:spcPts val="400"/>
              </a:spcBef>
              <a:spcAft>
                <a:spcPts val="400"/>
              </a:spcAft>
              <a:buClrTx/>
              <a:buFont typeface="Wingdings" panose="05000000000000000000" pitchFamily="2" charset="2"/>
              <a:buChar char="ü"/>
            </a:pPr>
            <a:r>
              <a:rPr lang="en-US" b="1" dirty="0">
                <a:solidFill>
                  <a:srgbClr val="0070C0"/>
                </a:solidFill>
                <a:latin typeface="Calibri"/>
                <a:ea typeface="Trebuchet MS"/>
                <a:cs typeface="Trebuchet MS"/>
              </a:rPr>
              <a:t> Some already have a strong track record </a:t>
            </a:r>
          </a:p>
          <a:p>
            <a:pPr lvl="1" indent="-342900">
              <a:lnSpc>
                <a:spcPct val="115000"/>
              </a:lnSpc>
              <a:spcBef>
                <a:spcPts val="400"/>
              </a:spcBef>
              <a:spcAft>
                <a:spcPts val="400"/>
              </a:spcAft>
              <a:buClrTx/>
              <a:buFont typeface="Wingdings" panose="05000000000000000000" pitchFamily="2" charset="2"/>
              <a:buChar char="ü"/>
            </a:pPr>
            <a:r>
              <a:rPr lang="en-US" b="1" dirty="0">
                <a:solidFill>
                  <a:srgbClr val="0070C0"/>
                </a:solidFill>
                <a:latin typeface="Calibri"/>
                <a:ea typeface="Trebuchet MS"/>
                <a:cs typeface="Trebuchet MS"/>
              </a:rPr>
              <a:t>Others are learning to respond to the needs </a:t>
            </a:r>
            <a:endParaRPr lang="en-US" b="1" dirty="0" smtClean="0">
              <a:solidFill>
                <a:srgbClr val="0070C0"/>
              </a:solidFill>
              <a:latin typeface="Calibri"/>
              <a:ea typeface="Trebuchet MS"/>
              <a:cs typeface="Trebuchet MS"/>
            </a:endParaRPr>
          </a:p>
          <a:p>
            <a:pPr marL="297180" lvl="1" indent="0">
              <a:lnSpc>
                <a:spcPct val="115000"/>
              </a:lnSpc>
              <a:spcBef>
                <a:spcPts val="400"/>
              </a:spcBef>
              <a:spcAft>
                <a:spcPts val="400"/>
              </a:spcAft>
              <a:buClrTx/>
              <a:buNone/>
            </a:pPr>
            <a:r>
              <a:rPr lang="en-US" b="1" dirty="0">
                <a:solidFill>
                  <a:srgbClr val="0070C0"/>
                </a:solidFill>
                <a:latin typeface="Calibri"/>
                <a:ea typeface="Trebuchet MS"/>
                <a:cs typeface="Trebuchet MS"/>
              </a:rPr>
              <a:t> </a:t>
            </a:r>
            <a:r>
              <a:rPr lang="en-US" b="1" dirty="0" smtClean="0">
                <a:solidFill>
                  <a:srgbClr val="0070C0"/>
                </a:solidFill>
                <a:latin typeface="Calibri"/>
                <a:ea typeface="Trebuchet MS"/>
                <a:cs typeface="Trebuchet MS"/>
              </a:rPr>
              <a:t>      of </a:t>
            </a:r>
            <a:r>
              <a:rPr lang="en-US" b="1" dirty="0">
                <a:solidFill>
                  <a:srgbClr val="0070C0"/>
                </a:solidFill>
                <a:latin typeface="Calibri"/>
                <a:ea typeface="Trebuchet MS"/>
                <a:cs typeface="Trebuchet MS"/>
              </a:rPr>
              <a:t>their new or </a:t>
            </a:r>
            <a:r>
              <a:rPr lang="en-US" b="1" dirty="0" smtClean="0">
                <a:solidFill>
                  <a:srgbClr val="0070C0"/>
                </a:solidFill>
                <a:latin typeface="Calibri"/>
                <a:ea typeface="Trebuchet MS"/>
                <a:cs typeface="Trebuchet MS"/>
              </a:rPr>
              <a:t>expanding </a:t>
            </a:r>
            <a:r>
              <a:rPr lang="en-US" b="1" dirty="0">
                <a:solidFill>
                  <a:srgbClr val="0070C0"/>
                </a:solidFill>
                <a:latin typeface="Calibri"/>
                <a:ea typeface="Trebuchet MS"/>
                <a:cs typeface="Trebuchet MS"/>
              </a:rPr>
              <a:t>base </a:t>
            </a:r>
            <a:endParaRPr lang="en-US" b="1" dirty="0">
              <a:solidFill>
                <a:srgbClr val="0070C0"/>
              </a:solidFill>
              <a:latin typeface="Calibri"/>
              <a:ea typeface="Trebuchet MS"/>
              <a:cs typeface="Times New Roman"/>
            </a:endParaRPr>
          </a:p>
          <a:p>
            <a:pPr lvl="1" indent="-342900">
              <a:lnSpc>
                <a:spcPct val="115000"/>
              </a:lnSpc>
              <a:spcBef>
                <a:spcPts val="400"/>
              </a:spcBef>
              <a:spcAft>
                <a:spcPts val="400"/>
              </a:spcAft>
              <a:buClrTx/>
              <a:buFont typeface="Wingdings" panose="05000000000000000000" pitchFamily="2" charset="2"/>
              <a:buChar char="ü"/>
            </a:pPr>
            <a:r>
              <a:rPr lang="en-US" b="1" dirty="0">
                <a:solidFill>
                  <a:srgbClr val="0070C0"/>
                </a:solidFill>
                <a:latin typeface="Calibri"/>
                <a:ea typeface="Trebuchet MS"/>
                <a:cs typeface="Trebuchet MS"/>
              </a:rPr>
              <a:t>Even </a:t>
            </a:r>
            <a:r>
              <a:rPr lang="en-US" b="1" dirty="0" smtClean="0">
                <a:solidFill>
                  <a:srgbClr val="0070C0"/>
                </a:solidFill>
                <a:latin typeface="Calibri"/>
                <a:ea typeface="Trebuchet MS"/>
                <a:cs typeface="Trebuchet MS"/>
              </a:rPr>
              <a:t>w/deep </a:t>
            </a:r>
            <a:r>
              <a:rPr lang="en-US" b="1" dirty="0">
                <a:solidFill>
                  <a:srgbClr val="0070C0"/>
                </a:solidFill>
                <a:latin typeface="Calibri"/>
                <a:ea typeface="Trebuchet MS"/>
                <a:cs typeface="Trebuchet MS"/>
              </a:rPr>
              <a:t>roots in </a:t>
            </a:r>
            <a:r>
              <a:rPr lang="en-US" b="1" dirty="0" smtClean="0">
                <a:solidFill>
                  <a:srgbClr val="0070C0"/>
                </a:solidFill>
                <a:latin typeface="Calibri"/>
                <a:ea typeface="Trebuchet MS"/>
                <a:cs typeface="Trebuchet MS"/>
              </a:rPr>
              <a:t>established communities- stay abreast of changing </a:t>
            </a:r>
            <a:r>
              <a:rPr lang="en-US" b="1" dirty="0">
                <a:solidFill>
                  <a:srgbClr val="0070C0"/>
                </a:solidFill>
                <a:latin typeface="Calibri"/>
                <a:ea typeface="Trebuchet MS"/>
                <a:cs typeface="Trebuchet MS"/>
              </a:rPr>
              <a:t>needs</a:t>
            </a:r>
            <a:endParaRPr lang="en-US" b="1" dirty="0">
              <a:solidFill>
                <a:srgbClr val="0070C0"/>
              </a:solidFill>
              <a:latin typeface="Calibri"/>
              <a:ea typeface="Calibri"/>
              <a:cs typeface="Times New Roman"/>
            </a:endParaRPr>
          </a:p>
          <a:p>
            <a:endParaRPr lang="en-US" sz="28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810000"/>
            <a:ext cx="3200400" cy="1449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301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dissolve">
                                      <p:cBhvr>
                                        <p:cTn id="24" dur="500"/>
                                        <p:tgtEl>
                                          <p:spTgt spid="3">
                                            <p:txEl>
                                              <p:pRg st="6" end="6"/>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dissolve">
                                      <p:cBhvr>
                                        <p:cTn id="30" dur="500"/>
                                        <p:tgtEl>
                                          <p:spTgt spid="3">
                                            <p:txEl>
                                              <p:pRg st="8" end="8"/>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dissolve">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7663" algn="l"/>
            <a:r>
              <a:rPr lang="en-US" dirty="0" smtClean="0"/>
              <a:t>Research and Practice Informed</a:t>
            </a:r>
            <a:endParaRPr lang="en-US" dirty="0"/>
          </a:p>
        </p:txBody>
      </p:sp>
      <p:sp>
        <p:nvSpPr>
          <p:cNvPr id="3" name="Content Placeholder 2"/>
          <p:cNvSpPr>
            <a:spLocks noGrp="1"/>
          </p:cNvSpPr>
          <p:nvPr>
            <p:ph idx="1"/>
          </p:nvPr>
        </p:nvSpPr>
        <p:spPr>
          <a:xfrm>
            <a:off x="152400" y="1828800"/>
            <a:ext cx="3962400" cy="3962399"/>
          </a:xfrm>
        </p:spPr>
        <p:txBody>
          <a:bodyPr>
            <a:normAutofit fontScale="92500"/>
          </a:bodyPr>
          <a:lstStyle/>
          <a:p>
            <a:pPr lvl="0">
              <a:spcBef>
                <a:spcPts val="1800"/>
              </a:spcBef>
              <a:buSzPct val="125000"/>
              <a:buFont typeface="Arial"/>
              <a:buChar char="•"/>
            </a:pPr>
            <a:r>
              <a:rPr lang="en-US" sz="3200" kern="100" dirty="0">
                <a:solidFill>
                  <a:schemeClr val="tx1"/>
                </a:solidFill>
                <a:latin typeface="Calibri" panose="020F0502020204030204" pitchFamily="34" charset="0"/>
                <a:cs typeface="Times New Roman" panose="02020603050405020304" pitchFamily="18" charset="0"/>
              </a:rPr>
              <a:t>Extensive </a:t>
            </a:r>
            <a:r>
              <a:rPr lang="en-US" sz="3200" b="1" kern="100" dirty="0">
                <a:solidFill>
                  <a:srgbClr val="0070C0"/>
                </a:solidFill>
                <a:latin typeface="Calibri" panose="020F0502020204030204" pitchFamily="34" charset="0"/>
                <a:cs typeface="Times New Roman" panose="02020603050405020304" pitchFamily="18" charset="0"/>
              </a:rPr>
              <a:t>review of literature </a:t>
            </a:r>
            <a:r>
              <a:rPr lang="en-US" sz="3200" kern="100" dirty="0">
                <a:solidFill>
                  <a:schemeClr val="tx1"/>
                </a:solidFill>
                <a:latin typeface="Calibri" panose="020F0502020204030204" pitchFamily="34" charset="0"/>
                <a:cs typeface="Times New Roman" panose="02020603050405020304" pitchFamily="18" charset="0"/>
              </a:rPr>
              <a:t>and </a:t>
            </a:r>
            <a:r>
              <a:rPr lang="en-US" sz="3200" b="1" kern="100" dirty="0">
                <a:solidFill>
                  <a:srgbClr val="0070C0"/>
                </a:solidFill>
                <a:latin typeface="Calibri" panose="020F0502020204030204" pitchFamily="34" charset="0"/>
                <a:cs typeface="Times New Roman" panose="02020603050405020304" pitchFamily="18" charset="0"/>
              </a:rPr>
              <a:t>focus </a:t>
            </a:r>
            <a:r>
              <a:rPr lang="en-US" sz="3200" b="1" kern="100" dirty="0" smtClean="0">
                <a:solidFill>
                  <a:srgbClr val="0070C0"/>
                </a:solidFill>
                <a:latin typeface="Calibri" panose="020F0502020204030204" pitchFamily="34" charset="0"/>
                <a:cs typeface="Times New Roman" panose="02020603050405020304" pitchFamily="18" charset="0"/>
              </a:rPr>
              <a:t>groups</a:t>
            </a:r>
            <a:endParaRPr lang="en-US" sz="3200" b="1" kern="100" dirty="0">
              <a:solidFill>
                <a:srgbClr val="0070C0"/>
              </a:solidFill>
              <a:latin typeface="Calibri" panose="020F0502020204030204" pitchFamily="34" charset="0"/>
              <a:cs typeface="Times New Roman" panose="02020603050405020304" pitchFamily="18" charset="0"/>
            </a:endParaRPr>
          </a:p>
          <a:p>
            <a:pPr lvl="0">
              <a:spcBef>
                <a:spcPts val="1800"/>
              </a:spcBef>
              <a:buSzPct val="125000"/>
              <a:buFont typeface="Arial"/>
              <a:buChar char="•"/>
            </a:pPr>
            <a:r>
              <a:rPr lang="en-US" sz="3200" kern="100" dirty="0">
                <a:solidFill>
                  <a:schemeClr val="tx1"/>
                </a:solidFill>
                <a:latin typeface="Calibri" panose="020F0502020204030204" pitchFamily="34" charset="0"/>
                <a:cs typeface="Times New Roman" panose="02020603050405020304" pitchFamily="18" charset="0"/>
              </a:rPr>
              <a:t>On the ground, in the field</a:t>
            </a:r>
            <a:r>
              <a:rPr lang="en-US" sz="3200" b="1" kern="100" dirty="0">
                <a:solidFill>
                  <a:srgbClr val="0070C0"/>
                </a:solidFill>
                <a:latin typeface="Calibri" panose="020F0502020204030204" pitchFamily="34" charset="0"/>
                <a:cs typeface="Times New Roman" panose="02020603050405020304" pitchFamily="18" charset="0"/>
              </a:rPr>
              <a:t> </a:t>
            </a:r>
            <a:r>
              <a:rPr lang="en-US" sz="3200" b="1" kern="100" dirty="0" smtClean="0">
                <a:solidFill>
                  <a:srgbClr val="0070C0"/>
                </a:solidFill>
                <a:latin typeface="Calibri" panose="020F0502020204030204" pitchFamily="34" charset="0"/>
                <a:cs typeface="Times New Roman" panose="02020603050405020304" pitchFamily="18" charset="0"/>
              </a:rPr>
              <a:t>experiences</a:t>
            </a:r>
            <a:endParaRPr lang="en-US" sz="3200" kern="100" dirty="0">
              <a:solidFill>
                <a:schemeClr val="tx1"/>
              </a:solidFill>
              <a:latin typeface="Calibri" panose="020F0502020204030204" pitchFamily="34" charset="0"/>
              <a:cs typeface="Times New Roman" panose="02020603050405020304" pitchFamily="18" charset="0"/>
            </a:endParaRPr>
          </a:p>
          <a:p>
            <a:pPr lvl="0">
              <a:spcBef>
                <a:spcPts val="1800"/>
              </a:spcBef>
              <a:buSzPct val="125000"/>
              <a:buFont typeface="Arial"/>
              <a:buChar char="•"/>
            </a:pPr>
            <a:r>
              <a:rPr lang="en-US" sz="3200" kern="100" dirty="0">
                <a:solidFill>
                  <a:schemeClr val="tx1"/>
                </a:solidFill>
                <a:latin typeface="Calibri" panose="020F0502020204030204" pitchFamily="34" charset="0"/>
                <a:cs typeface="Times New Roman" panose="02020603050405020304" pitchFamily="18" charset="0"/>
              </a:rPr>
              <a:t>Heard from a </a:t>
            </a:r>
            <a:r>
              <a:rPr lang="en-US" sz="3200" b="1" kern="100" dirty="0">
                <a:solidFill>
                  <a:srgbClr val="0070C0"/>
                </a:solidFill>
                <a:latin typeface="Calibri" panose="020F0502020204030204" pitchFamily="34" charset="0"/>
                <a:cs typeface="Times New Roman" panose="02020603050405020304" pitchFamily="18" charset="0"/>
              </a:rPr>
              <a:t>range of demographics</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1892823"/>
            <a:ext cx="4419600" cy="3713310"/>
          </a:xfrm>
          <a:prstGeom prst="rect">
            <a:avLst/>
          </a:prstGeom>
        </p:spPr>
      </p:pic>
    </p:spTree>
    <p:extLst>
      <p:ext uri="{BB962C8B-B14F-4D97-AF65-F5344CB8AC3E}">
        <p14:creationId xmlns:p14="http://schemas.microsoft.com/office/powerpoint/2010/main" val="1875165022"/>
      </p:ext>
    </p:extLst>
  </p:cSld>
  <p:clrMapOvr>
    <a:masterClrMapping/>
  </p:clrMapOvr>
  <mc:AlternateContent xmlns:mc="http://schemas.openxmlformats.org/markup-compatibility/2006" xmlns:p14="http://schemas.microsoft.com/office/powerpoint/2010/main">
    <mc:Choice Requires="p14">
      <p:transition spd="slow" p14:dur="2000" advTm="55719"/>
    </mc:Choice>
    <mc:Fallback xmlns="">
      <p:transition spd="slow" advTm="55719"/>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Communication Guide Based on a Strategic Communication Framework</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045979"/>
            <a:ext cx="8229600" cy="4099541"/>
          </a:xfrm>
        </p:spPr>
      </p:pic>
      <p:sp>
        <p:nvSpPr>
          <p:cNvPr id="7" name="Notched Right Arrow 6"/>
          <p:cNvSpPr/>
          <p:nvPr/>
        </p:nvSpPr>
        <p:spPr>
          <a:xfrm>
            <a:off x="5943600" y="3507486"/>
            <a:ext cx="978408" cy="484632"/>
          </a:xfrm>
          <a:prstGeom prst="notch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133600"/>
            <a:ext cx="102393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Notched Right Arrow 9"/>
          <p:cNvSpPr/>
          <p:nvPr/>
        </p:nvSpPr>
        <p:spPr>
          <a:xfrm>
            <a:off x="381000" y="3611118"/>
            <a:ext cx="978408" cy="484632"/>
          </a:xfrm>
          <a:prstGeom prst="notch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190999"/>
            <a:ext cx="102393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439" y="5486400"/>
            <a:ext cx="102393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8313962"/>
      </p:ext>
    </p:extLst>
  </p:cSld>
  <p:clrMapOvr>
    <a:masterClrMapping/>
  </p:clrMapOvr>
  <mc:AlternateContent xmlns:mc="http://schemas.openxmlformats.org/markup-compatibility/2006" xmlns:p14="http://schemas.microsoft.com/office/powerpoint/2010/main">
    <mc:Choice Requires="p14">
      <p:transition spd="slow" p14:dur="2000" advTm="75005"/>
    </mc:Choice>
    <mc:Fallback xmlns="">
      <p:transition spd="slow" advTm="75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 calcmode="lin" valueType="num">
                                      <p:cBhvr>
                                        <p:cTn id="14" dur="500" fill="hold"/>
                                        <p:tgtEl>
                                          <p:spTgt spid="3074"/>
                                        </p:tgtEl>
                                        <p:attrNameLst>
                                          <p:attrName>ppt_w</p:attrName>
                                        </p:attrNameLst>
                                      </p:cBhvr>
                                      <p:tavLst>
                                        <p:tav tm="0">
                                          <p:val>
                                            <p:fltVal val="0"/>
                                          </p:val>
                                        </p:tav>
                                        <p:tav tm="100000">
                                          <p:val>
                                            <p:strVal val="#ppt_w"/>
                                          </p:val>
                                        </p:tav>
                                      </p:tavLst>
                                    </p:anim>
                                    <p:anim calcmode="lin" valueType="num">
                                      <p:cBhvr>
                                        <p:cTn id="15" dur="500" fill="hold"/>
                                        <p:tgtEl>
                                          <p:spTgt spid="3074"/>
                                        </p:tgtEl>
                                        <p:attrNameLst>
                                          <p:attrName>ppt_h</p:attrName>
                                        </p:attrNameLst>
                                      </p:cBhvr>
                                      <p:tavLst>
                                        <p:tav tm="0">
                                          <p:val>
                                            <p:fltVal val="0"/>
                                          </p:val>
                                        </p:tav>
                                        <p:tav tm="100000">
                                          <p:val>
                                            <p:strVal val="#ppt_h"/>
                                          </p:val>
                                        </p:tav>
                                      </p:tavLst>
                                    </p:anim>
                                    <p:animEffect transition="in" filter="fade">
                                      <p:cBhvr>
                                        <p:cTn id="16" dur="500"/>
                                        <p:tgtEl>
                                          <p:spTgt spid="307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075"/>
                                        </p:tgtEl>
                                        <p:attrNameLst>
                                          <p:attrName>style.visibility</p:attrName>
                                        </p:attrNameLst>
                                      </p:cBhvr>
                                      <p:to>
                                        <p:strVal val="visible"/>
                                      </p:to>
                                    </p:set>
                                    <p:anim calcmode="lin" valueType="num">
                                      <p:cBhvr>
                                        <p:cTn id="28" dur="500" fill="hold"/>
                                        <p:tgtEl>
                                          <p:spTgt spid="3075"/>
                                        </p:tgtEl>
                                        <p:attrNameLst>
                                          <p:attrName>ppt_w</p:attrName>
                                        </p:attrNameLst>
                                      </p:cBhvr>
                                      <p:tavLst>
                                        <p:tav tm="0">
                                          <p:val>
                                            <p:fltVal val="0"/>
                                          </p:val>
                                        </p:tav>
                                        <p:tav tm="100000">
                                          <p:val>
                                            <p:strVal val="#ppt_w"/>
                                          </p:val>
                                        </p:tav>
                                      </p:tavLst>
                                    </p:anim>
                                    <p:anim calcmode="lin" valueType="num">
                                      <p:cBhvr>
                                        <p:cTn id="29" dur="500" fill="hold"/>
                                        <p:tgtEl>
                                          <p:spTgt spid="3075"/>
                                        </p:tgtEl>
                                        <p:attrNameLst>
                                          <p:attrName>ppt_h</p:attrName>
                                        </p:attrNameLst>
                                      </p:cBhvr>
                                      <p:tavLst>
                                        <p:tav tm="0">
                                          <p:val>
                                            <p:fltVal val="0"/>
                                          </p:val>
                                        </p:tav>
                                        <p:tav tm="100000">
                                          <p:val>
                                            <p:strVal val="#ppt_h"/>
                                          </p:val>
                                        </p:tav>
                                      </p:tavLst>
                                    </p:anim>
                                    <p:animEffect transition="in" filter="fade">
                                      <p:cBhvr>
                                        <p:cTn id="30" dur="500"/>
                                        <p:tgtEl>
                                          <p:spTgt spid="307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076"/>
                                        </p:tgtEl>
                                        <p:attrNameLst>
                                          <p:attrName>style.visibility</p:attrName>
                                        </p:attrNameLst>
                                      </p:cBhvr>
                                      <p:to>
                                        <p:strVal val="visible"/>
                                      </p:to>
                                    </p:set>
                                    <p:anim calcmode="lin" valueType="num">
                                      <p:cBhvr>
                                        <p:cTn id="35" dur="500" fill="hold"/>
                                        <p:tgtEl>
                                          <p:spTgt spid="3076"/>
                                        </p:tgtEl>
                                        <p:attrNameLst>
                                          <p:attrName>ppt_w</p:attrName>
                                        </p:attrNameLst>
                                      </p:cBhvr>
                                      <p:tavLst>
                                        <p:tav tm="0">
                                          <p:val>
                                            <p:fltVal val="0"/>
                                          </p:val>
                                        </p:tav>
                                        <p:tav tm="100000">
                                          <p:val>
                                            <p:strVal val="#ppt_w"/>
                                          </p:val>
                                        </p:tav>
                                      </p:tavLst>
                                    </p:anim>
                                    <p:anim calcmode="lin" valueType="num">
                                      <p:cBhvr>
                                        <p:cTn id="36" dur="500" fill="hold"/>
                                        <p:tgtEl>
                                          <p:spTgt spid="3076"/>
                                        </p:tgtEl>
                                        <p:attrNameLst>
                                          <p:attrName>ppt_h</p:attrName>
                                        </p:attrNameLst>
                                      </p:cBhvr>
                                      <p:tavLst>
                                        <p:tav tm="0">
                                          <p:val>
                                            <p:fltVal val="0"/>
                                          </p:val>
                                        </p:tav>
                                        <p:tav tm="100000">
                                          <p:val>
                                            <p:strVal val="#ppt_h"/>
                                          </p:val>
                                        </p:tav>
                                      </p:tavLst>
                                    </p:anim>
                                    <p:animEffect transition="in" filter="fade">
                                      <p:cBhvr>
                                        <p:cTn id="3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Recommendation:</a:t>
            </a:r>
            <a:r>
              <a:rPr lang="en-US" dirty="0" smtClean="0"/>
              <a:t/>
            </a:r>
            <a:br>
              <a:rPr lang="en-US" dirty="0" smtClean="0"/>
            </a:br>
            <a:r>
              <a:rPr lang="en-US" dirty="0"/>
              <a:t>Know your audience</a:t>
            </a:r>
          </a:p>
        </p:txBody>
      </p:sp>
      <p:sp>
        <p:nvSpPr>
          <p:cNvPr id="3" name="Content Placeholder 2"/>
          <p:cNvSpPr>
            <a:spLocks noGrp="1"/>
          </p:cNvSpPr>
          <p:nvPr>
            <p:ph idx="1"/>
          </p:nvPr>
        </p:nvSpPr>
        <p:spPr>
          <a:xfrm>
            <a:off x="228600" y="2343150"/>
            <a:ext cx="6096000" cy="4133850"/>
          </a:xfrm>
        </p:spPr>
        <p:txBody>
          <a:bodyPr>
            <a:normAutofit/>
          </a:bodyPr>
          <a:lstStyle/>
          <a:p>
            <a:pPr marL="114300" indent="0">
              <a:spcBef>
                <a:spcPts val="1200"/>
              </a:spcBef>
              <a:spcAft>
                <a:spcPts val="1200"/>
              </a:spcAft>
              <a:buNone/>
            </a:pPr>
            <a:r>
              <a:rPr lang="en-US" sz="2000" b="1" dirty="0" smtClean="0">
                <a:solidFill>
                  <a:srgbClr val="2F5897"/>
                </a:solidFill>
                <a:latin typeface="Calibri" panose="020F0502020204030204" pitchFamily="34" charset="0"/>
              </a:rPr>
              <a:t>It is important to: </a:t>
            </a:r>
          </a:p>
          <a:p>
            <a:pPr>
              <a:spcAft>
                <a:spcPts val="1200"/>
              </a:spcAft>
              <a:buFont typeface="Wingdings" panose="05000000000000000000" pitchFamily="2" charset="2"/>
              <a:buChar char="ü"/>
            </a:pPr>
            <a:r>
              <a:rPr lang="en-US" sz="2000" b="1" dirty="0" smtClean="0">
                <a:solidFill>
                  <a:srgbClr val="2F5897"/>
                </a:solidFill>
                <a:latin typeface="Calibri" panose="020F0502020204030204" pitchFamily="34" charset="0"/>
              </a:rPr>
              <a:t>Conduct an </a:t>
            </a:r>
            <a:r>
              <a:rPr lang="en-US" sz="2000" b="1" dirty="0" smtClean="0">
                <a:latin typeface="Calibri" panose="020F0502020204030204" pitchFamily="34" charset="0"/>
              </a:rPr>
              <a:t>audience assessment </a:t>
            </a:r>
          </a:p>
          <a:p>
            <a:pPr>
              <a:spcAft>
                <a:spcPts val="1200"/>
              </a:spcAft>
              <a:buFont typeface="Wingdings" panose="05000000000000000000" pitchFamily="2" charset="2"/>
              <a:buChar char="ü"/>
            </a:pPr>
            <a:r>
              <a:rPr lang="en-US" sz="2000" b="1" dirty="0" smtClean="0">
                <a:solidFill>
                  <a:srgbClr val="2F5897"/>
                </a:solidFill>
                <a:latin typeface="Calibri" panose="020F0502020204030204" pitchFamily="34" charset="0"/>
              </a:rPr>
              <a:t>Know the heritage, culture and understand diversity</a:t>
            </a:r>
          </a:p>
          <a:p>
            <a:pPr>
              <a:spcAft>
                <a:spcPts val="1200"/>
              </a:spcAft>
              <a:buFont typeface="Wingdings" panose="05000000000000000000" pitchFamily="2" charset="2"/>
              <a:buChar char="ü"/>
            </a:pPr>
            <a:r>
              <a:rPr lang="en-US" sz="2000" b="1" dirty="0" smtClean="0">
                <a:solidFill>
                  <a:srgbClr val="2F5897"/>
                </a:solidFill>
                <a:latin typeface="Calibri" panose="020F0502020204030204" pitchFamily="34" charset="0"/>
              </a:rPr>
              <a:t>Pay close attention to language preferences - the future is bilingual</a:t>
            </a:r>
            <a:endParaRPr lang="en-US" sz="2000" b="1" dirty="0">
              <a:solidFill>
                <a:srgbClr val="2F5897"/>
              </a:solidFill>
              <a:latin typeface="Calibri" panose="020F0502020204030204" pitchFamily="34" charset="0"/>
            </a:endParaRPr>
          </a:p>
          <a:p>
            <a:pPr>
              <a:spcAft>
                <a:spcPts val="1200"/>
              </a:spcAft>
              <a:buFont typeface="Wingdings" panose="05000000000000000000" pitchFamily="2" charset="2"/>
              <a:buChar char="ü"/>
            </a:pPr>
            <a:r>
              <a:rPr lang="en-US" sz="2000" b="1" dirty="0" smtClean="0">
                <a:solidFill>
                  <a:srgbClr val="2F5897"/>
                </a:solidFill>
                <a:latin typeface="Calibri" panose="020F0502020204030204" pitchFamily="34" charset="0"/>
              </a:rPr>
              <a:t>Understand </a:t>
            </a:r>
            <a:r>
              <a:rPr lang="en-US" sz="2000" b="1" dirty="0">
                <a:solidFill>
                  <a:srgbClr val="2F5897"/>
                </a:solidFill>
                <a:latin typeface="Calibri" panose="020F0502020204030204" pitchFamily="34" charset="0"/>
              </a:rPr>
              <a:t>their needs </a:t>
            </a:r>
            <a:endParaRPr lang="en-US" sz="2000" b="1" dirty="0" smtClean="0">
              <a:solidFill>
                <a:srgbClr val="2F5897"/>
              </a:solidFill>
              <a:latin typeface="Calibri" panose="020F0502020204030204" pitchFamily="34" charset="0"/>
            </a:endParaRPr>
          </a:p>
          <a:p>
            <a:pPr>
              <a:spcAft>
                <a:spcPts val="1200"/>
              </a:spcAft>
              <a:buFont typeface="Wingdings" panose="05000000000000000000" pitchFamily="2" charset="2"/>
              <a:buChar char="ü"/>
            </a:pPr>
            <a:r>
              <a:rPr lang="en-US" sz="2000" b="1" dirty="0" smtClean="0">
                <a:solidFill>
                  <a:srgbClr val="2F5897"/>
                </a:solidFill>
                <a:latin typeface="Calibri" panose="020F0502020204030204" pitchFamily="34" charset="0"/>
              </a:rPr>
              <a:t>Identify how they gather/access information and their trusted sources</a:t>
            </a:r>
          </a:p>
          <a:p>
            <a:pPr marL="114300" indent="0">
              <a:buNone/>
            </a:pPr>
            <a:endParaRPr lang="en-US" dirty="0"/>
          </a:p>
        </p:txBody>
      </p:sp>
      <p:sp>
        <p:nvSpPr>
          <p:cNvPr id="5" name="Rectangle 4"/>
          <p:cNvSpPr/>
          <p:nvPr/>
        </p:nvSpPr>
        <p:spPr>
          <a:xfrm>
            <a:off x="0" y="1447800"/>
            <a:ext cx="9144000" cy="830997"/>
          </a:xfrm>
          <a:prstGeom prst="rect">
            <a:avLst/>
          </a:prstGeom>
        </p:spPr>
        <p:txBody>
          <a:bodyPr wrap="square">
            <a:spAutoFit/>
          </a:bodyPr>
          <a:lstStyle/>
          <a:p>
            <a:pPr marL="114300" indent="0">
              <a:spcBef>
                <a:spcPts val="1200"/>
              </a:spcBef>
              <a:buNone/>
            </a:pPr>
            <a:r>
              <a:rPr lang="en-US" sz="2400" b="1" dirty="0">
                <a:solidFill>
                  <a:srgbClr val="C00000"/>
                </a:solidFill>
                <a:latin typeface="Calibri" panose="020F0502020204030204" pitchFamily="34" charset="0"/>
              </a:rPr>
              <a:t>Differences between communities influence how Latinos receive and interpret messages and how they use/respond to outreach efforts </a:t>
            </a:r>
          </a:p>
        </p:txBody>
      </p:sp>
      <p:pic>
        <p:nvPicPr>
          <p:cNvPr id="1026" name="Picture 2" descr="G:\Communications and Public Policy\IMAGES\Pictures\young latino famil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2333625"/>
            <a:ext cx="2372043" cy="3558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530390"/>
      </p:ext>
    </p:extLst>
  </p:cSld>
  <p:clrMapOvr>
    <a:masterClrMapping/>
  </p:clrMapOvr>
  <mc:AlternateContent xmlns:mc="http://schemas.openxmlformats.org/markup-compatibility/2006" xmlns:p14="http://schemas.microsoft.com/office/powerpoint/2010/main">
    <mc:Choice Requires="p14">
      <p:transition spd="slow" p14:dur="2000" advTm="69898"/>
    </mc:Choice>
    <mc:Fallback xmlns="">
      <p:transition spd="slow" advTm="69898"/>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176285479"/>
              </p:ext>
            </p:extLst>
          </p:nvPr>
        </p:nvGraphicFramePr>
        <p:xfrm>
          <a:off x="28903" y="1455683"/>
          <a:ext cx="91440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Diversity Among  U.S. Latinos</a:t>
            </a:r>
            <a:endParaRPr lang="en-US" dirty="0"/>
          </a:p>
        </p:txBody>
      </p:sp>
    </p:spTree>
    <p:extLst>
      <p:ext uri="{BB962C8B-B14F-4D97-AF65-F5344CB8AC3E}">
        <p14:creationId xmlns:p14="http://schemas.microsoft.com/office/powerpoint/2010/main" val="32155938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Recommendation:</a:t>
            </a:r>
            <a:br>
              <a:rPr lang="en-US" sz="2800" dirty="0" smtClean="0"/>
            </a:br>
            <a:r>
              <a:rPr lang="en-US" sz="2800" dirty="0"/>
              <a:t>take note of </a:t>
            </a:r>
            <a:r>
              <a:rPr lang="en-US" sz="2800" dirty="0" smtClean="0"/>
              <a:t>preferences for </a:t>
            </a:r>
            <a:br>
              <a:rPr lang="en-US" sz="2800" dirty="0" smtClean="0"/>
            </a:br>
            <a:r>
              <a:rPr lang="en-US" sz="2800" dirty="0" smtClean="0"/>
              <a:t>outreach efforts</a:t>
            </a:r>
            <a:endParaRPr lang="en-US" sz="2800" dirty="0"/>
          </a:p>
        </p:txBody>
      </p:sp>
      <p:sp>
        <p:nvSpPr>
          <p:cNvPr id="3" name="Content Placeholder 2"/>
          <p:cNvSpPr>
            <a:spLocks noGrp="1"/>
          </p:cNvSpPr>
          <p:nvPr>
            <p:ph idx="1"/>
          </p:nvPr>
        </p:nvSpPr>
        <p:spPr>
          <a:xfrm>
            <a:off x="76200" y="1295400"/>
            <a:ext cx="8915400" cy="1066800"/>
          </a:xfrm>
        </p:spPr>
        <p:txBody>
          <a:bodyPr>
            <a:noAutofit/>
          </a:bodyPr>
          <a:lstStyle/>
          <a:p>
            <a:pPr marL="114300" indent="0">
              <a:lnSpc>
                <a:spcPct val="170000"/>
              </a:lnSpc>
              <a:buNone/>
            </a:pPr>
            <a:r>
              <a:rPr lang="en-US" b="1" dirty="0">
                <a:solidFill>
                  <a:srgbClr val="C00000"/>
                </a:solidFill>
                <a:latin typeface="Calibri" panose="020F0502020204030204" pitchFamily="34" charset="0"/>
              </a:rPr>
              <a:t>Many Latinos have strong preferences about how they </a:t>
            </a:r>
            <a:r>
              <a:rPr lang="en-US" b="1" dirty="0" smtClean="0">
                <a:solidFill>
                  <a:srgbClr val="C00000"/>
                </a:solidFill>
                <a:latin typeface="Calibri" panose="020F0502020204030204" pitchFamily="34" charset="0"/>
              </a:rPr>
              <a:t>self-identify</a:t>
            </a:r>
            <a:endParaRPr lang="en-US" b="1" dirty="0">
              <a:solidFill>
                <a:srgbClr val="C00000"/>
              </a:solidFill>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2114550"/>
            <a:ext cx="6796002" cy="4150797"/>
          </a:xfrm>
          <a:prstGeom prst="rect">
            <a:avLst/>
          </a:prstGeom>
        </p:spPr>
      </p:pic>
    </p:spTree>
    <p:extLst>
      <p:ext uri="{BB962C8B-B14F-4D97-AF65-F5344CB8AC3E}">
        <p14:creationId xmlns:p14="http://schemas.microsoft.com/office/powerpoint/2010/main" val="818067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Recommendation:  </a:t>
            </a:r>
            <a:br>
              <a:rPr lang="en-US" sz="3600" dirty="0" smtClean="0"/>
            </a:br>
            <a:r>
              <a:rPr lang="en-US" sz="3600" dirty="0" smtClean="0"/>
              <a:t>take </a:t>
            </a:r>
            <a:r>
              <a:rPr lang="en-US" sz="3600" dirty="0"/>
              <a:t>note of preferences </a:t>
            </a:r>
            <a:r>
              <a:rPr lang="en-US" sz="3600" dirty="0" smtClean="0"/>
              <a:t>for</a:t>
            </a:r>
            <a:r>
              <a:rPr lang="en-US" sz="3600" dirty="0"/>
              <a:t/>
            </a:r>
            <a:br>
              <a:rPr lang="en-US" sz="3600" dirty="0"/>
            </a:br>
            <a:r>
              <a:rPr lang="en-US" sz="3600" dirty="0"/>
              <a:t>outreach </a:t>
            </a:r>
            <a:r>
              <a:rPr lang="en-US" sz="3600" dirty="0" smtClean="0"/>
              <a:t>efforts</a:t>
            </a:r>
            <a:endParaRPr lang="en-US" dirty="0"/>
          </a:p>
        </p:txBody>
      </p:sp>
      <p:sp>
        <p:nvSpPr>
          <p:cNvPr id="3" name="Content Placeholder 2"/>
          <p:cNvSpPr>
            <a:spLocks noGrp="1"/>
          </p:cNvSpPr>
          <p:nvPr>
            <p:ph idx="1"/>
          </p:nvPr>
        </p:nvSpPr>
        <p:spPr>
          <a:xfrm>
            <a:off x="457200" y="1524000"/>
            <a:ext cx="6096000" cy="4876800"/>
          </a:xfrm>
        </p:spPr>
        <p:txBody>
          <a:bodyPr/>
          <a:lstStyle/>
          <a:p>
            <a:pPr marL="114300" indent="0">
              <a:buNone/>
            </a:pPr>
            <a:r>
              <a:rPr lang="en-US" b="1" dirty="0">
                <a:solidFill>
                  <a:srgbClr val="C00000"/>
                </a:solidFill>
                <a:latin typeface="Calibri" panose="020F0502020204030204" pitchFamily="34" charset="0"/>
                <a:ea typeface="Calibri"/>
                <a:cs typeface="Times New Roman"/>
              </a:rPr>
              <a:t>Personal contact remains the most direct and effective way to communicate with Latino families</a:t>
            </a:r>
          </a:p>
          <a:p>
            <a:pPr marL="800100" lvl="1" indent="-342900">
              <a:lnSpc>
                <a:spcPct val="115000"/>
              </a:lnSpc>
              <a:spcBef>
                <a:spcPts val="600"/>
              </a:spcBef>
              <a:spcAft>
                <a:spcPts val="1000"/>
              </a:spcAft>
              <a:buClr>
                <a:schemeClr val="tx2"/>
              </a:buClr>
              <a:buFont typeface="Wingdings" panose="05000000000000000000" pitchFamily="2" charset="2"/>
              <a:buChar char="ü"/>
            </a:pPr>
            <a:r>
              <a:rPr lang="en-US" b="1" dirty="0">
                <a:latin typeface="Calibri" panose="020F0502020204030204" pitchFamily="34" charset="0"/>
                <a:ea typeface="Calibri"/>
                <a:cs typeface="Times New Roman"/>
              </a:rPr>
              <a:t>Door-to-door visits</a:t>
            </a:r>
          </a:p>
          <a:p>
            <a:pPr marL="800100" lvl="1" indent="-342900">
              <a:lnSpc>
                <a:spcPct val="115000"/>
              </a:lnSpc>
              <a:spcBef>
                <a:spcPts val="600"/>
              </a:spcBef>
              <a:spcAft>
                <a:spcPts val="1000"/>
              </a:spcAft>
              <a:buClr>
                <a:schemeClr val="tx2"/>
              </a:buClr>
              <a:buFont typeface="Wingdings" panose="05000000000000000000" pitchFamily="2" charset="2"/>
              <a:buChar char="ü"/>
            </a:pPr>
            <a:r>
              <a:rPr lang="en-US" b="1" dirty="0">
                <a:latin typeface="Calibri" panose="020F0502020204030204" pitchFamily="34" charset="0"/>
                <a:ea typeface="Calibri"/>
                <a:cs typeface="Times New Roman"/>
              </a:rPr>
              <a:t>Distributing flyers to people on streets with heavy pedestrian use</a:t>
            </a:r>
          </a:p>
          <a:p>
            <a:pPr marL="800100" lvl="1" indent="-342900">
              <a:lnSpc>
                <a:spcPct val="115000"/>
              </a:lnSpc>
              <a:spcBef>
                <a:spcPts val="600"/>
              </a:spcBef>
              <a:spcAft>
                <a:spcPts val="1000"/>
              </a:spcAft>
              <a:buClr>
                <a:schemeClr val="tx2"/>
              </a:buClr>
              <a:buFont typeface="Wingdings" panose="05000000000000000000" pitchFamily="2" charset="2"/>
              <a:buChar char="ü"/>
            </a:pPr>
            <a:r>
              <a:rPr lang="en-US" b="1" dirty="0">
                <a:latin typeface="Calibri" panose="020F0502020204030204" pitchFamily="34" charset="0"/>
                <a:ea typeface="Calibri"/>
                <a:cs typeface="Times New Roman"/>
              </a:rPr>
              <a:t>Meeting parents and students at schools and school bus stops</a:t>
            </a:r>
          </a:p>
          <a:p>
            <a:pPr marL="800100" lvl="1" indent="-342900">
              <a:lnSpc>
                <a:spcPct val="115000"/>
              </a:lnSpc>
              <a:spcBef>
                <a:spcPts val="600"/>
              </a:spcBef>
              <a:spcAft>
                <a:spcPts val="1000"/>
              </a:spcAft>
              <a:buClr>
                <a:schemeClr val="tx2"/>
              </a:buClr>
              <a:buFont typeface="Wingdings" panose="05000000000000000000" pitchFamily="2" charset="2"/>
              <a:buChar char="ü"/>
            </a:pPr>
            <a:r>
              <a:rPr lang="en-US" b="1" dirty="0">
                <a:latin typeface="Calibri" panose="020F0502020204030204" pitchFamily="34" charset="0"/>
                <a:ea typeface="Calibri"/>
                <a:cs typeface="Times New Roman"/>
              </a:rPr>
              <a:t>Attending community </a:t>
            </a:r>
            <a:r>
              <a:rPr lang="en-US" b="1" dirty="0" smtClean="0">
                <a:latin typeface="Calibri" panose="020F0502020204030204" pitchFamily="34" charset="0"/>
                <a:ea typeface="Calibri"/>
                <a:cs typeface="Times New Roman"/>
              </a:rPr>
              <a:t>events</a:t>
            </a:r>
            <a:endParaRPr lang="en-US" b="1" dirty="0">
              <a:latin typeface="Calibri" panose="020F0502020204030204" pitchFamily="34" charset="0"/>
              <a:ea typeface="Calibri"/>
              <a:cs typeface="Times New Roman"/>
            </a:endParaRP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590800"/>
            <a:ext cx="2200275"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7925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799"/>
          </a:xfrm>
        </p:spPr>
        <p:txBody>
          <a:bodyPr>
            <a:normAutofit fontScale="90000"/>
          </a:bodyPr>
          <a:lstStyle/>
          <a:p>
            <a:r>
              <a:rPr lang="en-US" sz="3000" dirty="0" smtClean="0"/>
              <a:t>Recommendation:</a:t>
            </a:r>
            <a:r>
              <a:rPr lang="en-US" sz="3200" dirty="0" smtClean="0">
                <a:solidFill>
                  <a:srgbClr val="6076B4">
                    <a:lumMod val="75000"/>
                  </a:srgbClr>
                </a:solidFill>
              </a:rPr>
              <a:t/>
            </a:r>
            <a:br>
              <a:rPr lang="en-US" sz="3200" dirty="0" smtClean="0">
                <a:solidFill>
                  <a:srgbClr val="6076B4">
                    <a:lumMod val="75000"/>
                  </a:srgbClr>
                </a:solidFill>
              </a:rPr>
            </a:br>
            <a:r>
              <a:rPr lang="en-US" sz="3200" dirty="0" smtClean="0"/>
              <a:t>Build partnerships &amp; Leverage </a:t>
            </a:r>
            <a:r>
              <a:rPr lang="en-US" sz="3200" dirty="0"/>
              <a:t>“influencers”</a:t>
            </a:r>
          </a:p>
        </p:txBody>
      </p:sp>
      <p:sp>
        <p:nvSpPr>
          <p:cNvPr id="3" name="Content Placeholder 2"/>
          <p:cNvSpPr>
            <a:spLocks noGrp="1"/>
          </p:cNvSpPr>
          <p:nvPr>
            <p:ph idx="1"/>
          </p:nvPr>
        </p:nvSpPr>
        <p:spPr>
          <a:xfrm>
            <a:off x="228600" y="1523999"/>
            <a:ext cx="4267200" cy="4572000"/>
          </a:xfrm>
        </p:spPr>
        <p:txBody>
          <a:bodyPr>
            <a:normAutofit/>
          </a:bodyPr>
          <a:lstStyle/>
          <a:p>
            <a:pPr marL="0" indent="0">
              <a:lnSpc>
                <a:spcPct val="115000"/>
              </a:lnSpc>
              <a:spcBef>
                <a:spcPts val="1800"/>
              </a:spcBef>
              <a:buClrTx/>
              <a:buNone/>
              <a:defRPr/>
            </a:pPr>
            <a:r>
              <a:rPr lang="en-US" b="1" dirty="0" smtClean="0">
                <a:solidFill>
                  <a:srgbClr val="C00000"/>
                </a:solidFill>
                <a:latin typeface="Calibri"/>
                <a:ea typeface="Cambria"/>
                <a:cs typeface="Times New Roman"/>
              </a:rPr>
              <a:t>Engage </a:t>
            </a:r>
            <a:r>
              <a:rPr lang="en-US" b="1" dirty="0">
                <a:solidFill>
                  <a:srgbClr val="C00000"/>
                </a:solidFill>
                <a:latin typeface="Calibri"/>
                <a:ea typeface="Cambria"/>
                <a:cs typeface="Times New Roman"/>
              </a:rPr>
              <a:t>&amp; partner with well-respected, trusted community </a:t>
            </a:r>
            <a:r>
              <a:rPr lang="en-US" b="1" dirty="0" smtClean="0">
                <a:solidFill>
                  <a:srgbClr val="C00000"/>
                </a:solidFill>
                <a:latin typeface="Calibri"/>
                <a:ea typeface="Cambria"/>
                <a:cs typeface="Times New Roman"/>
              </a:rPr>
              <a:t>organizations</a:t>
            </a:r>
            <a:endParaRPr lang="en-US" b="1" dirty="0">
              <a:solidFill>
                <a:srgbClr val="C00000"/>
              </a:solidFill>
              <a:latin typeface="Calibri"/>
              <a:ea typeface="Cambria"/>
              <a:cs typeface="Times New Roman"/>
            </a:endParaRPr>
          </a:p>
          <a:p>
            <a:pPr lvl="1" indent="-342900">
              <a:lnSpc>
                <a:spcPct val="115000"/>
              </a:lnSpc>
              <a:spcBef>
                <a:spcPts val="1800"/>
              </a:spcBef>
              <a:buClrTx/>
              <a:buFont typeface="Wingdings" panose="05000000000000000000" pitchFamily="2" charset="2"/>
              <a:buChar char="ü"/>
              <a:defRPr/>
            </a:pPr>
            <a:r>
              <a:rPr lang="en-US" b="1" dirty="0" smtClean="0">
                <a:solidFill>
                  <a:srgbClr val="2F5897"/>
                </a:solidFill>
                <a:latin typeface="Calibri"/>
                <a:ea typeface="Cambria"/>
                <a:cs typeface="Times New Roman"/>
              </a:rPr>
              <a:t>Civic </a:t>
            </a:r>
            <a:r>
              <a:rPr lang="en-US" b="1" dirty="0">
                <a:solidFill>
                  <a:srgbClr val="2F5897"/>
                </a:solidFill>
                <a:latin typeface="Calibri"/>
                <a:ea typeface="Cambria"/>
                <a:cs typeface="Times New Roman"/>
              </a:rPr>
              <a:t>community </a:t>
            </a:r>
            <a:r>
              <a:rPr lang="en-US" b="1" dirty="0" smtClean="0">
                <a:solidFill>
                  <a:srgbClr val="2F5897"/>
                </a:solidFill>
                <a:latin typeface="Calibri"/>
                <a:ea typeface="Cambria"/>
                <a:cs typeface="Times New Roman"/>
              </a:rPr>
              <a:t>organizations </a:t>
            </a:r>
          </a:p>
          <a:p>
            <a:pPr lvl="1" indent="-342900">
              <a:lnSpc>
                <a:spcPct val="115000"/>
              </a:lnSpc>
              <a:spcBef>
                <a:spcPts val="600"/>
              </a:spcBef>
              <a:buClrTx/>
              <a:buFont typeface="Wingdings" panose="05000000000000000000" pitchFamily="2" charset="2"/>
              <a:buChar char="ü"/>
              <a:defRPr/>
            </a:pPr>
            <a:r>
              <a:rPr lang="en-US" b="1" dirty="0" smtClean="0">
                <a:solidFill>
                  <a:srgbClr val="2F5897"/>
                </a:solidFill>
                <a:latin typeface="Calibri"/>
                <a:ea typeface="Cambria"/>
                <a:cs typeface="Times New Roman"/>
              </a:rPr>
              <a:t>Organizations </a:t>
            </a:r>
            <a:r>
              <a:rPr lang="en-US" b="1" dirty="0">
                <a:solidFill>
                  <a:srgbClr val="2F5897"/>
                </a:solidFill>
                <a:latin typeface="Calibri"/>
                <a:ea typeface="Cambria"/>
                <a:cs typeface="Times New Roman"/>
              </a:rPr>
              <a:t>serving children </a:t>
            </a:r>
            <a:r>
              <a:rPr lang="en-US" b="1" dirty="0" smtClean="0">
                <a:solidFill>
                  <a:srgbClr val="2F5897"/>
                </a:solidFill>
                <a:latin typeface="Calibri"/>
                <a:ea typeface="Cambria"/>
                <a:cs typeface="Times New Roman"/>
              </a:rPr>
              <a:t>often trusted and </a:t>
            </a:r>
            <a:r>
              <a:rPr lang="en-US" b="1" dirty="0">
                <a:solidFill>
                  <a:srgbClr val="2F5897"/>
                </a:solidFill>
                <a:latin typeface="Calibri"/>
                <a:ea typeface="Cambria"/>
                <a:cs typeface="Times New Roman"/>
              </a:rPr>
              <a:t>a conduit to Hispanic </a:t>
            </a:r>
            <a:r>
              <a:rPr lang="en-US" b="1" dirty="0" smtClean="0">
                <a:solidFill>
                  <a:srgbClr val="2F5897"/>
                </a:solidFill>
                <a:latin typeface="Calibri"/>
                <a:ea typeface="Cambria"/>
                <a:cs typeface="Times New Roman"/>
              </a:rPr>
              <a:t>families</a:t>
            </a:r>
          </a:p>
        </p:txBody>
      </p:sp>
      <p:sp>
        <p:nvSpPr>
          <p:cNvPr id="4" name="Rectangle 3"/>
          <p:cNvSpPr/>
          <p:nvPr/>
        </p:nvSpPr>
        <p:spPr>
          <a:xfrm>
            <a:off x="4572000" y="1523999"/>
            <a:ext cx="4571999" cy="3385542"/>
          </a:xfrm>
          <a:prstGeom prst="rect">
            <a:avLst/>
          </a:prstGeom>
        </p:spPr>
        <p:txBody>
          <a:bodyPr wrap="square">
            <a:spAutoFit/>
          </a:bodyPr>
          <a:lstStyle/>
          <a:p>
            <a:pPr marL="114300" indent="0">
              <a:buNone/>
            </a:pPr>
            <a:r>
              <a:rPr lang="en-US" sz="2400" b="1" dirty="0" smtClean="0">
                <a:solidFill>
                  <a:srgbClr val="C00000"/>
                </a:solidFill>
                <a:latin typeface="Calibri" panose="020F0502020204030204" pitchFamily="34" charset="0"/>
              </a:rPr>
              <a:t>Work </a:t>
            </a:r>
            <a:r>
              <a:rPr lang="en-US" sz="2400" b="1" dirty="0">
                <a:solidFill>
                  <a:srgbClr val="C00000"/>
                </a:solidFill>
                <a:latin typeface="Calibri" panose="020F0502020204030204" pitchFamily="34" charset="0"/>
              </a:rPr>
              <a:t>with “influencers” who can open doors to the community </a:t>
            </a:r>
          </a:p>
          <a:p>
            <a:pPr marL="114300" indent="0">
              <a:buNone/>
            </a:pPr>
            <a:endParaRPr lang="en-US" dirty="0">
              <a:solidFill>
                <a:srgbClr val="C00000"/>
              </a:solidFill>
              <a:latin typeface="Calibri" panose="020F0502020204030204" pitchFamily="34" charset="0"/>
            </a:endParaRPr>
          </a:p>
          <a:p>
            <a:pPr marL="457200" indent="-457200">
              <a:buFont typeface="Arial" panose="020B0604020202020204" pitchFamily="34" charset="0"/>
              <a:buChar char="•"/>
            </a:pPr>
            <a:r>
              <a:rPr lang="en-US" sz="2200" b="1" dirty="0" smtClean="0">
                <a:solidFill>
                  <a:srgbClr val="2F5897"/>
                </a:solidFill>
                <a:latin typeface="Calibri" panose="020F0502020204030204" pitchFamily="34" charset="0"/>
                <a:ea typeface="Cambria"/>
                <a:cs typeface="Times New Roman"/>
              </a:rPr>
              <a:t>Persons </a:t>
            </a:r>
            <a:r>
              <a:rPr lang="en-US" sz="2200" b="1" dirty="0">
                <a:solidFill>
                  <a:srgbClr val="2F5897"/>
                </a:solidFill>
                <a:latin typeface="Calibri" panose="020F0502020204030204" pitchFamily="34" charset="0"/>
                <a:ea typeface="Cambria"/>
                <a:cs typeface="Times New Roman"/>
              </a:rPr>
              <a:t>families may turn to for advice and </a:t>
            </a:r>
            <a:r>
              <a:rPr lang="en-US" sz="2200" b="1" dirty="0" smtClean="0">
                <a:solidFill>
                  <a:srgbClr val="2F5897"/>
                </a:solidFill>
                <a:latin typeface="Calibri" panose="020F0502020204030204" pitchFamily="34" charset="0"/>
                <a:ea typeface="Cambria"/>
                <a:cs typeface="Times New Roman"/>
              </a:rPr>
              <a:t>counsel</a:t>
            </a:r>
          </a:p>
          <a:p>
            <a:pPr marL="457200" indent="-457200">
              <a:buFont typeface="Arial" panose="020B0604020202020204" pitchFamily="34" charset="0"/>
              <a:buChar char="•"/>
            </a:pPr>
            <a:endParaRPr lang="en-US" sz="2200" b="1" dirty="0" smtClean="0">
              <a:solidFill>
                <a:srgbClr val="2F5897"/>
              </a:solidFill>
              <a:latin typeface="Calibri" panose="020F0502020204030204" pitchFamily="34" charset="0"/>
              <a:ea typeface="Cambria"/>
              <a:cs typeface="Times New Roman"/>
            </a:endParaRPr>
          </a:p>
          <a:p>
            <a:pPr marL="457200" indent="-457200">
              <a:buFont typeface="Arial" panose="020B0604020202020204" pitchFamily="34" charset="0"/>
              <a:buChar char="•"/>
            </a:pPr>
            <a:r>
              <a:rPr lang="en-US" sz="2200" b="1" dirty="0" smtClean="0">
                <a:solidFill>
                  <a:srgbClr val="2F5897"/>
                </a:solidFill>
                <a:latin typeface="Calibri" panose="020F0502020204030204" pitchFamily="34" charset="0"/>
                <a:ea typeface="Calibri"/>
                <a:cs typeface="Times New Roman"/>
              </a:rPr>
              <a:t>This </a:t>
            </a:r>
            <a:r>
              <a:rPr lang="en-US" sz="2200" b="1" dirty="0">
                <a:solidFill>
                  <a:srgbClr val="2F5897"/>
                </a:solidFill>
                <a:latin typeface="Calibri" panose="020F0502020204030204" pitchFamily="34" charset="0"/>
                <a:ea typeface="Calibri"/>
                <a:cs typeface="Times New Roman"/>
              </a:rPr>
              <a:t>person has the credibility to:</a:t>
            </a:r>
          </a:p>
          <a:p>
            <a:pPr marL="800100" lvl="1" indent="-342900">
              <a:buFont typeface="Wingdings" panose="05000000000000000000" pitchFamily="2" charset="2"/>
              <a:buChar char="ü"/>
            </a:pPr>
            <a:r>
              <a:rPr lang="en-US" sz="2000" b="1" dirty="0">
                <a:solidFill>
                  <a:srgbClr val="2F5897"/>
                </a:solidFill>
                <a:latin typeface="Calibri" panose="020F0502020204030204" pitchFamily="34" charset="0"/>
                <a:ea typeface="Calibri"/>
                <a:cs typeface="Times New Roman"/>
              </a:rPr>
              <a:t>give advice</a:t>
            </a:r>
          </a:p>
          <a:p>
            <a:pPr marL="800100" lvl="1" indent="-342900">
              <a:buFont typeface="Wingdings" panose="05000000000000000000" pitchFamily="2" charset="2"/>
              <a:buChar char="ü"/>
            </a:pPr>
            <a:r>
              <a:rPr lang="en-US" sz="2000" b="1" dirty="0">
                <a:solidFill>
                  <a:srgbClr val="2F5897"/>
                </a:solidFill>
                <a:latin typeface="Calibri" panose="020F0502020204030204" pitchFamily="34" charset="0"/>
                <a:ea typeface="Calibri"/>
                <a:cs typeface="Times New Roman"/>
              </a:rPr>
              <a:t>affect opinion</a:t>
            </a:r>
          </a:p>
          <a:p>
            <a:pPr marL="800100" lvl="1" indent="-342900">
              <a:buFont typeface="Wingdings" panose="05000000000000000000" pitchFamily="2" charset="2"/>
              <a:buChar char="ü"/>
            </a:pPr>
            <a:r>
              <a:rPr lang="en-US" sz="2000" b="1" dirty="0">
                <a:solidFill>
                  <a:srgbClr val="2F5897"/>
                </a:solidFill>
                <a:latin typeface="Calibri" panose="020F0502020204030204" pitchFamily="34" charset="0"/>
                <a:ea typeface="Calibri"/>
                <a:cs typeface="Times New Roman"/>
              </a:rPr>
              <a:t>call for action</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038600"/>
            <a:ext cx="2087592"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58679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texting and phone CALLS </a:t>
            </a:r>
            <a:br>
              <a:rPr lang="en-US" sz="3000" dirty="0" smtClean="0"/>
            </a:br>
            <a:r>
              <a:rPr lang="en-US" sz="3000" dirty="0" smtClean="0"/>
              <a:t>complement other communication</a:t>
            </a:r>
            <a:endParaRPr lang="en-US" sz="3000" dirty="0"/>
          </a:p>
        </p:txBody>
      </p:sp>
      <p:sp>
        <p:nvSpPr>
          <p:cNvPr id="3" name="Content Placeholder 2"/>
          <p:cNvSpPr>
            <a:spLocks noGrp="1"/>
          </p:cNvSpPr>
          <p:nvPr>
            <p:ph idx="1"/>
          </p:nvPr>
        </p:nvSpPr>
        <p:spPr>
          <a:xfrm>
            <a:off x="228600" y="1524000"/>
            <a:ext cx="6019800" cy="5334000"/>
          </a:xfrm>
        </p:spPr>
        <p:txBody>
          <a:bodyPr>
            <a:noAutofit/>
          </a:bodyPr>
          <a:lstStyle/>
          <a:p>
            <a:pPr marL="114300" indent="0">
              <a:spcBef>
                <a:spcPts val="1800"/>
              </a:spcBef>
              <a:buNone/>
            </a:pPr>
            <a:r>
              <a:rPr lang="en-US" b="1" dirty="0">
                <a:solidFill>
                  <a:srgbClr val="C00000"/>
                </a:solidFill>
                <a:latin typeface="Calibri" panose="020F0502020204030204" pitchFamily="34" charset="0"/>
              </a:rPr>
              <a:t>T</a:t>
            </a:r>
            <a:r>
              <a:rPr lang="en-US" b="1" dirty="0" smtClean="0">
                <a:solidFill>
                  <a:srgbClr val="C00000"/>
                </a:solidFill>
                <a:latin typeface="Calibri" panose="020F0502020204030204" pitchFamily="34" charset="0"/>
              </a:rPr>
              <a:t>exting </a:t>
            </a:r>
            <a:r>
              <a:rPr lang="en-US" b="1" dirty="0">
                <a:solidFill>
                  <a:srgbClr val="C00000"/>
                </a:solidFill>
                <a:latin typeface="Calibri" panose="020F0502020204030204" pitchFamily="34" charset="0"/>
              </a:rPr>
              <a:t>and phone calls complement and reinforce other communication outreach efforts</a:t>
            </a:r>
            <a:r>
              <a:rPr lang="en-US" b="1" dirty="0" smtClean="0">
                <a:solidFill>
                  <a:srgbClr val="C00000"/>
                </a:solidFill>
                <a:latin typeface="Calibri" panose="020F0502020204030204" pitchFamily="34" charset="0"/>
              </a:rPr>
              <a:t>.</a:t>
            </a:r>
            <a:endParaRPr lang="en-US" b="1" kern="100" dirty="0" smtClean="0">
              <a:solidFill>
                <a:srgbClr val="C00000"/>
              </a:solidFill>
              <a:latin typeface="Calibri" panose="020F0502020204030204" pitchFamily="34" charset="0"/>
              <a:ea typeface="Calibri"/>
              <a:cs typeface="Calibri"/>
            </a:endParaRPr>
          </a:p>
          <a:p>
            <a:pPr>
              <a:spcBef>
                <a:spcPts val="1200"/>
              </a:spcBef>
            </a:pPr>
            <a:r>
              <a:rPr lang="en-US" sz="2000" b="1" kern="100" dirty="0" smtClean="0">
                <a:solidFill>
                  <a:srgbClr val="2F5897"/>
                </a:solidFill>
                <a:latin typeface="Calibri" panose="020F0502020204030204" pitchFamily="34" charset="0"/>
                <a:ea typeface="Calibri"/>
                <a:cs typeface="Calibri"/>
              </a:rPr>
              <a:t>Focus </a:t>
            </a:r>
            <a:r>
              <a:rPr lang="en-US" sz="2000" b="1" kern="100" dirty="0">
                <a:solidFill>
                  <a:srgbClr val="2F5897"/>
                </a:solidFill>
                <a:latin typeface="Calibri" panose="020F0502020204030204" pitchFamily="34" charset="0"/>
                <a:ea typeface="Calibri"/>
                <a:cs typeface="Calibri"/>
              </a:rPr>
              <a:t>group </a:t>
            </a:r>
            <a:r>
              <a:rPr lang="en-US" sz="2000" b="1" kern="100" dirty="0" smtClean="0">
                <a:solidFill>
                  <a:srgbClr val="2F5897"/>
                </a:solidFill>
                <a:latin typeface="Calibri" panose="020F0502020204030204" pitchFamily="34" charset="0"/>
                <a:ea typeface="Calibri"/>
                <a:cs typeface="Calibri"/>
              </a:rPr>
              <a:t>parents preferred face-to-face </a:t>
            </a:r>
            <a:r>
              <a:rPr lang="en-US" sz="2000" b="1" kern="100" dirty="0">
                <a:solidFill>
                  <a:srgbClr val="2F5897"/>
                </a:solidFill>
                <a:latin typeface="Calibri" panose="020F0502020204030204" pitchFamily="34" charset="0"/>
                <a:ea typeface="Calibri"/>
                <a:cs typeface="Calibri"/>
              </a:rPr>
              <a:t>interactions, but </a:t>
            </a:r>
            <a:r>
              <a:rPr lang="en-US" sz="2000" b="1" kern="100" dirty="0" smtClean="0">
                <a:solidFill>
                  <a:srgbClr val="2F5897"/>
                </a:solidFill>
                <a:latin typeface="Calibri" panose="020F0502020204030204" pitchFamily="34" charset="0"/>
                <a:ea typeface="Calibri"/>
                <a:cs typeface="Calibri"/>
              </a:rPr>
              <a:t>agreed that phone calls help </a:t>
            </a:r>
            <a:r>
              <a:rPr lang="en-US" sz="2000" b="1" kern="100" dirty="0">
                <a:solidFill>
                  <a:srgbClr val="2F5897"/>
                </a:solidFill>
                <a:latin typeface="Calibri" panose="020F0502020204030204" pitchFamily="34" charset="0"/>
                <a:ea typeface="Calibri"/>
                <a:cs typeface="Calibri"/>
              </a:rPr>
              <a:t>them engage more directly with the </a:t>
            </a:r>
            <a:r>
              <a:rPr lang="en-US" sz="2000" b="1" kern="100" dirty="0" smtClean="0">
                <a:solidFill>
                  <a:srgbClr val="2F5897"/>
                </a:solidFill>
                <a:latin typeface="Calibri" panose="020F0502020204030204" pitchFamily="34" charset="0"/>
                <a:ea typeface="Calibri"/>
                <a:cs typeface="Calibri"/>
              </a:rPr>
              <a:t>provider</a:t>
            </a:r>
            <a:endParaRPr lang="en-US" sz="2000" kern="100" dirty="0" smtClean="0">
              <a:solidFill>
                <a:srgbClr val="2F5897"/>
              </a:solidFill>
              <a:latin typeface="Calibri" panose="020F0502020204030204" pitchFamily="34" charset="0"/>
              <a:ea typeface="Calibri"/>
              <a:cs typeface="Calibri"/>
            </a:endParaRPr>
          </a:p>
          <a:p>
            <a:pPr>
              <a:spcBef>
                <a:spcPts val="1200"/>
              </a:spcBef>
            </a:pPr>
            <a:r>
              <a:rPr lang="en-US" sz="2000" b="1" dirty="0" smtClean="0">
                <a:solidFill>
                  <a:srgbClr val="2F5897"/>
                </a:solidFill>
                <a:latin typeface="Calibri" panose="020F0502020204030204" pitchFamily="34" charset="0"/>
              </a:rPr>
              <a:t>This </a:t>
            </a:r>
            <a:r>
              <a:rPr lang="en-US" sz="2000" b="1" dirty="0">
                <a:solidFill>
                  <a:srgbClr val="2F5897"/>
                </a:solidFill>
                <a:latin typeface="Calibri" panose="020F0502020204030204" pitchFamily="34" charset="0"/>
              </a:rPr>
              <a:t>was </a:t>
            </a:r>
            <a:r>
              <a:rPr lang="en-US" sz="2000" b="1" dirty="0" smtClean="0">
                <a:solidFill>
                  <a:srgbClr val="2F5897"/>
                </a:solidFill>
                <a:latin typeface="Calibri" panose="020F0502020204030204" pitchFamily="34" charset="0"/>
              </a:rPr>
              <a:t>particularly </a:t>
            </a:r>
            <a:r>
              <a:rPr lang="en-US" sz="2000" b="1" dirty="0">
                <a:solidFill>
                  <a:srgbClr val="2F5897"/>
                </a:solidFill>
                <a:latin typeface="Calibri" panose="020F0502020204030204" pitchFamily="34" charset="0"/>
              </a:rPr>
              <a:t>the case for </a:t>
            </a:r>
            <a:r>
              <a:rPr lang="en-US" sz="2000" b="1" dirty="0" smtClean="0">
                <a:solidFill>
                  <a:srgbClr val="2F5897"/>
                </a:solidFill>
                <a:latin typeface="Calibri" panose="020F0502020204030204" pitchFamily="34" charset="0"/>
              </a:rPr>
              <a:t>phone calls with participants </a:t>
            </a:r>
            <a:r>
              <a:rPr lang="en-US" sz="2000" b="1" dirty="0">
                <a:solidFill>
                  <a:srgbClr val="2F5897"/>
                </a:solidFill>
                <a:latin typeface="Calibri" panose="020F0502020204030204" pitchFamily="34" charset="0"/>
              </a:rPr>
              <a:t>with low-to-no literacy </a:t>
            </a:r>
            <a:r>
              <a:rPr lang="en-US" sz="2000" b="1" dirty="0" smtClean="0">
                <a:solidFill>
                  <a:srgbClr val="2F5897"/>
                </a:solidFill>
                <a:latin typeface="Calibri" panose="020F0502020204030204" pitchFamily="34" charset="0"/>
              </a:rPr>
              <a:t>skills</a:t>
            </a:r>
            <a:endParaRPr lang="en-US" sz="2000" b="1" dirty="0">
              <a:solidFill>
                <a:srgbClr val="2F5897"/>
              </a:solidFill>
              <a:latin typeface="Calibri" panose="020F0502020204030204" pitchFamily="34" charset="0"/>
            </a:endParaRPr>
          </a:p>
        </p:txBody>
      </p:sp>
      <p:pic>
        <p:nvPicPr>
          <p:cNvPr id="2050" name="Picture 2" descr="G:\Communications and Public Policy\IMAGES\Pictures\mom and toddl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2057400"/>
            <a:ext cx="22225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0678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4227"/>
          </a:xfrm>
        </p:spPr>
        <p:txBody>
          <a:bodyPr>
            <a:normAutofit/>
          </a:bodyPr>
          <a:lstStyle/>
          <a:p>
            <a:r>
              <a:rPr lang="en-US" sz="2800" dirty="0"/>
              <a:t>Reach Latinos through the media channels they rely on </a:t>
            </a:r>
            <a:r>
              <a:rPr lang="en-US" sz="2800" dirty="0" smtClean="0"/>
              <a:t>most</a:t>
            </a:r>
            <a:endParaRPr lang="en-US" i="1" dirty="0"/>
          </a:p>
        </p:txBody>
      </p:sp>
      <p:sp>
        <p:nvSpPr>
          <p:cNvPr id="9" name="TextBox 8"/>
          <p:cNvSpPr txBox="1"/>
          <p:nvPr/>
        </p:nvSpPr>
        <p:spPr>
          <a:xfrm flipH="1">
            <a:off x="381000" y="1447800"/>
            <a:ext cx="8382000" cy="5155257"/>
          </a:xfrm>
          <a:prstGeom prst="rect">
            <a:avLst/>
          </a:prstGeom>
          <a:noFill/>
        </p:spPr>
        <p:txBody>
          <a:bodyPr wrap="square" rtlCol="0">
            <a:spAutoFit/>
          </a:bodyPr>
          <a:lstStyle/>
          <a:p>
            <a:pPr lvl="0">
              <a:spcBef>
                <a:spcPts val="600"/>
              </a:spcBef>
            </a:pPr>
            <a:r>
              <a:rPr lang="en-US" sz="2400" b="1" dirty="0" smtClean="0">
                <a:solidFill>
                  <a:srgbClr val="C00000"/>
                </a:solidFill>
                <a:latin typeface="Calibri" panose="020F0502020204030204" pitchFamily="34" charset="0"/>
              </a:rPr>
              <a:t>Most </a:t>
            </a:r>
            <a:r>
              <a:rPr lang="en-US" sz="2400" b="1" dirty="0">
                <a:solidFill>
                  <a:srgbClr val="C00000"/>
                </a:solidFill>
                <a:latin typeface="Calibri" panose="020F0502020204030204" pitchFamily="34" charset="0"/>
              </a:rPr>
              <a:t>Latinos rely on traditional media like television and radio for information </a:t>
            </a:r>
            <a:r>
              <a:rPr lang="en-US" sz="2400" b="1" dirty="0" smtClean="0">
                <a:solidFill>
                  <a:srgbClr val="C00000"/>
                </a:solidFill>
                <a:latin typeface="Calibri" panose="020F0502020204030204" pitchFamily="34" charset="0"/>
              </a:rPr>
              <a:t> </a:t>
            </a:r>
          </a:p>
          <a:p>
            <a:pPr lvl="0">
              <a:spcBef>
                <a:spcPts val="600"/>
              </a:spcBef>
            </a:pPr>
            <a:endParaRPr lang="en-US" sz="2400" b="1" dirty="0" smtClean="0">
              <a:solidFill>
                <a:srgbClr val="C00000"/>
              </a:solidFill>
              <a:latin typeface="Calibri" panose="020F0502020204030204" pitchFamily="34" charset="0"/>
            </a:endParaRPr>
          </a:p>
          <a:p>
            <a:pPr marL="342900" lvl="0" indent="-342900">
              <a:spcBef>
                <a:spcPts val="600"/>
              </a:spcBef>
              <a:buFont typeface="Arial" panose="020B0604020202020204" pitchFamily="34" charset="0"/>
              <a:buChar char="•"/>
            </a:pPr>
            <a:r>
              <a:rPr lang="en-US" sz="2000" b="1" dirty="0">
                <a:solidFill>
                  <a:schemeClr val="tx2"/>
                </a:solidFill>
                <a:latin typeface="Calibri" panose="020F0502020204030204" pitchFamily="34" charset="0"/>
              </a:rPr>
              <a:t>Local TV News - news source most </a:t>
            </a:r>
            <a:r>
              <a:rPr lang="en-US" sz="2000" b="1" dirty="0" smtClean="0">
                <a:solidFill>
                  <a:schemeClr val="tx2"/>
                </a:solidFill>
                <a:latin typeface="Calibri" panose="020F0502020204030204" pitchFamily="34" charset="0"/>
              </a:rPr>
              <a:t>used</a:t>
            </a:r>
          </a:p>
          <a:p>
            <a:pPr marL="800100" lvl="1" indent="-342900">
              <a:spcBef>
                <a:spcPts val="600"/>
              </a:spcBef>
              <a:buFont typeface="Wingdings" panose="05000000000000000000" pitchFamily="2" charset="2"/>
              <a:buChar char="ü"/>
            </a:pPr>
            <a:r>
              <a:rPr lang="en-US" b="1" dirty="0" smtClean="0">
                <a:solidFill>
                  <a:schemeClr val="tx2"/>
                </a:solidFill>
                <a:latin typeface="Calibri" panose="020F0502020204030204" pitchFamily="34" charset="0"/>
                <a:ea typeface="Cambria"/>
                <a:cs typeface="Times New Roman"/>
              </a:rPr>
              <a:t>90% of </a:t>
            </a:r>
            <a:r>
              <a:rPr lang="en-US" b="1" dirty="0">
                <a:solidFill>
                  <a:schemeClr val="tx2"/>
                </a:solidFill>
                <a:latin typeface="Calibri" panose="020F0502020204030204" pitchFamily="34" charset="0"/>
                <a:ea typeface="Cambria"/>
                <a:cs typeface="Times New Roman"/>
              </a:rPr>
              <a:t>African </a:t>
            </a:r>
            <a:r>
              <a:rPr lang="en-US" b="1" dirty="0" smtClean="0">
                <a:solidFill>
                  <a:schemeClr val="tx2"/>
                </a:solidFill>
                <a:latin typeface="Calibri" panose="020F0502020204030204" pitchFamily="34" charset="0"/>
                <a:ea typeface="Cambria"/>
                <a:cs typeface="Times New Roman"/>
              </a:rPr>
              <a:t>Americans</a:t>
            </a:r>
            <a:endParaRPr lang="en-US" b="1" dirty="0">
              <a:solidFill>
                <a:schemeClr val="tx2"/>
              </a:solidFill>
              <a:latin typeface="Calibri" panose="020F0502020204030204" pitchFamily="34" charset="0"/>
            </a:endParaRPr>
          </a:p>
          <a:p>
            <a:pPr marL="800100" lvl="1" indent="-342900">
              <a:spcBef>
                <a:spcPts val="600"/>
              </a:spcBef>
              <a:buFont typeface="Wingdings" panose="05000000000000000000" pitchFamily="2" charset="2"/>
              <a:buChar char="ü"/>
            </a:pPr>
            <a:r>
              <a:rPr lang="en-US" b="1" dirty="0" smtClean="0">
                <a:solidFill>
                  <a:schemeClr val="tx2"/>
                </a:solidFill>
                <a:latin typeface="Calibri" panose="020F0502020204030204" pitchFamily="34" charset="0"/>
                <a:ea typeface="Cambria"/>
                <a:cs typeface="Times New Roman"/>
              </a:rPr>
              <a:t>80% of whites</a:t>
            </a:r>
            <a:endParaRPr lang="en-US" b="1" dirty="0" smtClean="0">
              <a:solidFill>
                <a:schemeClr val="tx2"/>
              </a:solidFill>
              <a:latin typeface="Calibri" panose="020F0502020204030204" pitchFamily="34" charset="0"/>
            </a:endParaRPr>
          </a:p>
          <a:p>
            <a:pPr marL="800100" lvl="1" indent="-342900">
              <a:spcBef>
                <a:spcPts val="600"/>
              </a:spcBef>
              <a:buFont typeface="Wingdings" panose="05000000000000000000" pitchFamily="2" charset="2"/>
              <a:buChar char="ü"/>
            </a:pPr>
            <a:r>
              <a:rPr lang="en-US" b="1" dirty="0" smtClean="0">
                <a:solidFill>
                  <a:schemeClr val="tx2"/>
                </a:solidFill>
                <a:latin typeface="Calibri" panose="020F0502020204030204" pitchFamily="34" charset="0"/>
                <a:ea typeface="Cambria"/>
                <a:cs typeface="Times New Roman"/>
              </a:rPr>
              <a:t>79% of Hispanics</a:t>
            </a:r>
            <a:endParaRPr lang="en-US" sz="2000" b="1" dirty="0" smtClean="0">
              <a:solidFill>
                <a:schemeClr val="tx2"/>
              </a:solidFill>
              <a:latin typeface="Calibri" panose="020F0502020204030204" pitchFamily="34" charset="0"/>
            </a:endParaRPr>
          </a:p>
          <a:p>
            <a:pPr marL="800100" lvl="1" indent="-342900">
              <a:spcBef>
                <a:spcPts val="600"/>
              </a:spcBef>
              <a:buFont typeface="Wingdings" panose="05000000000000000000" pitchFamily="2" charset="2"/>
              <a:buChar char="ü"/>
            </a:pPr>
            <a:endParaRPr lang="en-US" sz="2000" b="1" dirty="0" smtClean="0">
              <a:solidFill>
                <a:schemeClr val="tx2"/>
              </a:solidFill>
              <a:latin typeface="Calibri" panose="020F0502020204030204" pitchFamily="34" charset="0"/>
            </a:endParaRPr>
          </a:p>
          <a:p>
            <a:pPr marL="342900" indent="-342900">
              <a:spcBef>
                <a:spcPts val="600"/>
              </a:spcBef>
              <a:buFont typeface="Arial" panose="020B0604020202020204" pitchFamily="34" charset="0"/>
              <a:buChar char="•"/>
            </a:pPr>
            <a:r>
              <a:rPr lang="en-US" sz="2000" b="1" dirty="0">
                <a:solidFill>
                  <a:schemeClr val="tx2"/>
                </a:solidFill>
                <a:latin typeface="Calibri" panose="020F0502020204030204" pitchFamily="34" charset="0"/>
              </a:rPr>
              <a:t>50% of Latinos </a:t>
            </a:r>
            <a:r>
              <a:rPr lang="en-US" sz="2000" b="1" dirty="0" smtClean="0">
                <a:solidFill>
                  <a:schemeClr val="tx2"/>
                </a:solidFill>
                <a:latin typeface="Calibri" panose="020F0502020204030204" pitchFamily="34" charset="0"/>
              </a:rPr>
              <a:t>also rely </a:t>
            </a:r>
            <a:r>
              <a:rPr lang="en-US" sz="2000" b="1" dirty="0">
                <a:solidFill>
                  <a:schemeClr val="tx2"/>
                </a:solidFill>
                <a:latin typeface="Calibri" panose="020F0502020204030204" pitchFamily="34" charset="0"/>
              </a:rPr>
              <a:t>on </a:t>
            </a:r>
            <a:r>
              <a:rPr lang="en-US" sz="2000" b="1" dirty="0" smtClean="0">
                <a:solidFill>
                  <a:schemeClr val="tx2"/>
                </a:solidFill>
                <a:latin typeface="Calibri" panose="020F0502020204030204" pitchFamily="34" charset="0"/>
              </a:rPr>
              <a:t>Latino-specific </a:t>
            </a:r>
            <a:r>
              <a:rPr lang="en-US" sz="2000" b="1" dirty="0">
                <a:solidFill>
                  <a:schemeClr val="tx2"/>
                </a:solidFill>
                <a:latin typeface="Calibri" panose="020F0502020204030204" pitchFamily="34" charset="0"/>
              </a:rPr>
              <a:t>news for information about their </a:t>
            </a:r>
            <a:r>
              <a:rPr lang="en-US" sz="2000" b="1" dirty="0" smtClean="0">
                <a:solidFill>
                  <a:schemeClr val="tx2"/>
                </a:solidFill>
                <a:latin typeface="Calibri" panose="020F0502020204030204" pitchFamily="34" charset="0"/>
              </a:rPr>
              <a:t>community</a:t>
            </a:r>
          </a:p>
          <a:p>
            <a:pPr marL="800100" lvl="1" indent="-342900">
              <a:spcBef>
                <a:spcPts val="600"/>
              </a:spcBef>
              <a:buFont typeface="Wingdings" panose="05000000000000000000" pitchFamily="2" charset="2"/>
              <a:buChar char="ü"/>
            </a:pPr>
            <a:r>
              <a:rPr lang="en-US" b="1" dirty="0" smtClean="0">
                <a:solidFill>
                  <a:schemeClr val="tx2"/>
                </a:solidFill>
                <a:latin typeface="Calibri" panose="020F0502020204030204" pitchFamily="34" charset="0"/>
              </a:rPr>
              <a:t>Local community newspapers</a:t>
            </a:r>
            <a:endParaRPr lang="en-US" b="1" dirty="0">
              <a:solidFill>
                <a:schemeClr val="tx2"/>
              </a:solidFill>
              <a:latin typeface="Calibri" panose="020F0502020204030204" pitchFamily="34" charset="0"/>
            </a:endParaRPr>
          </a:p>
          <a:p>
            <a:pPr marL="800100" lvl="1" indent="-342900">
              <a:spcBef>
                <a:spcPts val="600"/>
              </a:spcBef>
              <a:buFont typeface="Wingdings" panose="05000000000000000000" pitchFamily="2" charset="2"/>
              <a:buChar char="ü"/>
            </a:pPr>
            <a:r>
              <a:rPr lang="en-US" b="1" dirty="0" smtClean="0">
                <a:solidFill>
                  <a:schemeClr val="tx2"/>
                </a:solidFill>
                <a:latin typeface="Calibri" panose="020F0502020204030204" pitchFamily="34" charset="0"/>
                <a:ea typeface="Calibri"/>
                <a:cs typeface="Times New Roman"/>
              </a:rPr>
              <a:t>On </a:t>
            </a:r>
            <a:r>
              <a:rPr lang="en-US" b="1" dirty="0">
                <a:solidFill>
                  <a:schemeClr val="tx2"/>
                </a:solidFill>
                <a:latin typeface="Calibri" panose="020F0502020204030204" pitchFamily="34" charset="0"/>
                <a:ea typeface="Calibri"/>
                <a:cs typeface="Times New Roman"/>
              </a:rPr>
              <a:t>the radio, Spanish-language stations still dominate</a:t>
            </a:r>
            <a:endParaRPr lang="en-US" b="1" dirty="0">
              <a:solidFill>
                <a:schemeClr val="tx2"/>
              </a:solidFill>
              <a:latin typeface="Calibri" panose="020F0502020204030204" pitchFamily="34" charset="0"/>
            </a:endParaRPr>
          </a:p>
          <a:p>
            <a:pPr lvl="0">
              <a:spcBef>
                <a:spcPts val="600"/>
              </a:spcBef>
            </a:pPr>
            <a:endParaRPr lang="en-US" sz="2000" b="1" dirty="0" smtClean="0">
              <a:solidFill>
                <a:srgbClr val="C00000"/>
              </a:solidFill>
            </a:endParaRPr>
          </a:p>
          <a:p>
            <a:pPr lvl="0">
              <a:spcBef>
                <a:spcPts val="600"/>
              </a:spcBef>
            </a:pPr>
            <a:endParaRPr lang="en-US" sz="1200" dirty="0">
              <a:solidFill>
                <a:srgbClr val="C00000"/>
              </a:solidFill>
              <a:latin typeface="Calibri"/>
              <a:ea typeface="Calibri"/>
              <a:cs typeface="Times New Roman"/>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0119" y="1857375"/>
            <a:ext cx="3685281" cy="2514600"/>
          </a:xfrm>
          <a:prstGeom prst="rect">
            <a:avLst/>
          </a:prstGeom>
        </p:spPr>
      </p:pic>
    </p:spTree>
    <p:extLst>
      <p:ext uri="{BB962C8B-B14F-4D97-AF65-F5344CB8AC3E}">
        <p14:creationId xmlns:p14="http://schemas.microsoft.com/office/powerpoint/2010/main" val="3518842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Webinar Objectives</a:t>
            </a:r>
            <a:endParaRPr lang="en-US" dirty="0"/>
          </a:p>
        </p:txBody>
      </p:sp>
      <p:sp>
        <p:nvSpPr>
          <p:cNvPr id="3" name="Content Placeholder 2"/>
          <p:cNvSpPr>
            <a:spLocks noGrp="1"/>
          </p:cNvSpPr>
          <p:nvPr>
            <p:ph idx="1"/>
          </p:nvPr>
        </p:nvSpPr>
        <p:spPr>
          <a:xfrm>
            <a:off x="152400" y="1527968"/>
            <a:ext cx="8534400" cy="4720432"/>
          </a:xfrm>
        </p:spPr>
        <p:txBody>
          <a:bodyPr/>
          <a:lstStyle/>
          <a:p>
            <a:pPr marL="0" lvl="0" indent="0">
              <a:buNone/>
            </a:pPr>
            <a:r>
              <a:rPr lang="en-US" sz="3000" b="1" dirty="0">
                <a:latin typeface="Calibri" panose="020F0502020204030204" pitchFamily="34" charset="0"/>
              </a:rPr>
              <a:t>To provide Webinar participants with</a:t>
            </a:r>
            <a:r>
              <a:rPr lang="en-US" sz="3000" b="1" dirty="0" smtClean="0">
                <a:latin typeface="Calibri" panose="020F0502020204030204" pitchFamily="34" charset="0"/>
              </a:rPr>
              <a:t>:</a:t>
            </a:r>
          </a:p>
          <a:p>
            <a:pPr marL="0" lvl="0" indent="0">
              <a:buNone/>
            </a:pPr>
            <a:endParaRPr lang="en-US" sz="2800" b="1" dirty="0" smtClean="0">
              <a:solidFill>
                <a:srgbClr val="0070C0"/>
              </a:solidFill>
              <a:latin typeface="Calibri" panose="020F0502020204030204" pitchFamily="34" charset="0"/>
            </a:endParaRPr>
          </a:p>
          <a:p>
            <a:pPr marL="457200" indent="-457200">
              <a:spcBef>
                <a:spcPts val="0"/>
              </a:spcBef>
              <a:spcAft>
                <a:spcPts val="1800"/>
              </a:spcAft>
            </a:pPr>
            <a:r>
              <a:rPr lang="en-US" b="1" dirty="0" smtClean="0">
                <a:solidFill>
                  <a:srgbClr val="0070C0"/>
                </a:solidFill>
                <a:latin typeface="Calibri" panose="020F0502020204030204" pitchFamily="34" charset="0"/>
              </a:rPr>
              <a:t>Research</a:t>
            </a:r>
            <a:r>
              <a:rPr lang="en-US" dirty="0" smtClean="0">
                <a:solidFill>
                  <a:schemeClr val="tx1"/>
                </a:solidFill>
                <a:latin typeface="Calibri" panose="020F0502020204030204" pitchFamily="34" charset="0"/>
              </a:rPr>
              <a:t>-based information about how the Latino             communities obtain information</a:t>
            </a:r>
            <a:endParaRPr lang="en-US" dirty="0">
              <a:solidFill>
                <a:schemeClr val="tx1"/>
              </a:solidFill>
              <a:latin typeface="Calibri" panose="020F0502020204030204" pitchFamily="34" charset="0"/>
            </a:endParaRPr>
          </a:p>
          <a:p>
            <a:pPr marL="457200" indent="-457200">
              <a:spcBef>
                <a:spcPts val="0"/>
              </a:spcBef>
              <a:spcAft>
                <a:spcPts val="1800"/>
              </a:spcAft>
            </a:pPr>
            <a:r>
              <a:rPr lang="en-US" b="1" dirty="0" smtClean="0">
                <a:solidFill>
                  <a:srgbClr val="0070C0"/>
                </a:solidFill>
                <a:latin typeface="Calibri" panose="020F0502020204030204" pitchFamily="34" charset="0"/>
              </a:rPr>
              <a:t>Research-based recommendations</a:t>
            </a:r>
            <a:r>
              <a:rPr lang="en-US" dirty="0" smtClean="0">
                <a:solidFill>
                  <a:schemeClr val="tx1"/>
                </a:solidFill>
                <a:latin typeface="Calibri" panose="020F0502020204030204" pitchFamily="34" charset="0"/>
              </a:rPr>
              <a:t> </a:t>
            </a:r>
            <a:r>
              <a:rPr lang="en-US" dirty="0">
                <a:solidFill>
                  <a:schemeClr val="tx1"/>
                </a:solidFill>
                <a:latin typeface="Calibri" panose="020F0502020204030204" pitchFamily="34" charset="0"/>
              </a:rPr>
              <a:t>to </a:t>
            </a:r>
            <a:r>
              <a:rPr lang="en-US" dirty="0" smtClean="0">
                <a:solidFill>
                  <a:schemeClr val="tx1"/>
                </a:solidFill>
                <a:latin typeface="Calibri" panose="020F0502020204030204" pitchFamily="34" charset="0"/>
              </a:rPr>
              <a:t>effectively    </a:t>
            </a:r>
            <a:r>
              <a:rPr lang="en-US" dirty="0">
                <a:solidFill>
                  <a:schemeClr val="tx1"/>
                </a:solidFill>
                <a:latin typeface="Calibri" panose="020F0502020204030204" pitchFamily="34" charset="0"/>
              </a:rPr>
              <a:t>communicate </a:t>
            </a:r>
            <a:r>
              <a:rPr lang="en-US" dirty="0" smtClean="0">
                <a:solidFill>
                  <a:schemeClr val="tx1"/>
                </a:solidFill>
                <a:latin typeface="Calibri" panose="020F0502020204030204" pitchFamily="34" charset="0"/>
              </a:rPr>
              <a:t>with </a:t>
            </a:r>
            <a:r>
              <a:rPr lang="en-US" dirty="0">
                <a:solidFill>
                  <a:schemeClr val="tx1"/>
                </a:solidFill>
                <a:latin typeface="Calibri" panose="020F0502020204030204" pitchFamily="34" charset="0"/>
              </a:rPr>
              <a:t>and engage </a:t>
            </a:r>
            <a:r>
              <a:rPr lang="en-US" dirty="0" smtClean="0">
                <a:solidFill>
                  <a:schemeClr val="tx1"/>
                </a:solidFill>
                <a:latin typeface="Calibri" panose="020F0502020204030204" pitchFamily="34" charset="0"/>
              </a:rPr>
              <a:t>Latino communities</a:t>
            </a:r>
          </a:p>
          <a:p>
            <a:pPr marL="457200" indent="-457200">
              <a:spcBef>
                <a:spcPts val="0"/>
              </a:spcBef>
              <a:spcAft>
                <a:spcPts val="1800"/>
              </a:spcAft>
            </a:pPr>
            <a:r>
              <a:rPr lang="en-US" b="1" dirty="0" smtClean="0">
                <a:solidFill>
                  <a:srgbClr val="0070C0"/>
                </a:solidFill>
                <a:latin typeface="Calibri" panose="020F0502020204030204" pitchFamily="34" charset="0"/>
              </a:rPr>
              <a:t>Share perspectives </a:t>
            </a:r>
            <a:r>
              <a:rPr lang="en-US" dirty="0" smtClean="0">
                <a:solidFill>
                  <a:schemeClr val="tx1"/>
                </a:solidFill>
                <a:latin typeface="Calibri" panose="020F0502020204030204" pitchFamily="34" charset="0"/>
              </a:rPr>
              <a:t>from diverse stakeholders regarding the                 need for and use of strategic communications among service providers</a:t>
            </a:r>
            <a:endParaRPr lang="en-US" dirty="0">
              <a:solidFill>
                <a:schemeClr val="tx1"/>
              </a:solidFill>
              <a:latin typeface="Calibri" panose="020F0502020204030204" pitchFamily="34" charset="0"/>
            </a:endParaRPr>
          </a:p>
          <a:p>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3829" y="1447800"/>
            <a:ext cx="1729221"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4064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Take advantage of social </a:t>
            </a:r>
            <a:r>
              <a:rPr lang="en-US" sz="3200" dirty="0" smtClean="0"/>
              <a:t>media</a:t>
            </a:r>
            <a:endParaRPr lang="en-US" sz="3200" dirty="0"/>
          </a:p>
        </p:txBody>
      </p:sp>
      <p:sp>
        <p:nvSpPr>
          <p:cNvPr id="5" name="Content Placeholder 4"/>
          <p:cNvSpPr>
            <a:spLocks noGrp="1"/>
          </p:cNvSpPr>
          <p:nvPr>
            <p:ph sz="half" idx="1"/>
          </p:nvPr>
        </p:nvSpPr>
        <p:spPr>
          <a:xfrm>
            <a:off x="304801" y="2278797"/>
            <a:ext cx="5867399" cy="2064603"/>
          </a:xfrm>
        </p:spPr>
        <p:txBody>
          <a:bodyPr>
            <a:normAutofit/>
          </a:bodyPr>
          <a:lstStyle/>
          <a:p>
            <a:pPr marL="285750" indent="-285750"/>
            <a:r>
              <a:rPr lang="en-US" sz="2000" b="1" dirty="0">
                <a:latin typeface="Calibri" panose="020F0502020204030204" pitchFamily="34" charset="0"/>
              </a:rPr>
              <a:t>The internet and social networks such as </a:t>
            </a:r>
            <a:r>
              <a:rPr lang="en-US" sz="2000" b="1" dirty="0" smtClean="0">
                <a:latin typeface="Calibri" panose="020F0502020204030204" pitchFamily="34" charset="0"/>
              </a:rPr>
              <a:t>Facebook</a:t>
            </a:r>
            <a:r>
              <a:rPr lang="en-US" sz="2000" b="1" dirty="0">
                <a:latin typeface="Calibri" panose="020F0502020204030204" pitchFamily="34" charset="0"/>
              </a:rPr>
              <a:t>, YouTube, and </a:t>
            </a:r>
            <a:r>
              <a:rPr lang="en-US" sz="2000" b="1" dirty="0" smtClean="0">
                <a:latin typeface="Calibri" panose="020F0502020204030204" pitchFamily="34" charset="0"/>
              </a:rPr>
              <a:t>Instagram</a:t>
            </a:r>
          </a:p>
          <a:p>
            <a:pPr marL="285750" indent="-285750"/>
            <a:r>
              <a:rPr lang="en-US" sz="2000" b="1" dirty="0" smtClean="0">
                <a:latin typeface="Calibri" panose="020F0502020204030204" pitchFamily="34" charset="0"/>
              </a:rPr>
              <a:t>It </a:t>
            </a:r>
            <a:r>
              <a:rPr lang="en-US" sz="2000" b="1" dirty="0">
                <a:latin typeface="Calibri" panose="020F0502020204030204" pitchFamily="34" charset="0"/>
              </a:rPr>
              <a:t>can be a cost-effective way </a:t>
            </a:r>
            <a:r>
              <a:rPr lang="en-US" sz="2000" b="1" dirty="0" smtClean="0">
                <a:latin typeface="Calibri" panose="020F0502020204030204" pitchFamily="34" charset="0"/>
              </a:rPr>
              <a:t>to:</a:t>
            </a:r>
          </a:p>
          <a:p>
            <a:pPr marL="582930" lvl="1" indent="-285750">
              <a:buClr>
                <a:schemeClr val="tx2"/>
              </a:buClr>
              <a:buFont typeface="Wingdings" panose="05000000000000000000" pitchFamily="2" charset="2"/>
              <a:buChar char="ü"/>
            </a:pPr>
            <a:r>
              <a:rPr lang="en-US" sz="1800" b="1" dirty="0">
                <a:latin typeface="Calibri" panose="020F0502020204030204" pitchFamily="34" charset="0"/>
              </a:rPr>
              <a:t>C</a:t>
            </a:r>
            <a:r>
              <a:rPr lang="en-US" sz="1800" b="1" dirty="0" smtClean="0">
                <a:latin typeface="Calibri" panose="020F0502020204030204" pitchFamily="34" charset="0"/>
              </a:rPr>
              <a:t>ommunicate </a:t>
            </a:r>
            <a:r>
              <a:rPr lang="en-US" sz="1800" b="1" dirty="0">
                <a:latin typeface="Calibri" panose="020F0502020204030204" pitchFamily="34" charset="0"/>
              </a:rPr>
              <a:t>information</a:t>
            </a:r>
            <a:r>
              <a:rPr lang="en-US" sz="1800" b="1" dirty="0">
                <a:solidFill>
                  <a:srgbClr val="2F5897"/>
                </a:solidFill>
                <a:latin typeface="Calibri" panose="020F0502020204030204" pitchFamily="34" charset="0"/>
              </a:rPr>
              <a:t>, </a:t>
            </a:r>
            <a:endParaRPr lang="en-US" sz="1800" b="1" dirty="0" smtClean="0">
              <a:solidFill>
                <a:srgbClr val="2F5897"/>
              </a:solidFill>
              <a:latin typeface="Calibri" panose="020F0502020204030204" pitchFamily="34" charset="0"/>
            </a:endParaRPr>
          </a:p>
          <a:p>
            <a:pPr marL="582930" lvl="1" indent="-285750">
              <a:buClr>
                <a:schemeClr val="tx2"/>
              </a:buClr>
              <a:buFont typeface="Wingdings" panose="05000000000000000000" pitchFamily="2" charset="2"/>
              <a:buChar char="ü"/>
            </a:pPr>
            <a:r>
              <a:rPr lang="en-US" sz="1800" b="1" dirty="0">
                <a:solidFill>
                  <a:srgbClr val="2F5897"/>
                </a:solidFill>
                <a:latin typeface="Calibri" panose="020F0502020204030204" pitchFamily="34" charset="0"/>
              </a:rPr>
              <a:t>D</a:t>
            </a:r>
            <a:r>
              <a:rPr lang="en-US" sz="1800" b="1" dirty="0" smtClean="0">
                <a:solidFill>
                  <a:srgbClr val="2F5897"/>
                </a:solidFill>
                <a:latin typeface="Calibri" panose="020F0502020204030204" pitchFamily="34" charset="0"/>
              </a:rPr>
              <a:t>evelop rapport</a:t>
            </a:r>
          </a:p>
          <a:p>
            <a:pPr marL="582930" lvl="1" indent="-285750">
              <a:buClr>
                <a:schemeClr val="tx2"/>
              </a:buClr>
              <a:buFont typeface="Wingdings" panose="05000000000000000000" pitchFamily="2" charset="2"/>
              <a:buChar char="ü"/>
            </a:pPr>
            <a:r>
              <a:rPr lang="en-US" sz="1800" b="1" dirty="0">
                <a:solidFill>
                  <a:srgbClr val="2F5897"/>
                </a:solidFill>
                <a:latin typeface="Calibri" panose="020F0502020204030204" pitchFamily="34" charset="0"/>
              </a:rPr>
              <a:t>B</a:t>
            </a:r>
            <a:r>
              <a:rPr lang="en-US" sz="1800" b="1" dirty="0" smtClean="0">
                <a:solidFill>
                  <a:srgbClr val="2F5897"/>
                </a:solidFill>
                <a:latin typeface="Calibri" panose="020F0502020204030204" pitchFamily="34" charset="0"/>
              </a:rPr>
              <a:t>uild community </a:t>
            </a:r>
            <a:r>
              <a:rPr lang="en-US" sz="1800" b="1" dirty="0" smtClean="0">
                <a:solidFill>
                  <a:srgbClr val="C00000"/>
                </a:solidFill>
                <a:latin typeface="Calibri" panose="020F0502020204030204" pitchFamily="34" charset="0"/>
              </a:rPr>
              <a:t>with the right population</a:t>
            </a:r>
          </a:p>
          <a:p>
            <a:pPr marL="582930" lvl="1" indent="-285750">
              <a:buFont typeface="Wingdings" panose="05000000000000000000" pitchFamily="2" charset="2"/>
              <a:buChar char="ü"/>
            </a:pPr>
            <a:endParaRPr lang="en-US" sz="800" dirty="0">
              <a:latin typeface="Calibri" panose="020F0502020204030204" pitchFamily="34" charset="0"/>
            </a:endParaRPr>
          </a:p>
          <a:p>
            <a:endParaRPr lang="en-US" dirty="0"/>
          </a:p>
        </p:txBody>
      </p:sp>
      <p:sp>
        <p:nvSpPr>
          <p:cNvPr id="7" name="Rectangle 6"/>
          <p:cNvSpPr/>
          <p:nvPr/>
        </p:nvSpPr>
        <p:spPr>
          <a:xfrm>
            <a:off x="304801" y="1428748"/>
            <a:ext cx="8682410" cy="830997"/>
          </a:xfrm>
          <a:prstGeom prst="rect">
            <a:avLst/>
          </a:prstGeom>
        </p:spPr>
        <p:txBody>
          <a:bodyPr wrap="square">
            <a:spAutoFit/>
          </a:bodyPr>
          <a:lstStyle/>
          <a:p>
            <a:r>
              <a:rPr lang="en-US" sz="2400" b="1" dirty="0">
                <a:solidFill>
                  <a:srgbClr val="C00000"/>
                </a:solidFill>
                <a:latin typeface="Calibri" panose="020F0502020204030204" pitchFamily="34" charset="0"/>
              </a:rPr>
              <a:t>Take advantage of social media, especially when reaching out to younger </a:t>
            </a:r>
            <a:r>
              <a:rPr lang="en-US" sz="2400" b="1" dirty="0" smtClean="0">
                <a:solidFill>
                  <a:srgbClr val="C00000"/>
                </a:solidFill>
                <a:latin typeface="Calibri" panose="020F0502020204030204" pitchFamily="34" charset="0"/>
              </a:rPr>
              <a:t>Latinos</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5181600"/>
            <a:ext cx="2600492" cy="15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4"/>
          <p:cNvSpPr>
            <a:spLocks noGrp="1"/>
          </p:cNvSpPr>
          <p:nvPr>
            <p:ph sz="half" idx="1"/>
          </p:nvPr>
        </p:nvSpPr>
        <p:spPr>
          <a:xfrm>
            <a:off x="228599" y="4388703"/>
            <a:ext cx="8758611" cy="2469297"/>
          </a:xfrm>
        </p:spPr>
        <p:txBody>
          <a:bodyPr>
            <a:normAutofit/>
          </a:bodyPr>
          <a:lstStyle/>
          <a:p>
            <a:pPr marL="285750" indent="-285750"/>
            <a:r>
              <a:rPr lang="en-US" sz="2000" b="1" dirty="0" smtClean="0">
                <a:solidFill>
                  <a:srgbClr val="2F5897"/>
                </a:solidFill>
                <a:latin typeface="Calibri" panose="020F0502020204030204" pitchFamily="34" charset="0"/>
              </a:rPr>
              <a:t>Providers did not find social media very effective in engaging many of the Latino communities with the exception of:</a:t>
            </a:r>
          </a:p>
          <a:p>
            <a:pPr lvl="1" indent="-342900">
              <a:buClr>
                <a:schemeClr val="tx2"/>
              </a:buClr>
              <a:buFont typeface="Wingdings" panose="05000000000000000000" pitchFamily="2" charset="2"/>
              <a:buChar char="ü"/>
            </a:pPr>
            <a:r>
              <a:rPr lang="en-US" sz="1800" b="1" dirty="0" smtClean="0">
                <a:solidFill>
                  <a:srgbClr val="2F5897"/>
                </a:solidFill>
                <a:latin typeface="Calibri" panose="020F0502020204030204" pitchFamily="34" charset="0"/>
              </a:rPr>
              <a:t>Younger </a:t>
            </a:r>
            <a:r>
              <a:rPr lang="en-US" sz="1800" b="1" dirty="0">
                <a:solidFill>
                  <a:srgbClr val="2F5897"/>
                </a:solidFill>
                <a:latin typeface="Calibri" panose="020F0502020204030204" pitchFamily="34" charset="0"/>
              </a:rPr>
              <a:t>audiences</a:t>
            </a:r>
          </a:p>
          <a:p>
            <a:pPr lvl="1" indent="-342900">
              <a:buClr>
                <a:schemeClr val="tx2"/>
              </a:buClr>
              <a:buFont typeface="Wingdings" panose="05000000000000000000" pitchFamily="2" charset="2"/>
              <a:buChar char="ü"/>
            </a:pPr>
            <a:r>
              <a:rPr lang="en-US" sz="1800" b="1" dirty="0">
                <a:solidFill>
                  <a:srgbClr val="2F5897"/>
                </a:solidFill>
                <a:latin typeface="Calibri" panose="020F0502020204030204" pitchFamily="34" charset="0"/>
              </a:rPr>
              <a:t>P</a:t>
            </a:r>
            <a:r>
              <a:rPr lang="en-US" sz="1800" b="1" dirty="0" smtClean="0">
                <a:solidFill>
                  <a:srgbClr val="2F5897"/>
                </a:solidFill>
                <a:latin typeface="Calibri" panose="020F0502020204030204" pitchFamily="34" charset="0"/>
              </a:rPr>
              <a:t>eer-to-peer communication </a:t>
            </a:r>
          </a:p>
          <a:p>
            <a:pPr lvl="1" indent="-342900">
              <a:buClr>
                <a:schemeClr val="tx2"/>
              </a:buClr>
              <a:buFont typeface="Wingdings" panose="05000000000000000000" pitchFamily="2" charset="2"/>
              <a:buChar char="ü"/>
            </a:pPr>
            <a:r>
              <a:rPr lang="en-US" sz="1800" b="1" dirty="0" smtClean="0">
                <a:solidFill>
                  <a:srgbClr val="2F5897"/>
                </a:solidFill>
                <a:latin typeface="Calibri" panose="020F0502020204030204" pitchFamily="34" charset="0"/>
              </a:rPr>
              <a:t>Funder communication</a:t>
            </a:r>
          </a:p>
          <a:p>
            <a:pPr marL="0" indent="0">
              <a:buNone/>
            </a:pPr>
            <a:r>
              <a:rPr lang="en-US" sz="2000" b="1" dirty="0" smtClean="0">
                <a:solidFill>
                  <a:srgbClr val="2F5897"/>
                </a:solidFill>
                <a:latin typeface="Calibri" panose="020F0502020204030204" pitchFamily="34" charset="0"/>
              </a:rPr>
              <a:t> </a:t>
            </a:r>
          </a:p>
          <a:p>
            <a:pPr marL="582930" lvl="1" indent="-285750">
              <a:buFont typeface="Wingdings" panose="05000000000000000000" pitchFamily="2" charset="2"/>
              <a:buChar char="ü"/>
            </a:pPr>
            <a:endParaRPr lang="en-US" sz="800" dirty="0">
              <a:latin typeface="Calibri" panose="020F0502020204030204" pitchFamily="34" charset="0"/>
            </a:endParaRPr>
          </a:p>
          <a:p>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0" y="1844246"/>
            <a:ext cx="1756385" cy="1503986"/>
          </a:xfrm>
          <a:prstGeom prst="rect">
            <a:avLst/>
          </a:prstGeom>
        </p:spPr>
      </p:pic>
    </p:spTree>
    <p:extLst>
      <p:ext uri="{BB962C8B-B14F-4D97-AF65-F5344CB8AC3E}">
        <p14:creationId xmlns:p14="http://schemas.microsoft.com/office/powerpoint/2010/main" val="30214961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95400"/>
          </a:xfrm>
        </p:spPr>
        <p:txBody>
          <a:bodyPr/>
          <a:lstStyle/>
          <a:p>
            <a:r>
              <a:rPr lang="en-US" sz="2900" dirty="0" smtClean="0"/>
              <a:t>Hispanic Adults And Social Media</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371600"/>
            <a:ext cx="5396912" cy="5029199"/>
          </a:xfrm>
        </p:spPr>
      </p:pic>
      <p:sp>
        <p:nvSpPr>
          <p:cNvPr id="3" name="Oval 2"/>
          <p:cNvSpPr/>
          <p:nvPr/>
        </p:nvSpPr>
        <p:spPr>
          <a:xfrm>
            <a:off x="3314700" y="2057400"/>
            <a:ext cx="31242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343275" y="5278040"/>
            <a:ext cx="1104900" cy="14049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35294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Technology Latinos have</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7924799"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2905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00" dirty="0" smtClean="0"/>
              <a:t>optimize your website </a:t>
            </a:r>
            <a:br>
              <a:rPr lang="en-US" sz="2900" dirty="0" smtClean="0"/>
            </a:br>
            <a:r>
              <a:rPr lang="en-US" sz="2900" dirty="0" smtClean="0"/>
              <a:t>for mobile devices</a:t>
            </a:r>
            <a:endParaRPr lang="en-US" i="1" dirty="0"/>
          </a:p>
        </p:txBody>
      </p:sp>
      <p:sp>
        <p:nvSpPr>
          <p:cNvPr id="7" name="Rectangle 6"/>
          <p:cNvSpPr/>
          <p:nvPr/>
        </p:nvSpPr>
        <p:spPr>
          <a:xfrm>
            <a:off x="485775" y="1447800"/>
            <a:ext cx="8153400" cy="2523768"/>
          </a:xfrm>
          <a:prstGeom prst="rect">
            <a:avLst/>
          </a:prstGeom>
        </p:spPr>
        <p:txBody>
          <a:bodyPr wrap="square">
            <a:spAutoFit/>
          </a:bodyPr>
          <a:lstStyle/>
          <a:p>
            <a:pPr>
              <a:spcBef>
                <a:spcPts val="1800"/>
              </a:spcBef>
            </a:pPr>
            <a:r>
              <a:rPr lang="en-US" sz="2200" b="1" dirty="0">
                <a:solidFill>
                  <a:srgbClr val="C00000"/>
                </a:solidFill>
                <a:latin typeface="Calibri" panose="020F0502020204030204" pitchFamily="34" charset="0"/>
              </a:rPr>
              <a:t>Make sure your website is mobile-optimized, as </a:t>
            </a:r>
            <a:r>
              <a:rPr lang="en-US" sz="2200" b="1" dirty="0" smtClean="0">
                <a:solidFill>
                  <a:srgbClr val="C00000"/>
                </a:solidFill>
                <a:latin typeface="Calibri" panose="020F0502020204030204" pitchFamily="34" charset="0"/>
              </a:rPr>
              <a:t>some </a:t>
            </a:r>
            <a:r>
              <a:rPr lang="en-US" sz="2200" b="1" dirty="0">
                <a:solidFill>
                  <a:srgbClr val="C00000"/>
                </a:solidFill>
                <a:latin typeface="Calibri" panose="020F0502020204030204" pitchFamily="34" charset="0"/>
              </a:rPr>
              <a:t>families are “smartphone </a:t>
            </a:r>
            <a:r>
              <a:rPr lang="en-US" sz="2200" b="1" dirty="0" smtClean="0">
                <a:solidFill>
                  <a:srgbClr val="C00000"/>
                </a:solidFill>
                <a:latin typeface="Calibri" panose="020F0502020204030204" pitchFamily="34" charset="0"/>
              </a:rPr>
              <a:t>dependent” </a:t>
            </a:r>
            <a:endParaRPr lang="en-US" sz="2200" b="1" dirty="0" smtClean="0">
              <a:solidFill>
                <a:srgbClr val="C00000"/>
              </a:solidFill>
            </a:endParaRPr>
          </a:p>
          <a:p>
            <a:pPr marL="285750" indent="-285750">
              <a:spcBef>
                <a:spcPts val="1800"/>
              </a:spcBef>
              <a:buFont typeface="Wingdings" panose="05000000000000000000" pitchFamily="2" charset="2"/>
              <a:buChar char="ü"/>
            </a:pPr>
            <a:r>
              <a:rPr lang="en-US" sz="2000" dirty="0" smtClean="0">
                <a:solidFill>
                  <a:schemeClr val="tx2"/>
                </a:solidFill>
                <a:latin typeface="Calibri" panose="020F0502020204030204" pitchFamily="34" charset="0"/>
              </a:rPr>
              <a:t>Mobile-optimized websites will </a:t>
            </a:r>
            <a:r>
              <a:rPr lang="en-US" sz="2000" dirty="0">
                <a:solidFill>
                  <a:schemeClr val="tx2"/>
                </a:solidFill>
                <a:latin typeface="Calibri" panose="020F0502020204030204" pitchFamily="34" charset="0"/>
              </a:rPr>
              <a:t>give Latinos greater access </a:t>
            </a:r>
            <a:r>
              <a:rPr lang="en-US" sz="2000" dirty="0" smtClean="0">
                <a:solidFill>
                  <a:schemeClr val="tx2"/>
                </a:solidFill>
                <a:latin typeface="Calibri" panose="020F0502020204030204" pitchFamily="34" charset="0"/>
              </a:rPr>
              <a:t>to organization’s services </a:t>
            </a:r>
          </a:p>
          <a:p>
            <a:pPr>
              <a:spcBef>
                <a:spcPts val="1800"/>
              </a:spcBef>
            </a:pPr>
            <a:r>
              <a:rPr lang="en-US" sz="2200" b="1" dirty="0" smtClean="0">
                <a:solidFill>
                  <a:srgbClr val="C00000"/>
                </a:solidFill>
                <a:latin typeface="Calibri" panose="020F0502020204030204" pitchFamily="34" charset="0"/>
              </a:rPr>
              <a:t>Consider using video on your websites as a way to inform users about your services and how they can reach you directly</a:t>
            </a:r>
            <a:endParaRPr lang="en-US" sz="2200" dirty="0">
              <a:solidFill>
                <a:srgbClr val="C00000"/>
              </a:solidFill>
              <a:latin typeface="Calibri" panose="020F0502020204030204" pitchFamily="34" charset="0"/>
            </a:endParaRPr>
          </a:p>
        </p:txBody>
      </p:sp>
      <p:pic>
        <p:nvPicPr>
          <p:cNvPr id="4"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4114800"/>
            <a:ext cx="2948989" cy="2211556"/>
          </a:xfrm>
          <a:prstGeom prst="rect">
            <a:avLst/>
          </a:prstGeom>
        </p:spPr>
      </p:pic>
    </p:spTree>
    <p:extLst>
      <p:ext uri="{BB962C8B-B14F-4D97-AF65-F5344CB8AC3E}">
        <p14:creationId xmlns:p14="http://schemas.microsoft.com/office/powerpoint/2010/main" val="21205372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in Mind…</a:t>
            </a:r>
            <a:endParaRPr lang="en-US" dirty="0"/>
          </a:p>
        </p:txBody>
      </p:sp>
      <p:sp>
        <p:nvSpPr>
          <p:cNvPr id="3" name="Content Placeholder 2"/>
          <p:cNvSpPr>
            <a:spLocks noGrp="1"/>
          </p:cNvSpPr>
          <p:nvPr>
            <p:ph idx="1"/>
          </p:nvPr>
        </p:nvSpPr>
        <p:spPr>
          <a:xfrm>
            <a:off x="304800" y="2895600"/>
            <a:ext cx="5773098" cy="3505200"/>
          </a:xfrm>
        </p:spPr>
        <p:txBody>
          <a:bodyPr/>
          <a:lstStyle/>
          <a:p>
            <a:pPr marL="468630" lvl="1" indent="-171450">
              <a:spcBef>
                <a:spcPts val="600"/>
              </a:spcBef>
              <a:buClrTx/>
              <a:buFont typeface="Wingdings" panose="05000000000000000000" pitchFamily="2" charset="2"/>
              <a:buChar char="ü"/>
              <a:tabLst>
                <a:tab pos="457175" algn="l"/>
                <a:tab pos="914350" algn="l"/>
                <a:tab pos="1371524" algn="l"/>
                <a:tab pos="1828699" algn="l"/>
              </a:tabLst>
            </a:pPr>
            <a:r>
              <a:rPr lang="en-US" dirty="0" smtClean="0">
                <a:latin typeface="Calibri"/>
                <a:ea typeface="Calibri"/>
                <a:cs typeface="Times New Roman"/>
              </a:rPr>
              <a:t>having </a:t>
            </a:r>
            <a:r>
              <a:rPr lang="en-US" dirty="0">
                <a:latin typeface="Calibri"/>
                <a:ea typeface="Calibri"/>
                <a:cs typeface="Times New Roman"/>
              </a:rPr>
              <a:t>reached data plan limits </a:t>
            </a:r>
          </a:p>
          <a:p>
            <a:pPr marL="468630" lvl="1" indent="-171450">
              <a:spcBef>
                <a:spcPts val="600"/>
              </a:spcBef>
              <a:buClrTx/>
              <a:buFont typeface="Wingdings" panose="05000000000000000000" pitchFamily="2" charset="2"/>
              <a:buChar char="ü"/>
              <a:tabLst>
                <a:tab pos="457175" algn="l"/>
                <a:tab pos="914350" algn="l"/>
                <a:tab pos="1371524" algn="l"/>
                <a:tab pos="1828699" algn="l"/>
              </a:tabLst>
            </a:pPr>
            <a:r>
              <a:rPr lang="en-US" dirty="0" smtClean="0">
                <a:latin typeface="Calibri"/>
                <a:ea typeface="Calibri"/>
                <a:cs typeface="Times New Roman"/>
              </a:rPr>
              <a:t>interruptions </a:t>
            </a:r>
            <a:r>
              <a:rPr lang="en-US" dirty="0">
                <a:latin typeface="Calibri"/>
                <a:ea typeface="Calibri"/>
                <a:cs typeface="Times New Roman"/>
              </a:rPr>
              <a:t>in </a:t>
            </a:r>
            <a:r>
              <a:rPr lang="en-US" dirty="0" smtClean="0">
                <a:latin typeface="Calibri"/>
                <a:ea typeface="Calibri"/>
                <a:cs typeface="Times New Roman"/>
              </a:rPr>
              <a:t>services</a:t>
            </a:r>
          </a:p>
          <a:p>
            <a:pPr marL="468630" lvl="1" indent="-171450">
              <a:spcBef>
                <a:spcPts val="600"/>
              </a:spcBef>
              <a:buClrTx/>
              <a:buFont typeface="Wingdings" panose="05000000000000000000" pitchFamily="2" charset="2"/>
              <a:buChar char="ü"/>
              <a:tabLst>
                <a:tab pos="457175" algn="l"/>
                <a:tab pos="914350" algn="l"/>
                <a:tab pos="1371524" algn="l"/>
                <a:tab pos="1828699" algn="l"/>
              </a:tabLst>
            </a:pPr>
            <a:r>
              <a:rPr lang="en-US" dirty="0" smtClean="0">
                <a:latin typeface="Calibri"/>
                <a:ea typeface="Calibri"/>
                <a:cs typeface="Times New Roman"/>
              </a:rPr>
              <a:t>internet </a:t>
            </a:r>
            <a:r>
              <a:rPr lang="en-US" dirty="0">
                <a:latin typeface="Calibri"/>
                <a:ea typeface="Calibri"/>
                <a:cs typeface="Times New Roman"/>
              </a:rPr>
              <a:t>service plans that are too often unaffordable. </a:t>
            </a:r>
            <a:endParaRPr lang="en-US" dirty="0" smtClean="0">
              <a:latin typeface="Calibri"/>
              <a:ea typeface="Calibri"/>
              <a:cs typeface="Times New Roman"/>
            </a:endParaRPr>
          </a:p>
          <a:p>
            <a:pPr marL="468630" lvl="1" indent="-171450">
              <a:spcBef>
                <a:spcPts val="600"/>
              </a:spcBef>
              <a:buClrTx/>
              <a:buFont typeface="Wingdings" panose="05000000000000000000" pitchFamily="2" charset="2"/>
              <a:buChar char="ü"/>
              <a:tabLst>
                <a:tab pos="457175" algn="l"/>
                <a:tab pos="914350" algn="l"/>
                <a:tab pos="1371524" algn="l"/>
                <a:tab pos="1828699" algn="l"/>
              </a:tabLst>
            </a:pPr>
            <a:r>
              <a:rPr lang="en-US" dirty="0" smtClean="0">
                <a:latin typeface="Calibri"/>
                <a:ea typeface="Calibri"/>
                <a:cs typeface="Times New Roman"/>
              </a:rPr>
              <a:t>slow </a:t>
            </a:r>
            <a:r>
              <a:rPr lang="en-US" dirty="0">
                <a:latin typeface="Calibri"/>
                <a:ea typeface="Calibri"/>
                <a:cs typeface="Times New Roman"/>
              </a:rPr>
              <a:t>or aging </a:t>
            </a:r>
            <a:r>
              <a:rPr lang="en-US" dirty="0" smtClean="0">
                <a:latin typeface="Calibri"/>
                <a:ea typeface="Calibri"/>
                <a:cs typeface="Times New Roman"/>
              </a:rPr>
              <a:t>devices</a:t>
            </a:r>
          </a:p>
          <a:p>
            <a:pPr marL="468630" lvl="1" indent="-171450">
              <a:spcBef>
                <a:spcPts val="600"/>
              </a:spcBef>
              <a:buClrTx/>
              <a:buFont typeface="Wingdings" panose="05000000000000000000" pitchFamily="2" charset="2"/>
              <a:buChar char="ü"/>
              <a:tabLst>
                <a:tab pos="457175" algn="l"/>
                <a:tab pos="914350" algn="l"/>
                <a:tab pos="1371524" algn="l"/>
                <a:tab pos="1828699" algn="l"/>
              </a:tabLst>
            </a:pPr>
            <a:r>
              <a:rPr lang="en-US" dirty="0" smtClean="0">
                <a:latin typeface="Calibri"/>
                <a:ea typeface="Calibri"/>
                <a:cs typeface="Times New Roman"/>
              </a:rPr>
              <a:t>devices </a:t>
            </a:r>
            <a:r>
              <a:rPr lang="en-US" dirty="0">
                <a:latin typeface="Calibri"/>
                <a:ea typeface="Calibri"/>
                <a:cs typeface="Times New Roman"/>
              </a:rPr>
              <a:t>that are shared by multiple family </a:t>
            </a:r>
            <a:r>
              <a:rPr lang="en-US" dirty="0" smtClean="0">
                <a:latin typeface="Calibri"/>
                <a:ea typeface="Calibri"/>
                <a:cs typeface="Times New Roman"/>
              </a:rPr>
              <a:t>members</a:t>
            </a:r>
            <a:endParaRPr lang="en-US" dirty="0">
              <a:latin typeface="Calibri"/>
              <a:ea typeface="Calibri"/>
              <a:cs typeface="Times New Roman"/>
            </a:endParaRPr>
          </a:p>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3276601"/>
            <a:ext cx="2923732" cy="1905000"/>
          </a:xfrm>
          <a:prstGeom prst="rect">
            <a:avLst/>
          </a:prstGeom>
        </p:spPr>
      </p:pic>
      <p:sp>
        <p:nvSpPr>
          <p:cNvPr id="9" name="Content Placeholder 2"/>
          <p:cNvSpPr txBox="1">
            <a:spLocks/>
          </p:cNvSpPr>
          <p:nvPr/>
        </p:nvSpPr>
        <p:spPr>
          <a:xfrm>
            <a:off x="457200" y="1752600"/>
            <a:ext cx="8229600" cy="11430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0" indent="0">
              <a:spcBef>
                <a:spcPts val="600"/>
              </a:spcBef>
              <a:buClrTx/>
              <a:buFont typeface="Arial" pitchFamily="34" charset="0"/>
              <a:buNone/>
              <a:tabLst>
                <a:tab pos="457175" algn="l"/>
                <a:tab pos="914350" algn="l"/>
                <a:tab pos="1371524" algn="l"/>
                <a:tab pos="1828699" algn="l"/>
              </a:tabLst>
            </a:pPr>
            <a:r>
              <a:rPr lang="en-US" sz="2200" b="1" dirty="0" smtClean="0">
                <a:solidFill>
                  <a:srgbClr val="C00000"/>
                </a:solidFill>
                <a:latin typeface="Calibri"/>
                <a:ea typeface="Calibri"/>
                <a:cs typeface="Times New Roman"/>
              </a:rPr>
              <a:t>Recent reports also suggest that many low-income families with smartphones or desktop computers still </a:t>
            </a:r>
            <a:r>
              <a:rPr lang="en-US" sz="2200" b="1" u="sng" dirty="0" smtClean="0">
                <a:solidFill>
                  <a:srgbClr val="C00000"/>
                </a:solidFill>
                <a:latin typeface="Calibri"/>
                <a:ea typeface="Calibri"/>
                <a:cs typeface="Times New Roman"/>
              </a:rPr>
              <a:t>do not </a:t>
            </a:r>
            <a:r>
              <a:rPr lang="en-US" sz="2200" b="1" dirty="0" smtClean="0">
                <a:solidFill>
                  <a:srgbClr val="C00000"/>
                </a:solidFill>
                <a:latin typeface="Calibri"/>
                <a:ea typeface="Calibri"/>
                <a:cs typeface="Times New Roman"/>
              </a:rPr>
              <a:t>have reliable Internet access due to: </a:t>
            </a:r>
          </a:p>
        </p:txBody>
      </p:sp>
    </p:spTree>
    <p:extLst>
      <p:ext uri="{BB962C8B-B14F-4D97-AF65-F5344CB8AC3E}">
        <p14:creationId xmlns:p14="http://schemas.microsoft.com/office/powerpoint/2010/main" val="4492898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track your results &amp; </a:t>
            </a:r>
            <a:br>
              <a:rPr lang="en-US" sz="3200" dirty="0" smtClean="0"/>
            </a:br>
            <a:r>
              <a:rPr lang="en-US" sz="3200" dirty="0" smtClean="0"/>
              <a:t>Learn </a:t>
            </a:r>
            <a:r>
              <a:rPr lang="en-US" sz="3200" dirty="0"/>
              <a:t>from </a:t>
            </a:r>
            <a:r>
              <a:rPr lang="en-US" sz="3200" dirty="0" smtClean="0"/>
              <a:t>your outreach strategies</a:t>
            </a:r>
            <a:endParaRPr lang="en-US" sz="3200" dirty="0"/>
          </a:p>
        </p:txBody>
      </p:sp>
      <p:sp>
        <p:nvSpPr>
          <p:cNvPr id="3" name="Content Placeholder 2"/>
          <p:cNvSpPr>
            <a:spLocks noGrp="1"/>
          </p:cNvSpPr>
          <p:nvPr>
            <p:ph idx="1"/>
          </p:nvPr>
        </p:nvSpPr>
        <p:spPr>
          <a:xfrm>
            <a:off x="76200" y="1676400"/>
            <a:ext cx="5791200" cy="2209799"/>
          </a:xfrm>
        </p:spPr>
        <p:txBody>
          <a:bodyPr>
            <a:normAutofit/>
          </a:bodyPr>
          <a:lstStyle/>
          <a:p>
            <a:pPr marL="114300" indent="0">
              <a:buNone/>
            </a:pPr>
            <a:r>
              <a:rPr lang="en-US" b="1" dirty="0">
                <a:solidFill>
                  <a:srgbClr val="C00000"/>
                </a:solidFill>
                <a:latin typeface="Calibri" panose="020F0502020204030204" pitchFamily="34" charset="0"/>
              </a:rPr>
              <a:t>Track your results, adjust your strategies, and improve your communication and </a:t>
            </a:r>
            <a:r>
              <a:rPr lang="en-US" b="1" dirty="0" smtClean="0">
                <a:solidFill>
                  <a:srgbClr val="C00000"/>
                </a:solidFill>
                <a:latin typeface="Calibri" panose="020F0502020204030204" pitchFamily="34" charset="0"/>
              </a:rPr>
              <a:t>engagement</a:t>
            </a:r>
          </a:p>
          <a:p>
            <a:pPr>
              <a:buFont typeface="Wingdings" panose="05000000000000000000" pitchFamily="2" charset="2"/>
              <a:buChar char="ü"/>
            </a:pPr>
            <a:r>
              <a:rPr lang="en-US" sz="2000" dirty="0" smtClean="0">
                <a:latin typeface="Calibri" panose="020F0502020204030204" pitchFamily="34" charset="0"/>
              </a:rPr>
              <a:t>Keeping </a:t>
            </a:r>
            <a:r>
              <a:rPr lang="en-US" sz="2000" dirty="0">
                <a:latin typeface="Calibri" panose="020F0502020204030204" pitchFamily="34" charset="0"/>
              </a:rPr>
              <a:t>track of your communication </a:t>
            </a:r>
            <a:r>
              <a:rPr lang="en-US" sz="2000" dirty="0" smtClean="0">
                <a:latin typeface="Calibri" panose="020F0502020204030204" pitchFamily="34" charset="0"/>
              </a:rPr>
              <a:t>efforts allows </a:t>
            </a:r>
            <a:r>
              <a:rPr lang="en-US" sz="2000" dirty="0">
                <a:latin typeface="Calibri" panose="020F0502020204030204" pitchFamily="34" charset="0"/>
              </a:rPr>
              <a:t>you to adjust your </a:t>
            </a:r>
            <a:r>
              <a:rPr lang="en-US" sz="2000" dirty="0" smtClean="0">
                <a:latin typeface="Calibri" panose="020F0502020204030204" pitchFamily="34" charset="0"/>
              </a:rPr>
              <a:t>strategy</a:t>
            </a:r>
          </a:p>
          <a:p>
            <a:pPr lvl="1">
              <a:buFont typeface="Wingdings" panose="05000000000000000000" pitchFamily="2" charset="2"/>
              <a:buChar char="ü"/>
            </a:pPr>
            <a:endParaRPr lang="en-US" dirty="0" smtClean="0">
              <a:latin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6450" y="1676400"/>
            <a:ext cx="2962274" cy="2223258"/>
          </a:xfrm>
          <a:prstGeom prst="rect">
            <a:avLst/>
          </a:prstGeom>
        </p:spPr>
      </p:pic>
      <p:sp>
        <p:nvSpPr>
          <p:cNvPr id="5" name="Content Placeholder 2"/>
          <p:cNvSpPr txBox="1">
            <a:spLocks/>
          </p:cNvSpPr>
          <p:nvPr/>
        </p:nvSpPr>
        <p:spPr>
          <a:xfrm>
            <a:off x="228600" y="4128258"/>
            <a:ext cx="8001000" cy="1891542"/>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588" lvl="1" indent="0">
              <a:buFont typeface="Arial" pitchFamily="34" charset="0"/>
              <a:buNone/>
            </a:pPr>
            <a:r>
              <a:rPr lang="en-US" sz="2400" b="1" dirty="0" smtClean="0">
                <a:solidFill>
                  <a:srgbClr val="C00000"/>
                </a:solidFill>
                <a:latin typeface="Calibri" panose="020F0502020204030204" pitchFamily="34" charset="0"/>
              </a:rPr>
              <a:t>Think critically about which components of your strategy were the most effective and which were least effective, and why</a:t>
            </a:r>
            <a:endParaRPr lang="en-US" sz="2400" dirty="0" smtClean="0">
              <a:solidFill>
                <a:srgbClr val="C00000"/>
              </a:solidFill>
              <a:latin typeface="Calibri" panose="020F0502020204030204" pitchFamily="34" charset="0"/>
            </a:endParaRPr>
          </a:p>
          <a:p>
            <a:pPr lvl="1">
              <a:buClr>
                <a:srgbClr val="2F5897"/>
              </a:buClr>
              <a:buFont typeface="Wingdings" panose="05000000000000000000" pitchFamily="2" charset="2"/>
              <a:buChar char="ü"/>
            </a:pPr>
            <a:r>
              <a:rPr lang="en-US" dirty="0" smtClean="0">
                <a:solidFill>
                  <a:srgbClr val="2F5897"/>
                </a:solidFill>
                <a:latin typeface="Calibri" panose="020F0502020204030204" pitchFamily="34" charset="0"/>
              </a:rPr>
              <a:t>To gain perspective about the communication process overall</a:t>
            </a:r>
          </a:p>
          <a:p>
            <a:pPr lvl="1">
              <a:buClr>
                <a:srgbClr val="2F5897"/>
              </a:buClr>
              <a:buFont typeface="Wingdings" panose="05000000000000000000" pitchFamily="2" charset="2"/>
              <a:buChar char="ü"/>
            </a:pPr>
            <a:r>
              <a:rPr lang="en-US" dirty="0" smtClean="0">
                <a:solidFill>
                  <a:srgbClr val="2F5897"/>
                </a:solidFill>
                <a:latin typeface="Calibri" panose="020F0502020204030204" pitchFamily="34" charset="0"/>
              </a:rPr>
              <a:t>To refine and improve your communication strategies going forward </a:t>
            </a:r>
            <a:r>
              <a:rPr lang="en-US" dirty="0" smtClean="0">
                <a:solidFill>
                  <a:srgbClr val="2F5897"/>
                </a:solidFill>
              </a:rPr>
              <a:t> </a:t>
            </a:r>
            <a:endParaRPr lang="en-US" dirty="0">
              <a:solidFill>
                <a:srgbClr val="2F5897"/>
              </a:solidFill>
            </a:endParaRPr>
          </a:p>
        </p:txBody>
      </p:sp>
    </p:spTree>
    <p:extLst>
      <p:ext uri="{BB962C8B-B14F-4D97-AF65-F5344CB8AC3E}">
        <p14:creationId xmlns:p14="http://schemas.microsoft.com/office/powerpoint/2010/main" val="12808843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6950" y="1447800"/>
            <a:ext cx="2971800" cy="1981200"/>
          </a:xfrm>
          <a:prstGeom prst="rect">
            <a:avLst/>
          </a:prstGeom>
        </p:spPr>
      </p:pic>
      <p:sp>
        <p:nvSpPr>
          <p:cNvPr id="3" name="Content Placeholder 2"/>
          <p:cNvSpPr>
            <a:spLocks noGrp="1"/>
          </p:cNvSpPr>
          <p:nvPr>
            <p:ph idx="1"/>
          </p:nvPr>
        </p:nvSpPr>
        <p:spPr>
          <a:xfrm>
            <a:off x="-222887" y="1838325"/>
            <a:ext cx="6315077" cy="3200400"/>
          </a:xfrm>
        </p:spPr>
        <p:txBody>
          <a:bodyPr>
            <a:normAutofit fontScale="40000" lnSpcReduction="20000"/>
          </a:bodyPr>
          <a:lstStyle/>
          <a:p>
            <a:pPr lvl="1" indent="-342900">
              <a:lnSpc>
                <a:spcPct val="115000"/>
              </a:lnSpc>
              <a:spcBef>
                <a:spcPts val="600"/>
              </a:spcBef>
              <a:spcAft>
                <a:spcPts val="1000"/>
              </a:spcAft>
              <a:buClrTx/>
              <a:buFont typeface="Symbol"/>
              <a:buChar char=""/>
            </a:pPr>
            <a:r>
              <a:rPr lang="en-US" sz="5000" b="1" dirty="0" smtClean="0">
                <a:latin typeface="Calibri"/>
                <a:ea typeface="Cambria"/>
                <a:cs typeface="Times New Roman"/>
              </a:rPr>
              <a:t>Reaches the Latino populations most in need of services</a:t>
            </a:r>
            <a:endParaRPr lang="en-US" sz="5000" b="1" dirty="0" smtClean="0">
              <a:latin typeface="Calibri"/>
              <a:ea typeface="Calibri"/>
              <a:cs typeface="Times New Roman"/>
            </a:endParaRPr>
          </a:p>
          <a:p>
            <a:pPr lvl="1" indent="-342900">
              <a:lnSpc>
                <a:spcPct val="115000"/>
              </a:lnSpc>
              <a:spcBef>
                <a:spcPts val="600"/>
              </a:spcBef>
              <a:spcAft>
                <a:spcPts val="1000"/>
              </a:spcAft>
              <a:buClrTx/>
              <a:buFont typeface="Symbol"/>
              <a:buChar char=""/>
            </a:pPr>
            <a:r>
              <a:rPr lang="en-US" sz="5000" b="1" dirty="0" smtClean="0">
                <a:latin typeface="Calibri"/>
                <a:ea typeface="Cambria"/>
                <a:cs typeface="Times New Roman"/>
              </a:rPr>
              <a:t>Engages </a:t>
            </a:r>
            <a:r>
              <a:rPr lang="en-US" sz="5000" b="1" dirty="0">
                <a:latin typeface="Calibri"/>
                <a:ea typeface="Cambria"/>
                <a:cs typeface="Times New Roman"/>
              </a:rPr>
              <a:t>with Latino </a:t>
            </a:r>
            <a:r>
              <a:rPr lang="en-US" sz="5000" b="1" dirty="0" smtClean="0">
                <a:latin typeface="Calibri"/>
                <a:ea typeface="Cambria"/>
                <a:cs typeface="Times New Roman"/>
              </a:rPr>
              <a:t>families through preferred channels and relevant messages</a:t>
            </a:r>
          </a:p>
          <a:p>
            <a:pPr lvl="1" indent="-342900">
              <a:lnSpc>
                <a:spcPct val="115000"/>
              </a:lnSpc>
              <a:spcBef>
                <a:spcPts val="600"/>
              </a:spcBef>
              <a:spcAft>
                <a:spcPts val="1000"/>
              </a:spcAft>
              <a:buClrTx/>
              <a:buFont typeface="Symbol"/>
              <a:buChar char=""/>
            </a:pPr>
            <a:r>
              <a:rPr lang="en-US" sz="5000" b="1" dirty="0" smtClean="0">
                <a:latin typeface="Calibri"/>
                <a:ea typeface="Cambria"/>
                <a:cs typeface="Times New Roman"/>
              </a:rPr>
              <a:t>Establishes productive dialogues with communities served to understand their changing needs</a:t>
            </a:r>
          </a:p>
          <a:p>
            <a:pPr lvl="1" indent="-342900">
              <a:lnSpc>
                <a:spcPct val="115000"/>
              </a:lnSpc>
              <a:spcBef>
                <a:spcPts val="600"/>
              </a:spcBef>
              <a:spcAft>
                <a:spcPts val="1000"/>
              </a:spcAft>
              <a:buClrTx/>
              <a:buFont typeface="Symbol"/>
              <a:buChar char=""/>
            </a:pPr>
            <a:r>
              <a:rPr lang="en-US" sz="5000" b="1" dirty="0" smtClean="0">
                <a:latin typeface="Calibri"/>
                <a:ea typeface="Cambria"/>
                <a:cs typeface="Times New Roman"/>
              </a:rPr>
              <a:t>Provides a roadmap for you to tailor your services </a:t>
            </a:r>
            <a:endParaRPr lang="en-US" sz="5000" b="1" dirty="0">
              <a:latin typeface="Calibri"/>
              <a:ea typeface="Calibri"/>
              <a:cs typeface="Times New Roman"/>
            </a:endParaRPr>
          </a:p>
          <a:p>
            <a:endParaRPr lang="en-US" dirty="0"/>
          </a:p>
        </p:txBody>
      </p:sp>
      <p:sp>
        <p:nvSpPr>
          <p:cNvPr id="5" name="Content Placeholder 2"/>
          <p:cNvSpPr txBox="1">
            <a:spLocks/>
          </p:cNvSpPr>
          <p:nvPr/>
        </p:nvSpPr>
        <p:spPr>
          <a:xfrm>
            <a:off x="-152400" y="1381125"/>
            <a:ext cx="8686800" cy="9144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0" indent="228600">
              <a:lnSpc>
                <a:spcPct val="115000"/>
              </a:lnSpc>
              <a:spcBef>
                <a:spcPts val="600"/>
              </a:spcBef>
              <a:spcAft>
                <a:spcPts val="1000"/>
              </a:spcAft>
              <a:buClrTx/>
              <a:buFont typeface="Arial" pitchFamily="34" charset="0"/>
              <a:buNone/>
            </a:pPr>
            <a:r>
              <a:rPr lang="en-US" sz="2600" b="1" dirty="0" smtClean="0">
                <a:solidFill>
                  <a:srgbClr val="C00000"/>
                </a:solidFill>
                <a:latin typeface="Calibri"/>
                <a:ea typeface="Cambria"/>
                <a:cs typeface="Times New Roman"/>
              </a:rPr>
              <a:t>An effective communication strategy</a:t>
            </a:r>
            <a:endParaRPr lang="en-US" sz="2600" dirty="0" smtClean="0">
              <a:solidFill>
                <a:prstClr val="black"/>
              </a:solidFill>
              <a:latin typeface="Calibri"/>
              <a:ea typeface="Calibri"/>
              <a:cs typeface="Times New Roman"/>
            </a:endParaRPr>
          </a:p>
          <a:p>
            <a:pPr marL="114300" indent="0">
              <a:buNone/>
            </a:pPr>
            <a:endParaRPr lang="en-US" dirty="0"/>
          </a:p>
        </p:txBody>
      </p:sp>
      <p:sp>
        <p:nvSpPr>
          <p:cNvPr id="7" name="Content Placeholder 2"/>
          <p:cNvSpPr txBox="1">
            <a:spLocks/>
          </p:cNvSpPr>
          <p:nvPr/>
        </p:nvSpPr>
        <p:spPr>
          <a:xfrm>
            <a:off x="-152400" y="4724400"/>
            <a:ext cx="8686800" cy="2676525"/>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lvl="1" indent="-342900">
              <a:lnSpc>
                <a:spcPct val="115000"/>
              </a:lnSpc>
              <a:spcBef>
                <a:spcPts val="600"/>
              </a:spcBef>
              <a:spcAft>
                <a:spcPts val="1000"/>
              </a:spcAft>
              <a:buClrTx/>
              <a:buFont typeface="Symbol"/>
              <a:buChar char=""/>
            </a:pPr>
            <a:r>
              <a:rPr lang="en-US" b="1" dirty="0" smtClean="0">
                <a:latin typeface="Calibri"/>
                <a:ea typeface="Cambria"/>
                <a:cs typeface="Times New Roman"/>
              </a:rPr>
              <a:t>Maximizes impact of available financial resources </a:t>
            </a:r>
          </a:p>
          <a:p>
            <a:pPr lvl="1" indent="-342900">
              <a:lnSpc>
                <a:spcPct val="115000"/>
              </a:lnSpc>
              <a:spcBef>
                <a:spcPts val="600"/>
              </a:spcBef>
              <a:spcAft>
                <a:spcPts val="1000"/>
              </a:spcAft>
              <a:buClrTx/>
              <a:buFont typeface="Symbol"/>
              <a:buChar char=""/>
            </a:pPr>
            <a:r>
              <a:rPr lang="en-US" b="1" dirty="0" smtClean="0">
                <a:solidFill>
                  <a:srgbClr val="C00000"/>
                </a:solidFill>
                <a:latin typeface="Calibri"/>
                <a:ea typeface="Cambria"/>
                <a:cs typeface="Times New Roman"/>
              </a:rPr>
              <a:t>Improves the lives and prospects for success of the largest and fastest growing racial/ethnic group of children</a:t>
            </a:r>
            <a:r>
              <a:rPr lang="en-US" sz="1800" b="1" dirty="0" smtClean="0">
                <a:solidFill>
                  <a:srgbClr val="C00000"/>
                </a:solidFill>
                <a:latin typeface="Calibri"/>
                <a:ea typeface="Cambria"/>
                <a:cs typeface="Times New Roman"/>
              </a:rPr>
              <a:t>!</a:t>
            </a:r>
          </a:p>
          <a:p>
            <a:pPr marL="297180" lvl="1" indent="0">
              <a:lnSpc>
                <a:spcPct val="115000"/>
              </a:lnSpc>
              <a:spcBef>
                <a:spcPts val="600"/>
              </a:spcBef>
              <a:spcAft>
                <a:spcPts val="1000"/>
              </a:spcAft>
              <a:buClrTx/>
              <a:buFont typeface="Arial" pitchFamily="34" charset="0"/>
              <a:buNone/>
            </a:pPr>
            <a:endParaRPr lang="en-US" sz="1800" dirty="0" smtClean="0">
              <a:solidFill>
                <a:prstClr val="black"/>
              </a:solidFill>
              <a:latin typeface="Calibri"/>
              <a:ea typeface="Calibri"/>
              <a:cs typeface="Times New Roman"/>
            </a:endParaRPr>
          </a:p>
          <a:p>
            <a:endParaRPr lang="en-US" dirty="0"/>
          </a:p>
        </p:txBody>
      </p:sp>
    </p:spTree>
    <p:extLst>
      <p:ext uri="{BB962C8B-B14F-4D97-AF65-F5344CB8AC3E}">
        <p14:creationId xmlns:p14="http://schemas.microsoft.com/office/powerpoint/2010/main" val="26973822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Respondent</a:t>
            </a:r>
            <a:br>
              <a:rPr lang="en-US" dirty="0" smtClean="0"/>
            </a:br>
            <a:r>
              <a:rPr lang="en-US" dirty="0" err="1" smtClean="0"/>
              <a:t>sandra</a:t>
            </a:r>
            <a:r>
              <a:rPr lang="en-US" dirty="0" smtClean="0"/>
              <a:t> </a:t>
            </a:r>
            <a:r>
              <a:rPr lang="en-US" dirty="0" err="1" smtClean="0"/>
              <a:t>gutierrez</a:t>
            </a:r>
            <a:endParaRPr lang="en-US" dirty="0"/>
          </a:p>
        </p:txBody>
      </p:sp>
      <p:sp>
        <p:nvSpPr>
          <p:cNvPr id="3" name="Content Placeholder 2"/>
          <p:cNvSpPr>
            <a:spLocks noGrp="1"/>
          </p:cNvSpPr>
          <p:nvPr>
            <p:ph idx="1"/>
          </p:nvPr>
        </p:nvSpPr>
        <p:spPr>
          <a:xfrm>
            <a:off x="457200" y="1752600"/>
            <a:ext cx="8458200" cy="4373563"/>
          </a:xfrm>
        </p:spPr>
        <p:txBody>
          <a:bodyPr/>
          <a:lstStyle/>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lgn="ctr">
              <a:buNone/>
            </a:pPr>
            <a:r>
              <a:rPr lang="en-US" dirty="0" smtClean="0"/>
              <a:t>Executive Director, </a:t>
            </a:r>
            <a:r>
              <a:rPr lang="en-US" dirty="0" err="1" smtClean="0"/>
              <a:t>Crimsonbridge</a:t>
            </a:r>
            <a:r>
              <a:rPr lang="en-US" dirty="0" smtClean="0"/>
              <a:t> Foundation</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828800"/>
            <a:ext cx="1469247" cy="217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92986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3663" y="3802063"/>
            <a:ext cx="7808912"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1"/>
          <p:cNvSpPr txBox="1">
            <a:spLocks/>
          </p:cNvSpPr>
          <p:nvPr/>
        </p:nvSpPr>
        <p:spPr bwMode="auto">
          <a:xfrm>
            <a:off x="1136650" y="158750"/>
            <a:ext cx="75501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4400" b="1">
              <a:solidFill>
                <a:srgbClr val="FCC02B"/>
              </a:solidFill>
            </a:endParaRPr>
          </a:p>
        </p:txBody>
      </p:sp>
      <p:sp>
        <p:nvSpPr>
          <p:cNvPr id="2052" name="TextBox 10"/>
          <p:cNvSpPr txBox="1">
            <a:spLocks noChangeArrowheads="1"/>
          </p:cNvSpPr>
          <p:nvPr/>
        </p:nvSpPr>
        <p:spPr bwMode="auto">
          <a:xfrm>
            <a:off x="-26352" y="-125413"/>
            <a:ext cx="1930400" cy="9324976"/>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20000">
              <a:solidFill>
                <a:prstClr val="black"/>
              </a:solidFill>
              <a:latin typeface="Arial" charset="0"/>
            </a:endParaRPr>
          </a:p>
          <a:p>
            <a:pPr eaLnBrk="1" hangingPunct="1">
              <a:spcBef>
                <a:spcPct val="0"/>
              </a:spcBef>
              <a:buFontTx/>
              <a:buNone/>
            </a:pPr>
            <a:endParaRPr lang="en-US" altLang="en-US" sz="20000">
              <a:solidFill>
                <a:prstClr val="black"/>
              </a:solidFill>
              <a:latin typeface="Arial" charset="0"/>
            </a:endParaRPr>
          </a:p>
          <a:p>
            <a:pPr eaLnBrk="1" hangingPunct="1">
              <a:spcBef>
                <a:spcPct val="0"/>
              </a:spcBef>
              <a:buFontTx/>
              <a:buNone/>
            </a:pPr>
            <a:endParaRPr lang="en-US" altLang="en-US" sz="20000">
              <a:solidFill>
                <a:prstClr val="black"/>
              </a:solidFill>
              <a:latin typeface="Arial" charset="0"/>
            </a:endParaRPr>
          </a:p>
        </p:txBody>
      </p:sp>
      <p:sp>
        <p:nvSpPr>
          <p:cNvPr id="2053" name="Subtitle 2"/>
          <p:cNvSpPr txBox="1">
            <a:spLocks/>
          </p:cNvSpPr>
          <p:nvPr/>
        </p:nvSpPr>
        <p:spPr bwMode="auto">
          <a:xfrm>
            <a:off x="2111375" y="4737100"/>
            <a:ext cx="69897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buFontTx/>
              <a:buNone/>
            </a:pPr>
            <a:r>
              <a:rPr lang="en-US" altLang="en-US" sz="4200" b="1" baseline="30000">
                <a:solidFill>
                  <a:srgbClr val="FCC02B"/>
                </a:solidFill>
                <a:latin typeface="Verdana" pitchFamily="34" charset="0"/>
              </a:rPr>
              <a:t>Abriendo Puertas/Opening Doors</a:t>
            </a:r>
          </a:p>
          <a:p>
            <a:pPr algn="ctr" eaLnBrk="1" hangingPunct="1">
              <a:buFontTx/>
              <a:buNone/>
            </a:pPr>
            <a:r>
              <a:rPr lang="en-US" altLang="en-US" sz="1800" b="1">
                <a:solidFill>
                  <a:srgbClr val="FCC02B"/>
                </a:solidFill>
                <a:latin typeface="Verdana" pitchFamily="34" charset="0"/>
              </a:rPr>
              <a:t> </a:t>
            </a:r>
            <a:endParaRPr lang="en-US" altLang="en-US" sz="1100" b="1" i="1" baseline="30000">
              <a:solidFill>
                <a:srgbClr val="FCC02B"/>
              </a:solidFill>
              <a:latin typeface="Verdana" pitchFamily="34" charset="0"/>
            </a:endParaRPr>
          </a:p>
        </p:txBody>
      </p:sp>
      <p:sp>
        <p:nvSpPr>
          <p:cNvPr id="2054" name="Subtitle 2"/>
          <p:cNvSpPr txBox="1">
            <a:spLocks/>
          </p:cNvSpPr>
          <p:nvPr/>
        </p:nvSpPr>
        <p:spPr bwMode="auto">
          <a:xfrm>
            <a:off x="2027238" y="5562600"/>
            <a:ext cx="6989762"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1800" b="1">
                <a:solidFill>
                  <a:srgbClr val="FFFFFF"/>
                </a:solidFill>
                <a:latin typeface="Franklin Gothic Book" pitchFamily="34" charset="0"/>
              </a:rPr>
              <a:t>The nation’s first evidence-based, comprehensive training program </a:t>
            </a:r>
          </a:p>
          <a:p>
            <a:pPr algn="ctr" eaLnBrk="1" hangingPunct="1">
              <a:spcBef>
                <a:spcPct val="0"/>
              </a:spcBef>
              <a:buFontTx/>
              <a:buNone/>
            </a:pPr>
            <a:r>
              <a:rPr lang="en-US" altLang="en-US" sz="1800" b="1">
                <a:solidFill>
                  <a:srgbClr val="FFFFFF"/>
                </a:solidFill>
                <a:latin typeface="Franklin Gothic Book" pitchFamily="34" charset="0"/>
              </a:rPr>
              <a:t>created by and for Latino parents </a:t>
            </a:r>
          </a:p>
          <a:p>
            <a:pPr algn="ctr" eaLnBrk="1" hangingPunct="1">
              <a:spcBef>
                <a:spcPct val="0"/>
              </a:spcBef>
              <a:buFontTx/>
              <a:buNone/>
            </a:pPr>
            <a:r>
              <a:rPr lang="en-US" altLang="en-US" sz="1800" b="1">
                <a:solidFill>
                  <a:srgbClr val="FFFFFF"/>
                </a:solidFill>
                <a:latin typeface="Franklin Gothic Book" pitchFamily="34" charset="0"/>
              </a:rPr>
              <a:t>with children ages 0-5</a:t>
            </a:r>
            <a:endParaRPr lang="en-US" altLang="en-US" sz="1800" b="1">
              <a:solidFill>
                <a:prstClr val="white"/>
              </a:solidFill>
              <a:latin typeface="Verdana" pitchFamily="34" charset="0"/>
            </a:endParaRPr>
          </a:p>
        </p:txBody>
      </p:sp>
      <p:sp>
        <p:nvSpPr>
          <p:cNvPr id="2055" name="Subtitle 2"/>
          <p:cNvSpPr txBox="1">
            <a:spLocks/>
          </p:cNvSpPr>
          <p:nvPr/>
        </p:nvSpPr>
        <p:spPr bwMode="auto">
          <a:xfrm>
            <a:off x="63788" y="3258850"/>
            <a:ext cx="1793875"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s-ES" altLang="en-US" sz="1200" b="1" i="1" dirty="0">
                <a:solidFill>
                  <a:prstClr val="white"/>
                </a:solidFill>
                <a:latin typeface="Verdana" pitchFamily="34" charset="0"/>
              </a:rPr>
              <a:t>Desarrollando un Futuro Mejor a través del Liderazgo de los </a:t>
            </a:r>
            <a:r>
              <a:rPr lang="es-ES" altLang="en-US" sz="1200" b="1" i="1" dirty="0" smtClean="0">
                <a:solidFill>
                  <a:prstClr val="white"/>
                </a:solidFill>
                <a:latin typeface="Verdana" pitchFamily="34" charset="0"/>
              </a:rPr>
              <a:t>Padres</a:t>
            </a:r>
          </a:p>
          <a:p>
            <a:pPr algn="ctr" eaLnBrk="1" hangingPunct="1">
              <a:spcBef>
                <a:spcPct val="0"/>
              </a:spcBef>
              <a:buFontTx/>
              <a:buNone/>
            </a:pPr>
            <a:endParaRPr lang="es-ES" altLang="en-US" sz="1200" b="1" i="1" dirty="0">
              <a:solidFill>
                <a:prstClr val="white"/>
              </a:solidFill>
              <a:latin typeface="Verdana" pitchFamily="34" charset="0"/>
            </a:endParaRPr>
          </a:p>
          <a:p>
            <a:pPr algn="ctr" eaLnBrk="1" hangingPunct="1">
              <a:spcBef>
                <a:spcPct val="0"/>
              </a:spcBef>
              <a:buFontTx/>
              <a:buNone/>
            </a:pPr>
            <a:r>
              <a:rPr lang="es-ES" altLang="en-US" sz="1200" b="1" i="1" dirty="0" err="1">
                <a:solidFill>
                  <a:prstClr val="white"/>
                </a:solidFill>
                <a:latin typeface="Verdana" pitchFamily="34" charset="0"/>
              </a:rPr>
              <a:t>Building</a:t>
            </a:r>
            <a:r>
              <a:rPr lang="es-ES" altLang="en-US" sz="1200" b="1" i="1" dirty="0">
                <a:solidFill>
                  <a:prstClr val="white"/>
                </a:solidFill>
                <a:latin typeface="Verdana" pitchFamily="34" charset="0"/>
              </a:rPr>
              <a:t> a </a:t>
            </a:r>
            <a:r>
              <a:rPr lang="es-ES" altLang="en-US" sz="1200" b="1" i="1" dirty="0" err="1">
                <a:solidFill>
                  <a:prstClr val="white"/>
                </a:solidFill>
                <a:latin typeface="Verdana" pitchFamily="34" charset="0"/>
              </a:rPr>
              <a:t>Better</a:t>
            </a:r>
            <a:r>
              <a:rPr lang="es-ES" altLang="en-US" sz="1200" b="1" i="1" dirty="0">
                <a:solidFill>
                  <a:prstClr val="white"/>
                </a:solidFill>
                <a:latin typeface="Verdana" pitchFamily="34" charset="0"/>
              </a:rPr>
              <a:t> </a:t>
            </a:r>
            <a:r>
              <a:rPr lang="es-ES" altLang="en-US" sz="1200" b="1" i="1" dirty="0" err="1">
                <a:solidFill>
                  <a:prstClr val="white"/>
                </a:solidFill>
                <a:latin typeface="Verdana" pitchFamily="34" charset="0"/>
              </a:rPr>
              <a:t>Future</a:t>
            </a:r>
            <a:r>
              <a:rPr lang="es-ES" altLang="en-US" sz="1200" b="1" i="1" dirty="0">
                <a:solidFill>
                  <a:prstClr val="white"/>
                </a:solidFill>
                <a:latin typeface="Verdana" pitchFamily="34" charset="0"/>
              </a:rPr>
              <a:t> </a:t>
            </a:r>
            <a:r>
              <a:rPr lang="es-ES" altLang="en-US" sz="1200" b="1" i="1" dirty="0" err="1">
                <a:solidFill>
                  <a:prstClr val="white"/>
                </a:solidFill>
                <a:latin typeface="Verdana" pitchFamily="34" charset="0"/>
              </a:rPr>
              <a:t>Through</a:t>
            </a:r>
            <a:r>
              <a:rPr lang="es-ES" altLang="en-US" sz="1200" b="1" i="1" dirty="0">
                <a:solidFill>
                  <a:prstClr val="white"/>
                </a:solidFill>
                <a:latin typeface="Verdana" pitchFamily="34" charset="0"/>
              </a:rPr>
              <a:t> </a:t>
            </a:r>
            <a:r>
              <a:rPr lang="es-ES" altLang="en-US" sz="1200" b="1" i="1" dirty="0" err="1">
                <a:solidFill>
                  <a:prstClr val="white"/>
                </a:solidFill>
                <a:latin typeface="Verdana" pitchFamily="34" charset="0"/>
              </a:rPr>
              <a:t>Parent</a:t>
            </a:r>
            <a:r>
              <a:rPr lang="es-ES" altLang="en-US" sz="1200" b="1" i="1" dirty="0">
                <a:solidFill>
                  <a:prstClr val="white"/>
                </a:solidFill>
                <a:latin typeface="Verdana" pitchFamily="34" charset="0"/>
              </a:rPr>
              <a:t> </a:t>
            </a:r>
            <a:r>
              <a:rPr lang="es-ES" altLang="en-US" sz="1200" b="1" i="1" dirty="0" err="1">
                <a:solidFill>
                  <a:prstClr val="white"/>
                </a:solidFill>
                <a:latin typeface="Verdana" pitchFamily="34" charset="0"/>
              </a:rPr>
              <a:t>Leadership</a:t>
            </a:r>
            <a:endParaRPr lang="es-ES" altLang="en-US" sz="1200" b="1" i="1" dirty="0">
              <a:solidFill>
                <a:prstClr val="white"/>
              </a:solidFill>
              <a:latin typeface="Verdana" pitchFamily="34" charset="0"/>
            </a:endParaRPr>
          </a:p>
        </p:txBody>
      </p:sp>
      <p:pic>
        <p:nvPicPr>
          <p:cNvPr id="2056" name="Picture 11"/>
          <p:cNvPicPr>
            <a:picLocks noChangeAspect="1"/>
          </p:cNvPicPr>
          <p:nvPr/>
        </p:nvPicPr>
        <p:blipFill>
          <a:blip r:embed="rId4"/>
          <a:stretch>
            <a:fillRect/>
          </a:stretch>
        </p:blipFill>
        <p:spPr bwMode="auto">
          <a:xfrm>
            <a:off x="-55879" y="-125413"/>
            <a:ext cx="1930400" cy="2571751"/>
          </a:xfrm>
          <a:prstGeom prst="rect">
            <a:avLst/>
          </a:prstGeom>
          <a:noFill/>
          <a:ln>
            <a:noFill/>
          </a:ln>
          <a:effectLst>
            <a:outerShdw blurRad="50800" dist="50800" dir="5400000" algn="ctr" rotWithShape="0">
              <a:srgbClr val="C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2" descr="X:\10. Early Education and Family Literacy\Abriendo Puertas\Abriendo Puertas\Pictures\early literacy\IMG_827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1825" y="-125413"/>
            <a:ext cx="7242175"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8679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295732"/>
            <a:ext cx="9220200" cy="1915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
          </p:nvPr>
        </p:nvSpPr>
        <p:spPr>
          <a:xfrm>
            <a:off x="76200" y="1752600"/>
            <a:ext cx="7162800" cy="4525963"/>
          </a:xfrm>
        </p:spPr>
        <p:txBody>
          <a:bodyPr>
            <a:normAutofit/>
          </a:bodyPr>
          <a:lstStyle/>
          <a:p>
            <a:pPr eaLnBrk="1" hangingPunct="1">
              <a:spcBef>
                <a:spcPts val="600"/>
              </a:spcBef>
              <a:buFont typeface="Arial" pitchFamily="34" charset="0"/>
              <a:buChar char="•"/>
            </a:pPr>
            <a:r>
              <a:rPr lang="en-US" altLang="en-US" sz="1800" b="1" dirty="0" smtClean="0"/>
              <a:t>One of the largest culturally-relevant parent training programs in U.S. </a:t>
            </a:r>
          </a:p>
          <a:p>
            <a:pPr marL="914400" lvl="1" indent="-514350" eaLnBrk="1" hangingPunct="1">
              <a:spcBef>
                <a:spcPts val="600"/>
              </a:spcBef>
            </a:pPr>
            <a:r>
              <a:rPr lang="en-US" altLang="en-US" sz="1800" dirty="0" smtClean="0"/>
              <a:t>Developed by and for Latino parents of 0-5 year olds</a:t>
            </a:r>
          </a:p>
          <a:p>
            <a:pPr marL="914400" lvl="1" indent="-514350" eaLnBrk="1" hangingPunct="1">
              <a:spcBef>
                <a:spcPts val="600"/>
              </a:spcBef>
            </a:pPr>
            <a:r>
              <a:rPr lang="en-US" altLang="en-US" sz="1800" dirty="0" smtClean="0"/>
              <a:t>Implemented in English and Spanish in 324 cities and Puerto Rico</a:t>
            </a:r>
          </a:p>
          <a:p>
            <a:pPr eaLnBrk="1" hangingPunct="1">
              <a:spcBef>
                <a:spcPts val="600"/>
              </a:spcBef>
              <a:buFont typeface="Arial" pitchFamily="34" charset="0"/>
              <a:buChar char="•"/>
            </a:pPr>
            <a:r>
              <a:rPr lang="en-US" altLang="en-US" sz="1800" b="1" dirty="0" smtClean="0"/>
              <a:t>Grounded in education research</a:t>
            </a:r>
          </a:p>
          <a:p>
            <a:pPr marL="914400" lvl="1" indent="-514350" eaLnBrk="1" hangingPunct="1">
              <a:spcBef>
                <a:spcPts val="600"/>
              </a:spcBef>
            </a:pPr>
            <a:r>
              <a:rPr lang="en-US" altLang="en-US" sz="1800" dirty="0" smtClean="0"/>
              <a:t>Promotes best practices</a:t>
            </a:r>
          </a:p>
          <a:p>
            <a:pPr marL="914400" lvl="1" indent="-514350" eaLnBrk="1" hangingPunct="1">
              <a:spcBef>
                <a:spcPts val="600"/>
              </a:spcBef>
            </a:pPr>
            <a:r>
              <a:rPr lang="en-US" altLang="en-US" sz="1800" dirty="0" smtClean="0"/>
              <a:t>Popular Education</a:t>
            </a:r>
          </a:p>
          <a:p>
            <a:pPr marL="914400" lvl="1" indent="-514350" eaLnBrk="1" hangingPunct="1">
              <a:spcBef>
                <a:spcPts val="600"/>
              </a:spcBef>
            </a:pPr>
            <a:r>
              <a:rPr lang="en-US" altLang="en-US" sz="1800" dirty="0" smtClean="0"/>
              <a:t>Train-the-trainer model</a:t>
            </a:r>
          </a:p>
          <a:p>
            <a:pPr eaLnBrk="1" hangingPunct="1">
              <a:spcBef>
                <a:spcPts val="600"/>
              </a:spcBef>
              <a:buFont typeface="Arial" pitchFamily="34" charset="0"/>
              <a:buChar char="•"/>
            </a:pPr>
            <a:r>
              <a:rPr lang="en-US" sz="1800" b="1" dirty="0" smtClean="0"/>
              <a:t>Builds </a:t>
            </a:r>
            <a:r>
              <a:rPr lang="en-US" sz="1800" b="1" dirty="0"/>
              <a:t>parents’ capacity and confidence as leaders of </a:t>
            </a:r>
            <a:r>
              <a:rPr lang="en-US" sz="1800" b="1" dirty="0" smtClean="0"/>
              <a:t>their</a:t>
            </a:r>
            <a:r>
              <a:rPr lang="en-US" sz="1800" b="1" dirty="0"/>
              <a:t> </a:t>
            </a:r>
            <a:r>
              <a:rPr lang="en-US" sz="1800" b="1" dirty="0" smtClean="0"/>
              <a:t>family</a:t>
            </a:r>
          </a:p>
          <a:p>
            <a:pPr eaLnBrk="1" hangingPunct="1">
              <a:spcBef>
                <a:spcPts val="600"/>
              </a:spcBef>
              <a:buFont typeface="Arial" pitchFamily="34" charset="0"/>
              <a:buChar char="•"/>
            </a:pPr>
            <a:r>
              <a:rPr lang="en-US" altLang="en-US" sz="1800" b="1" dirty="0" smtClean="0"/>
              <a:t>Two generation approach that promotes parenting practices that foster:</a:t>
            </a:r>
          </a:p>
          <a:p>
            <a:pPr marL="914400" lvl="1" indent="-514350" eaLnBrk="1" hangingPunct="1">
              <a:spcBef>
                <a:spcPts val="600"/>
              </a:spcBef>
            </a:pPr>
            <a:r>
              <a:rPr lang="en-US" altLang="en-US" sz="1800" dirty="0" smtClean="0"/>
              <a:t>Children’s learning and development </a:t>
            </a:r>
          </a:p>
          <a:p>
            <a:pPr marL="914400" lvl="1" indent="-514350" eaLnBrk="1" hangingPunct="1">
              <a:spcBef>
                <a:spcPts val="600"/>
              </a:spcBef>
            </a:pPr>
            <a:r>
              <a:rPr lang="en-US" altLang="en-US" sz="1800" dirty="0" smtClean="0"/>
              <a:t>Parent leadership and advocacy</a:t>
            </a:r>
          </a:p>
          <a:p>
            <a:pPr marL="914400" lvl="1" indent="-514350" eaLnBrk="1" hangingPunct="1">
              <a:spcBef>
                <a:spcPts val="600"/>
              </a:spcBef>
            </a:pPr>
            <a:r>
              <a:rPr lang="en-US" altLang="en-US" sz="1800" dirty="0" smtClean="0"/>
              <a:t>Families’ connections to resources such as EITC and ACA</a:t>
            </a:r>
          </a:p>
        </p:txBody>
      </p:sp>
      <p:sp>
        <p:nvSpPr>
          <p:cNvPr id="9" name="Rectangle 8"/>
          <p:cNvSpPr/>
          <p:nvPr/>
        </p:nvSpPr>
        <p:spPr>
          <a:xfrm>
            <a:off x="523240" y="457200"/>
            <a:ext cx="8229600" cy="584775"/>
          </a:xfrm>
          <a:prstGeom prst="rect">
            <a:avLst/>
          </a:prstGeom>
        </p:spPr>
        <p:txBody>
          <a:bodyPr wrap="square">
            <a:spAutoFit/>
          </a:bodyPr>
          <a:lstStyle/>
          <a:p>
            <a:pPr algn="ctr">
              <a:spcBef>
                <a:spcPct val="0"/>
              </a:spcBef>
            </a:pPr>
            <a:r>
              <a:rPr lang="en-US" altLang="en-US" sz="3200" b="1" dirty="0" smtClean="0">
                <a:solidFill>
                  <a:srgbClr val="FFC000"/>
                </a:solidFill>
              </a:rPr>
              <a:t>What is Abriendo Puertas/Opening Doors?</a:t>
            </a:r>
            <a:endParaRPr lang="en-US" altLang="en-US" sz="3200" b="1" dirty="0">
              <a:solidFill>
                <a:srgbClr val="FFC000"/>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2743200"/>
            <a:ext cx="2103966" cy="2816880"/>
          </a:xfrm>
          <a:prstGeom prst="rect">
            <a:avLst/>
          </a:prstGeom>
        </p:spPr>
      </p:pic>
    </p:spTree>
    <p:extLst>
      <p:ext uri="{BB962C8B-B14F-4D97-AF65-F5344CB8AC3E}">
        <p14:creationId xmlns:p14="http://schemas.microsoft.com/office/powerpoint/2010/main" val="1603111107"/>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 the conversation on twitter</a:t>
            </a:r>
            <a:endParaRPr lang="en-US" dirty="0"/>
          </a:p>
        </p:txBody>
      </p:sp>
      <p:sp>
        <p:nvSpPr>
          <p:cNvPr id="3" name="Content Placeholder 2"/>
          <p:cNvSpPr>
            <a:spLocks noGrp="1"/>
          </p:cNvSpPr>
          <p:nvPr>
            <p:ph idx="1"/>
          </p:nvPr>
        </p:nvSpPr>
        <p:spPr>
          <a:xfrm>
            <a:off x="4038600" y="2286000"/>
            <a:ext cx="4953000" cy="3124200"/>
          </a:xfrm>
        </p:spPr>
        <p:txBody>
          <a:bodyPr>
            <a:normAutofit/>
          </a:bodyPr>
          <a:lstStyle/>
          <a:p>
            <a:pPr marL="114300" indent="0">
              <a:buNone/>
            </a:pPr>
            <a:r>
              <a:rPr lang="en-US" sz="3600" b="1" dirty="0" smtClean="0"/>
              <a:t>#ReachingLatinos</a:t>
            </a:r>
          </a:p>
          <a:p>
            <a:pPr marL="114300" indent="0">
              <a:buNone/>
            </a:pPr>
            <a:endParaRPr lang="en-US" sz="3600" dirty="0"/>
          </a:p>
          <a:p>
            <a:pPr marL="114300" indent="0">
              <a:buNone/>
            </a:pPr>
            <a:r>
              <a:rPr lang="en-US" sz="3600" dirty="0" smtClean="0"/>
              <a:t>@ChildTrends</a:t>
            </a:r>
            <a:endParaRPr lang="en-US" sz="3600" dirty="0"/>
          </a:p>
          <a:p>
            <a:pPr marL="114300" indent="0">
              <a:buNone/>
            </a:pPr>
            <a:r>
              <a:rPr lang="en-US" sz="3600" dirty="0" smtClean="0"/>
              <a:t>@CrimsonbridgeDC</a:t>
            </a:r>
            <a:endParaRPr lang="en-US" sz="3600" dirty="0"/>
          </a:p>
        </p:txBody>
      </p:sp>
      <p:pic>
        <p:nvPicPr>
          <p:cNvPr id="2050" name="Picture 2" descr="Image result for twitter bi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362200"/>
            <a:ext cx="3561588"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1706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9419"/>
            <a:ext cx="9144000" cy="6579161"/>
          </a:xfrm>
          <a:prstGeom prst="rect">
            <a:avLst/>
          </a:prstGeom>
        </p:spPr>
      </p:pic>
    </p:spTree>
    <p:extLst>
      <p:ext uri="{BB962C8B-B14F-4D97-AF65-F5344CB8AC3E}">
        <p14:creationId xmlns:p14="http://schemas.microsoft.com/office/powerpoint/2010/main" val="25634466"/>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p:cNvSpPr>
            <a:spLocks noGrp="1"/>
          </p:cNvSpPr>
          <p:nvPr>
            <p:ph type="ctrTitle"/>
          </p:nvPr>
        </p:nvSpPr>
        <p:spPr>
          <a:xfrm>
            <a:off x="1543050" y="1143000"/>
            <a:ext cx="6572250" cy="1143000"/>
          </a:xfrm>
          <a:noFill/>
        </p:spPr>
        <p:txBody>
          <a:bodyPr>
            <a:normAutofit fontScale="90000"/>
          </a:bodyPr>
          <a:lstStyle/>
          <a:p>
            <a:pPr eaLnBrk="1" hangingPunct="1"/>
            <a:r>
              <a:rPr lang="en-US" altLang="en-US" dirty="0" smtClean="0">
                <a:latin typeface="Californian FB" charset="0"/>
              </a:rPr>
              <a:t>Respondent ANN RIVERA</a:t>
            </a:r>
            <a:endParaRPr lang="en-US" altLang="en-US" dirty="0">
              <a:latin typeface="Californian FB" charset="0"/>
            </a:endParaRPr>
          </a:p>
        </p:txBody>
      </p:sp>
      <p:sp>
        <p:nvSpPr>
          <p:cNvPr id="50179" name="TextBox 6"/>
          <p:cNvSpPr txBox="1">
            <a:spLocks noChangeArrowheads="1"/>
          </p:cNvSpPr>
          <p:nvPr/>
        </p:nvSpPr>
        <p:spPr bwMode="auto">
          <a:xfrm>
            <a:off x="1905000" y="4971871"/>
            <a:ext cx="533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defRPr sz="2400">
                <a:solidFill>
                  <a:schemeClr val="tx1"/>
                </a:solidFill>
                <a:latin typeface="Khmer UI" charset="0"/>
                <a:ea typeface="Khmer UI" charset="0"/>
                <a:cs typeface="Khmer UI" charset="0"/>
              </a:defRPr>
            </a:lvl1pPr>
            <a:lvl2pPr marL="742950" indent="-285750" eaLnBrk="0" hangingPunct="0">
              <a:spcBef>
                <a:spcPct val="20000"/>
              </a:spcBef>
              <a:buFont typeface="Arial" charset="0"/>
              <a:buChar char="•"/>
              <a:defRPr sz="2400">
                <a:solidFill>
                  <a:srgbClr val="23B1A5"/>
                </a:solidFill>
                <a:latin typeface="Khmer UI" charset="0"/>
                <a:ea typeface="Khmer UI" charset="0"/>
                <a:cs typeface="Khmer UI" charset="0"/>
              </a:defRPr>
            </a:lvl2pPr>
            <a:lvl3pPr marL="1143000" indent="-228600" eaLnBrk="0" hangingPunct="0">
              <a:spcBef>
                <a:spcPct val="20000"/>
              </a:spcBef>
              <a:buFont typeface="Arial" charset="0"/>
              <a:defRPr sz="2400">
                <a:solidFill>
                  <a:schemeClr val="tx1"/>
                </a:solidFill>
                <a:latin typeface="Khmer UI" charset="0"/>
                <a:ea typeface="Khmer UI" charset="0"/>
                <a:cs typeface="Khmer UI" charset="0"/>
              </a:defRPr>
            </a:lvl3pPr>
            <a:lvl4pPr marL="1600200" indent="-228600" eaLnBrk="0" hangingPunct="0">
              <a:spcBef>
                <a:spcPct val="20000"/>
              </a:spcBef>
              <a:buFont typeface="Arial" charset="0"/>
              <a:buChar char="•"/>
              <a:defRPr sz="2000">
                <a:solidFill>
                  <a:srgbClr val="872175"/>
                </a:solidFill>
                <a:latin typeface="Khmer UI" charset="0"/>
                <a:ea typeface="Khmer UI" charset="0"/>
                <a:cs typeface="Khmer UI" charset="0"/>
              </a:defRPr>
            </a:lvl4pPr>
            <a:lvl5pPr marL="2057400" indent="-228600" eaLnBrk="0" hangingPunct="0">
              <a:spcBef>
                <a:spcPct val="20000"/>
              </a:spcBef>
              <a:defRPr sz="2000">
                <a:solidFill>
                  <a:schemeClr val="tx1"/>
                </a:solidFill>
                <a:latin typeface="Khmer UI" charset="0"/>
                <a:ea typeface="Khmer UI" charset="0"/>
                <a:cs typeface="Khmer UI" charset="0"/>
              </a:defRPr>
            </a:lvl5pPr>
            <a:lvl6pPr marL="2514600" indent="-228600" defTabSz="457200" eaLnBrk="0" fontAlgn="base" hangingPunct="0">
              <a:spcBef>
                <a:spcPct val="20000"/>
              </a:spcBef>
              <a:spcAft>
                <a:spcPct val="0"/>
              </a:spcAft>
              <a:defRPr sz="2000">
                <a:solidFill>
                  <a:schemeClr val="tx1"/>
                </a:solidFill>
                <a:latin typeface="Khmer UI" charset="0"/>
                <a:ea typeface="Khmer UI" charset="0"/>
                <a:cs typeface="Khmer UI" charset="0"/>
              </a:defRPr>
            </a:lvl6pPr>
            <a:lvl7pPr marL="2971800" indent="-228600" defTabSz="457200" eaLnBrk="0" fontAlgn="base" hangingPunct="0">
              <a:spcBef>
                <a:spcPct val="20000"/>
              </a:spcBef>
              <a:spcAft>
                <a:spcPct val="0"/>
              </a:spcAft>
              <a:defRPr sz="2000">
                <a:solidFill>
                  <a:schemeClr val="tx1"/>
                </a:solidFill>
                <a:latin typeface="Khmer UI" charset="0"/>
                <a:ea typeface="Khmer UI" charset="0"/>
                <a:cs typeface="Khmer UI" charset="0"/>
              </a:defRPr>
            </a:lvl7pPr>
            <a:lvl8pPr marL="3429000" indent="-228600" defTabSz="457200" eaLnBrk="0" fontAlgn="base" hangingPunct="0">
              <a:spcBef>
                <a:spcPct val="20000"/>
              </a:spcBef>
              <a:spcAft>
                <a:spcPct val="0"/>
              </a:spcAft>
              <a:defRPr sz="2000">
                <a:solidFill>
                  <a:schemeClr val="tx1"/>
                </a:solidFill>
                <a:latin typeface="Khmer UI" charset="0"/>
                <a:ea typeface="Khmer UI" charset="0"/>
                <a:cs typeface="Khmer UI" charset="0"/>
              </a:defRPr>
            </a:lvl8pPr>
            <a:lvl9pPr marL="3886200" indent="-228600" defTabSz="457200" eaLnBrk="0" fontAlgn="base" hangingPunct="0">
              <a:spcBef>
                <a:spcPct val="20000"/>
              </a:spcBef>
              <a:spcAft>
                <a:spcPct val="0"/>
              </a:spcAft>
              <a:defRPr sz="2000">
                <a:solidFill>
                  <a:schemeClr val="tx1"/>
                </a:solidFill>
                <a:latin typeface="Khmer UI" charset="0"/>
                <a:ea typeface="Khmer UI" charset="0"/>
                <a:cs typeface="Khmer UI" charset="0"/>
              </a:defRPr>
            </a:lvl9pPr>
          </a:lstStyle>
          <a:p>
            <a:pPr algn="ctr" eaLnBrk="1" hangingPunct="1">
              <a:spcBef>
                <a:spcPct val="0"/>
              </a:spcBef>
              <a:buFontTx/>
              <a:buNone/>
            </a:pPr>
            <a:r>
              <a:rPr lang="en-US" altLang="en-US" sz="1800" dirty="0">
                <a:solidFill>
                  <a:prstClr val="black"/>
                </a:solidFill>
                <a:ea typeface="Arial" charset="0"/>
                <a:cs typeface="Arial" charset="0"/>
              </a:rPr>
              <a:t>Social Science Research Analyst, </a:t>
            </a:r>
            <a:endParaRPr lang="en-US" altLang="en-US" sz="1800" dirty="0" smtClean="0">
              <a:solidFill>
                <a:prstClr val="black"/>
              </a:solidFill>
              <a:ea typeface="Arial" charset="0"/>
              <a:cs typeface="Arial" charset="0"/>
            </a:endParaRPr>
          </a:p>
          <a:p>
            <a:pPr algn="ctr" eaLnBrk="1" hangingPunct="1">
              <a:spcBef>
                <a:spcPct val="0"/>
              </a:spcBef>
            </a:pPr>
            <a:r>
              <a:rPr lang="en-US" altLang="en-US" sz="1800" dirty="0">
                <a:solidFill>
                  <a:prstClr val="black"/>
                </a:solidFill>
                <a:ea typeface="Arial" charset="0"/>
                <a:cs typeface="Arial" charset="0"/>
              </a:rPr>
              <a:t>Office of Planning, Research, and </a:t>
            </a:r>
            <a:r>
              <a:rPr lang="en-US" altLang="en-US" sz="1800" dirty="0" smtClean="0">
                <a:solidFill>
                  <a:prstClr val="black"/>
                </a:solidFill>
                <a:ea typeface="Arial" charset="0"/>
                <a:cs typeface="Arial" charset="0"/>
              </a:rPr>
              <a:t>Evaluation,</a:t>
            </a:r>
            <a:endParaRPr lang="en-US" altLang="en-US" sz="1800" dirty="0">
              <a:solidFill>
                <a:prstClr val="black"/>
              </a:solidFill>
              <a:ea typeface="Arial" charset="0"/>
              <a:cs typeface="Arial" charset="0"/>
            </a:endParaRPr>
          </a:p>
          <a:p>
            <a:pPr algn="ctr" eaLnBrk="1" hangingPunct="1">
              <a:spcBef>
                <a:spcPct val="0"/>
              </a:spcBef>
              <a:buFontTx/>
              <a:buNone/>
            </a:pPr>
            <a:r>
              <a:rPr lang="en-US" altLang="en-US" sz="1800" dirty="0" smtClean="0">
                <a:solidFill>
                  <a:prstClr val="black"/>
                </a:solidFill>
                <a:ea typeface="Arial" charset="0"/>
                <a:cs typeface="Arial" charset="0"/>
              </a:rPr>
              <a:t>Administration for Children and Families,</a:t>
            </a:r>
            <a:endParaRPr lang="en-US" altLang="en-US" sz="1800" dirty="0">
              <a:solidFill>
                <a:prstClr val="black"/>
              </a:solidFill>
              <a:ea typeface="Arial" charset="0"/>
              <a:cs typeface="Arial" charset="0"/>
            </a:endParaRPr>
          </a:p>
          <a:p>
            <a:pPr algn="ctr" eaLnBrk="1" hangingPunct="1">
              <a:spcBef>
                <a:spcPct val="0"/>
              </a:spcBef>
              <a:buFontTx/>
              <a:buNone/>
            </a:pPr>
            <a:r>
              <a:rPr lang="en-US" altLang="en-US" sz="1800" dirty="0" smtClean="0">
                <a:solidFill>
                  <a:prstClr val="black"/>
                </a:solidFill>
                <a:ea typeface="Arial" charset="0"/>
                <a:cs typeface="Arial" charset="0"/>
              </a:rPr>
              <a:t>U.S. Department of Health </a:t>
            </a:r>
            <a:r>
              <a:rPr lang="en-US" altLang="en-US" sz="1800" dirty="0">
                <a:solidFill>
                  <a:prstClr val="black"/>
                </a:solidFill>
                <a:ea typeface="Arial" charset="0"/>
                <a:cs typeface="Arial" charset="0"/>
              </a:rPr>
              <a:t>and Human </a:t>
            </a:r>
            <a:r>
              <a:rPr lang="en-US" altLang="en-US" sz="1800" dirty="0" smtClean="0">
                <a:solidFill>
                  <a:prstClr val="black"/>
                </a:solidFill>
                <a:ea typeface="Arial" charset="0"/>
                <a:cs typeface="Arial" charset="0"/>
              </a:rPr>
              <a:t>Services</a:t>
            </a:r>
            <a:endParaRPr lang="en-US" altLang="en-US" sz="1800" dirty="0">
              <a:solidFill>
                <a:prstClr val="black"/>
              </a:solidFill>
              <a:ea typeface="Arial" charset="0"/>
              <a:cs typeface="Arial" charset="0"/>
            </a:endParaRPr>
          </a:p>
        </p:txBody>
      </p:sp>
      <p:pic>
        <p:nvPicPr>
          <p:cNvPr id="4" name="Picture 1" descr="C:\Users\ebrown\AppData\Local\Microsoft\Windows\Temporary Internet Files\Content.Outlook\LK0GVQQ1\AnnRivera_Sept 20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0390" y="2438400"/>
            <a:ext cx="214607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95478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87731" y="892176"/>
            <a:ext cx="4972050" cy="1384995"/>
          </a:xfrm>
          <a:prstGeom prst="rect">
            <a:avLst/>
          </a:prstGeom>
          <a:noFill/>
        </p:spPr>
        <p:txBody>
          <a:bodyPr wrap="square" rtlCol="0">
            <a:spAutoFit/>
          </a:bodyPr>
          <a:lstStyle/>
          <a:p>
            <a:r>
              <a:rPr lang="en-US" sz="2800" b="1" dirty="0" smtClean="0">
                <a:solidFill>
                  <a:prstClr val="black"/>
                </a:solidFill>
                <a:latin typeface="Californian FB" panose="0207040306080B030204" pitchFamily="18" charset="0"/>
                <a:cs typeface="Khmer UI" panose="020B0502040204020203" pitchFamily="34" charset="0"/>
              </a:rPr>
              <a:t>Two-thirds </a:t>
            </a:r>
            <a:r>
              <a:rPr lang="en-US" sz="2800" b="1" dirty="0">
                <a:solidFill>
                  <a:prstClr val="black"/>
                </a:solidFill>
                <a:latin typeface="Californian FB" panose="0207040306080B030204" pitchFamily="18" charset="0"/>
                <a:cs typeface="Khmer UI" panose="020B0502040204020203" pitchFamily="34" charset="0"/>
              </a:rPr>
              <a:t>of Hispanic </a:t>
            </a:r>
            <a:r>
              <a:rPr lang="en-US" sz="2800" b="1" dirty="0" smtClean="0">
                <a:solidFill>
                  <a:prstClr val="black"/>
                </a:solidFill>
                <a:latin typeface="Californian FB" panose="0207040306080B030204" pitchFamily="18" charset="0"/>
                <a:cs typeface="Khmer UI" panose="020B0502040204020203" pitchFamily="34" charset="0"/>
              </a:rPr>
              <a:t>children in US</a:t>
            </a:r>
          </a:p>
          <a:p>
            <a:r>
              <a:rPr lang="en-US" sz="2800" b="1" dirty="0" smtClean="0">
                <a:solidFill>
                  <a:prstClr val="black"/>
                </a:solidFill>
                <a:latin typeface="Californian FB" panose="0207040306080B030204" pitchFamily="18" charset="0"/>
                <a:cs typeface="Khmer UI" panose="020B0502040204020203" pitchFamily="34" charset="0"/>
              </a:rPr>
              <a:t>live </a:t>
            </a:r>
            <a:r>
              <a:rPr lang="en-US" sz="2800" b="1" dirty="0">
                <a:solidFill>
                  <a:prstClr val="black"/>
                </a:solidFill>
                <a:latin typeface="Californian FB" panose="0207040306080B030204" pitchFamily="18" charset="0"/>
                <a:cs typeface="Khmer UI" panose="020B0502040204020203" pitchFamily="34" charset="0"/>
              </a:rPr>
              <a:t>in or near poverty</a:t>
            </a:r>
          </a:p>
        </p:txBody>
      </p:sp>
      <p:pic>
        <p:nvPicPr>
          <p:cNvPr id="4"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2680" y="1828800"/>
            <a:ext cx="6565447" cy="3810000"/>
          </a:xfrm>
          <a:prstGeom prst="rect">
            <a:avLst/>
          </a:prstGeom>
          <a:ln>
            <a:solidFill>
              <a:schemeClr val="tx1"/>
            </a:solidFill>
          </a:ln>
        </p:spPr>
      </p:pic>
      <p:sp>
        <p:nvSpPr>
          <p:cNvPr id="2" name="Rectangle 1"/>
          <p:cNvSpPr/>
          <p:nvPr/>
        </p:nvSpPr>
        <p:spPr>
          <a:xfrm>
            <a:off x="1292679" y="5680885"/>
            <a:ext cx="6847856" cy="430887"/>
          </a:xfrm>
          <a:prstGeom prst="rect">
            <a:avLst/>
          </a:prstGeom>
        </p:spPr>
        <p:txBody>
          <a:bodyPr wrap="square">
            <a:spAutoFit/>
          </a:bodyPr>
          <a:lstStyle/>
          <a:p>
            <a:r>
              <a:rPr lang="en-US" sz="1100" dirty="0" smtClean="0">
                <a:solidFill>
                  <a:prstClr val="black"/>
                </a:solidFill>
                <a:latin typeface="Times New Roman" charset="0"/>
                <a:ea typeface="Times New Roman" charset="0"/>
                <a:cs typeface="Times New Roman" charset="0"/>
              </a:rPr>
              <a:t>SOURCE: </a:t>
            </a:r>
            <a:r>
              <a:rPr lang="en-US" sz="1100" dirty="0" err="1" smtClean="0">
                <a:solidFill>
                  <a:prstClr val="black"/>
                </a:solidFill>
                <a:latin typeface="Times New Roman" charset="0"/>
                <a:ea typeface="Times New Roman" charset="0"/>
                <a:cs typeface="Times New Roman" charset="0"/>
              </a:rPr>
              <a:t>Wildsmith</a:t>
            </a:r>
            <a:r>
              <a:rPr lang="en-US" sz="1100" dirty="0" smtClean="0">
                <a:solidFill>
                  <a:prstClr val="black"/>
                </a:solidFill>
                <a:latin typeface="Times New Roman" charset="0"/>
                <a:ea typeface="Times New Roman" charset="0"/>
                <a:cs typeface="Times New Roman" charset="0"/>
              </a:rPr>
              <a:t>, E.; </a:t>
            </a:r>
            <a:r>
              <a:rPr lang="en-US" sz="1100" dirty="0" err="1" smtClean="0">
                <a:solidFill>
                  <a:prstClr val="black"/>
                </a:solidFill>
                <a:latin typeface="Times New Roman" charset="0"/>
                <a:ea typeface="Times New Roman" charset="0"/>
                <a:cs typeface="Times New Roman" charset="0"/>
              </a:rPr>
              <a:t>Alvira</a:t>
            </a:r>
            <a:r>
              <a:rPr lang="en-US" sz="1100" dirty="0" smtClean="0">
                <a:solidFill>
                  <a:prstClr val="black"/>
                </a:solidFill>
                <a:latin typeface="Times New Roman" charset="0"/>
                <a:ea typeface="Times New Roman" charset="0"/>
                <a:cs typeface="Times New Roman" charset="0"/>
              </a:rPr>
              <a:t>-Hammond, M.; and Guzman, L. (2016). A National Portrait of Hispanic Children in Need. Bethesda, MD: Child Trends.</a:t>
            </a:r>
            <a:endParaRPr lang="en-US" sz="1100" dirty="0">
              <a:solidFill>
                <a:prstClr val="black"/>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2475807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69918" y="228965"/>
            <a:ext cx="5220334" cy="1384995"/>
          </a:xfrm>
          <a:prstGeom prst="rect">
            <a:avLst/>
          </a:prstGeom>
          <a:noFill/>
        </p:spPr>
        <p:txBody>
          <a:bodyPr wrap="square" rtlCol="0">
            <a:spAutoFit/>
          </a:bodyPr>
          <a:lstStyle/>
          <a:p>
            <a:r>
              <a:rPr lang="en-US" sz="2800" b="1" dirty="0" smtClean="0">
                <a:solidFill>
                  <a:prstClr val="black"/>
                </a:solidFill>
                <a:latin typeface="Californian FB" panose="0207040306080B030204" pitchFamily="18" charset="0"/>
                <a:cs typeface="Khmer UI" panose="020B0502040204020203" pitchFamily="34" charset="0"/>
              </a:rPr>
              <a:t>Most </a:t>
            </a:r>
            <a:r>
              <a:rPr lang="en-US" sz="2800" b="1" dirty="0">
                <a:solidFill>
                  <a:prstClr val="black"/>
                </a:solidFill>
                <a:latin typeface="Californian FB" panose="0207040306080B030204" pitchFamily="18" charset="0"/>
                <a:cs typeface="Khmer UI" panose="020B0502040204020203" pitchFamily="34" charset="0"/>
              </a:rPr>
              <a:t>Prevalent Reasons </a:t>
            </a:r>
            <a:r>
              <a:rPr lang="en-US" sz="2800" b="1" dirty="0" smtClean="0">
                <a:solidFill>
                  <a:prstClr val="black"/>
                </a:solidFill>
                <a:latin typeface="Californian FB" panose="0207040306080B030204" pitchFamily="18" charset="0"/>
                <a:cs typeface="Khmer UI" panose="020B0502040204020203" pitchFamily="34" charset="0"/>
              </a:rPr>
              <a:t>Low-income Parents </a:t>
            </a:r>
            <a:r>
              <a:rPr lang="en-US" sz="2800" b="1" dirty="0">
                <a:solidFill>
                  <a:prstClr val="black"/>
                </a:solidFill>
                <a:latin typeface="Californian FB" panose="0207040306080B030204" pitchFamily="18" charset="0"/>
                <a:cs typeface="Khmer UI" panose="020B0502040204020203" pitchFamily="34" charset="0"/>
              </a:rPr>
              <a:t>Report for </a:t>
            </a:r>
            <a:r>
              <a:rPr lang="en-US" sz="2800" b="1" dirty="0" smtClean="0">
                <a:solidFill>
                  <a:prstClr val="black"/>
                </a:solidFill>
                <a:latin typeface="Californian FB" panose="0207040306080B030204" pitchFamily="18" charset="0"/>
                <a:cs typeface="Khmer UI" panose="020B0502040204020203" pitchFamily="34" charset="0"/>
              </a:rPr>
              <a:t>Not </a:t>
            </a:r>
            <a:r>
              <a:rPr lang="en-US" sz="2800" b="1" dirty="0">
                <a:solidFill>
                  <a:prstClr val="black"/>
                </a:solidFill>
                <a:latin typeface="Californian FB" panose="0207040306080B030204" pitchFamily="18" charset="0"/>
                <a:cs typeface="Khmer UI" panose="020B0502040204020203" pitchFamily="34" charset="0"/>
              </a:rPr>
              <a:t>Applying for Public </a:t>
            </a:r>
            <a:r>
              <a:rPr lang="en-US" sz="2800" b="1" dirty="0" smtClean="0">
                <a:solidFill>
                  <a:prstClr val="black"/>
                </a:solidFill>
                <a:latin typeface="Californian FB" panose="0207040306080B030204" pitchFamily="18" charset="0"/>
                <a:cs typeface="Khmer UI" panose="020B0502040204020203" pitchFamily="34" charset="0"/>
              </a:rPr>
              <a:t>Assistance</a:t>
            </a:r>
            <a:endParaRPr lang="en-US" sz="2800" b="1" dirty="0">
              <a:solidFill>
                <a:prstClr val="black"/>
              </a:solidFill>
              <a:latin typeface="Californian FB" panose="0207040306080B030204" pitchFamily="18" charset="0"/>
              <a:cs typeface="Khmer UI" panose="020B0502040204020203" pitchFamily="34" charset="0"/>
            </a:endParaRPr>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560845"/>
            <a:ext cx="6229350" cy="438275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143000" y="5943600"/>
            <a:ext cx="6847856" cy="769441"/>
          </a:xfrm>
          <a:prstGeom prst="rect">
            <a:avLst/>
          </a:prstGeom>
        </p:spPr>
        <p:txBody>
          <a:bodyPr wrap="square">
            <a:spAutoFit/>
          </a:bodyPr>
          <a:lstStyle/>
          <a:p>
            <a:r>
              <a:rPr lang="en-US" sz="1100" dirty="0">
                <a:solidFill>
                  <a:prstClr val="black"/>
                </a:solidFill>
                <a:latin typeface="Times New Roman" charset="0"/>
                <a:ea typeface="Times New Roman" charset="0"/>
                <a:cs typeface="Times New Roman" charset="0"/>
              </a:rPr>
              <a:t>Analysis of 2008 Survey of Income and Program </a:t>
            </a:r>
            <a:r>
              <a:rPr lang="en-US" sz="1100" dirty="0" smtClean="0">
                <a:solidFill>
                  <a:prstClr val="black"/>
                </a:solidFill>
                <a:latin typeface="Times New Roman" charset="0"/>
                <a:ea typeface="Times New Roman" charset="0"/>
                <a:cs typeface="Times New Roman" charset="0"/>
              </a:rPr>
              <a:t>Participation. Subsample of parents in households within three lowest income quintiles.</a:t>
            </a:r>
            <a:endParaRPr lang="en-US" sz="1100" dirty="0">
              <a:solidFill>
                <a:prstClr val="black"/>
              </a:solidFill>
              <a:latin typeface="Times New Roman" charset="0"/>
              <a:ea typeface="Times New Roman" charset="0"/>
              <a:cs typeface="Times New Roman" charset="0"/>
            </a:endParaRPr>
          </a:p>
          <a:p>
            <a:r>
              <a:rPr lang="en-US" sz="1100" dirty="0" smtClean="0">
                <a:solidFill>
                  <a:prstClr val="black"/>
                </a:solidFill>
                <a:latin typeface="Times New Roman" charset="0"/>
                <a:ea typeface="Times New Roman" charset="0"/>
                <a:cs typeface="Times New Roman" charset="0"/>
              </a:rPr>
              <a:t>SOURCE: </a:t>
            </a:r>
            <a:r>
              <a:rPr lang="en-US" sz="1100" dirty="0" err="1" smtClean="0">
                <a:solidFill>
                  <a:prstClr val="black"/>
                </a:solidFill>
                <a:latin typeface="Times New Roman" charset="0"/>
                <a:ea typeface="Times New Roman" charset="0"/>
                <a:cs typeface="Times New Roman" charset="0"/>
              </a:rPr>
              <a:t>Alvira</a:t>
            </a:r>
            <a:r>
              <a:rPr lang="en-US" sz="1100" dirty="0" smtClean="0">
                <a:solidFill>
                  <a:prstClr val="black"/>
                </a:solidFill>
                <a:latin typeface="Times New Roman" charset="0"/>
                <a:ea typeface="Times New Roman" charset="0"/>
                <a:cs typeface="Times New Roman" charset="0"/>
              </a:rPr>
              <a:t>-Hammond, M.; and </a:t>
            </a:r>
            <a:r>
              <a:rPr lang="en-US" sz="1100" dirty="0" err="1" smtClean="0">
                <a:solidFill>
                  <a:prstClr val="black"/>
                </a:solidFill>
                <a:latin typeface="Times New Roman" charset="0"/>
                <a:ea typeface="Times New Roman" charset="0"/>
                <a:cs typeface="Times New Roman" charset="0"/>
              </a:rPr>
              <a:t>Gennetian</a:t>
            </a:r>
            <a:r>
              <a:rPr lang="en-US" sz="1100" dirty="0" smtClean="0">
                <a:solidFill>
                  <a:prstClr val="black"/>
                </a:solidFill>
                <a:latin typeface="Times New Roman" charset="0"/>
                <a:ea typeface="Times New Roman" charset="0"/>
                <a:cs typeface="Times New Roman" charset="0"/>
              </a:rPr>
              <a:t>, L. (2015). </a:t>
            </a:r>
            <a:r>
              <a:rPr lang="en-US" sz="1100" i="1" dirty="0" smtClean="0">
                <a:solidFill>
                  <a:prstClr val="black"/>
                </a:solidFill>
                <a:latin typeface="Times New Roman" charset="0"/>
                <a:ea typeface="Times New Roman" charset="0"/>
                <a:cs typeface="Times New Roman" charset="0"/>
              </a:rPr>
              <a:t>How Hispanic Parents Perceive Their Need and Eligibility for Public Assistance</a:t>
            </a:r>
            <a:r>
              <a:rPr lang="en-US" sz="1100" dirty="0" smtClean="0">
                <a:solidFill>
                  <a:prstClr val="black"/>
                </a:solidFill>
                <a:latin typeface="Times New Roman" charset="0"/>
                <a:ea typeface="Times New Roman" charset="0"/>
                <a:cs typeface="Times New Roman" charset="0"/>
              </a:rPr>
              <a:t>. Bethesda, MD: Child Trends. </a:t>
            </a:r>
            <a:endParaRPr lang="en-US" sz="1100" dirty="0">
              <a:solidFill>
                <a:prstClr val="black"/>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27443641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63078" y="268379"/>
            <a:ext cx="5278494" cy="1815882"/>
          </a:xfrm>
          <a:prstGeom prst="rect">
            <a:avLst/>
          </a:prstGeom>
          <a:noFill/>
        </p:spPr>
        <p:txBody>
          <a:bodyPr wrap="square" rtlCol="0">
            <a:spAutoFit/>
          </a:bodyPr>
          <a:lstStyle/>
          <a:p>
            <a:r>
              <a:rPr lang="en-US" sz="2800" b="1" dirty="0">
                <a:solidFill>
                  <a:prstClr val="black"/>
                </a:solidFill>
                <a:latin typeface="Californian FB" panose="0207040306080B030204" pitchFamily="18" charset="0"/>
                <a:cs typeface="Khmer UI" panose="020B0502040204020203" pitchFamily="34" charset="0"/>
              </a:rPr>
              <a:t>Percent of Foreign-born Hispanic Parents Reporting Ineligibility Due </a:t>
            </a:r>
            <a:r>
              <a:rPr lang="en-US" sz="2800" b="1" dirty="0" smtClean="0">
                <a:solidFill>
                  <a:prstClr val="black"/>
                </a:solidFill>
                <a:latin typeface="Californian FB" panose="0207040306080B030204" pitchFamily="18" charset="0"/>
                <a:cs typeface="Khmer UI" panose="020B0502040204020203" pitchFamily="34" charset="0"/>
              </a:rPr>
              <a:t>to Immigration </a:t>
            </a:r>
            <a:r>
              <a:rPr lang="en-US" sz="2800" b="1" dirty="0">
                <a:solidFill>
                  <a:prstClr val="black"/>
                </a:solidFill>
                <a:latin typeface="Californian FB" panose="0207040306080B030204" pitchFamily="18" charset="0"/>
                <a:cs typeface="Khmer UI" panose="020B0502040204020203" pitchFamily="34" charset="0"/>
              </a:rPr>
              <a:t>Status, </a:t>
            </a:r>
            <a:r>
              <a:rPr lang="en-US" sz="2800" b="1" dirty="0" smtClean="0">
                <a:solidFill>
                  <a:prstClr val="black"/>
                </a:solidFill>
                <a:latin typeface="Californian FB" panose="0207040306080B030204" pitchFamily="18" charset="0"/>
                <a:cs typeface="Khmer UI" panose="020B0502040204020203" pitchFamily="34" charset="0"/>
              </a:rPr>
              <a:t>by </a:t>
            </a:r>
            <a:r>
              <a:rPr lang="en-US" sz="2800" b="1" dirty="0">
                <a:solidFill>
                  <a:prstClr val="black"/>
                </a:solidFill>
                <a:latin typeface="Californian FB" panose="0207040306080B030204" pitchFamily="18" charset="0"/>
                <a:cs typeface="Khmer UI" panose="020B0502040204020203" pitchFamily="34" charset="0"/>
              </a:rPr>
              <a:t>Legal Status</a:t>
            </a:r>
          </a:p>
        </p:txBody>
      </p:sp>
      <p:pic>
        <p:nvPicPr>
          <p:cNvPr id="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9718" y="2084261"/>
            <a:ext cx="5410582" cy="382985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194712" y="5927899"/>
            <a:ext cx="6847856" cy="769441"/>
          </a:xfrm>
          <a:prstGeom prst="rect">
            <a:avLst/>
          </a:prstGeom>
        </p:spPr>
        <p:txBody>
          <a:bodyPr wrap="square">
            <a:spAutoFit/>
          </a:bodyPr>
          <a:lstStyle/>
          <a:p>
            <a:r>
              <a:rPr lang="en-US" sz="1100" dirty="0">
                <a:solidFill>
                  <a:prstClr val="black"/>
                </a:solidFill>
                <a:latin typeface="Times New Roman" charset="0"/>
                <a:ea typeface="Times New Roman" charset="0"/>
                <a:cs typeface="Times New Roman" charset="0"/>
              </a:rPr>
              <a:t>Analysis of 2008 Survey of Income and Program Participation. Subsample of parents in households within three lowest income quintiles.</a:t>
            </a:r>
          </a:p>
          <a:p>
            <a:r>
              <a:rPr lang="en-US" sz="1100" dirty="0">
                <a:solidFill>
                  <a:prstClr val="black"/>
                </a:solidFill>
                <a:latin typeface="Times New Roman" charset="0"/>
                <a:ea typeface="Times New Roman" charset="0"/>
                <a:cs typeface="Times New Roman" charset="0"/>
              </a:rPr>
              <a:t>SOURCE: </a:t>
            </a:r>
            <a:r>
              <a:rPr lang="en-US" sz="1100" dirty="0" err="1">
                <a:solidFill>
                  <a:prstClr val="black"/>
                </a:solidFill>
                <a:latin typeface="Times New Roman" charset="0"/>
                <a:ea typeface="Times New Roman" charset="0"/>
                <a:cs typeface="Times New Roman" charset="0"/>
              </a:rPr>
              <a:t>Alvira</a:t>
            </a:r>
            <a:r>
              <a:rPr lang="en-US" sz="1100" dirty="0">
                <a:solidFill>
                  <a:prstClr val="black"/>
                </a:solidFill>
                <a:latin typeface="Times New Roman" charset="0"/>
                <a:ea typeface="Times New Roman" charset="0"/>
                <a:cs typeface="Times New Roman" charset="0"/>
              </a:rPr>
              <a:t>-Hammond, M.; and </a:t>
            </a:r>
            <a:r>
              <a:rPr lang="en-US" sz="1100" dirty="0" err="1">
                <a:solidFill>
                  <a:prstClr val="black"/>
                </a:solidFill>
                <a:latin typeface="Times New Roman" charset="0"/>
                <a:ea typeface="Times New Roman" charset="0"/>
                <a:cs typeface="Times New Roman" charset="0"/>
              </a:rPr>
              <a:t>Gennetian</a:t>
            </a:r>
            <a:r>
              <a:rPr lang="en-US" sz="1100" dirty="0">
                <a:solidFill>
                  <a:prstClr val="black"/>
                </a:solidFill>
                <a:latin typeface="Times New Roman" charset="0"/>
                <a:ea typeface="Times New Roman" charset="0"/>
                <a:cs typeface="Times New Roman" charset="0"/>
              </a:rPr>
              <a:t>, L. (2015). </a:t>
            </a:r>
            <a:r>
              <a:rPr lang="en-US" sz="1100" i="1" dirty="0">
                <a:solidFill>
                  <a:prstClr val="black"/>
                </a:solidFill>
                <a:latin typeface="Times New Roman" charset="0"/>
                <a:ea typeface="Times New Roman" charset="0"/>
                <a:cs typeface="Times New Roman" charset="0"/>
              </a:rPr>
              <a:t>How Hispanic Parents Perceive Their Need and Eligibility for Public Assistance</a:t>
            </a:r>
            <a:r>
              <a:rPr lang="en-US" sz="1100" dirty="0">
                <a:solidFill>
                  <a:prstClr val="black"/>
                </a:solidFill>
                <a:latin typeface="Times New Roman" charset="0"/>
                <a:ea typeface="Times New Roman" charset="0"/>
                <a:cs typeface="Times New Roman" charset="0"/>
              </a:rPr>
              <a:t>. Bethesda, MD: Child Trends. </a:t>
            </a:r>
          </a:p>
        </p:txBody>
      </p:sp>
    </p:spTree>
    <p:extLst>
      <p:ext uri="{BB962C8B-B14F-4D97-AF65-F5344CB8AC3E}">
        <p14:creationId xmlns:p14="http://schemas.microsoft.com/office/powerpoint/2010/main" val="23214879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4583" y="437322"/>
            <a:ext cx="5163382" cy="1384995"/>
          </a:xfrm>
          <a:prstGeom prst="rect">
            <a:avLst/>
          </a:prstGeom>
          <a:noFill/>
        </p:spPr>
        <p:txBody>
          <a:bodyPr wrap="square" rtlCol="0">
            <a:spAutoFit/>
          </a:bodyPr>
          <a:lstStyle/>
          <a:p>
            <a:r>
              <a:rPr lang="en-US" sz="2800" b="1" dirty="0">
                <a:solidFill>
                  <a:prstClr val="black"/>
                </a:solidFill>
                <a:latin typeface="Californian FB" panose="0207040306080B030204" pitchFamily="18" charset="0"/>
                <a:cs typeface="Khmer UI" panose="020B0502040204020203" pitchFamily="34" charset="0"/>
              </a:rPr>
              <a:t>Tools to Strengthen Organizational Capacity of Local Agencies:</a:t>
            </a:r>
          </a:p>
        </p:txBody>
      </p:sp>
      <p:sp>
        <p:nvSpPr>
          <p:cNvPr id="2" name="TextBox 1"/>
          <p:cNvSpPr txBox="1"/>
          <p:nvPr/>
        </p:nvSpPr>
        <p:spPr>
          <a:xfrm>
            <a:off x="533400" y="1728503"/>
            <a:ext cx="4724400" cy="4524315"/>
          </a:xfrm>
          <a:prstGeom prst="rect">
            <a:avLst/>
          </a:prstGeom>
          <a:noFill/>
          <a:ln>
            <a:noFill/>
          </a:ln>
        </p:spPr>
        <p:txBody>
          <a:bodyPr wrap="square" rtlCol="0">
            <a:spAutoFit/>
          </a:bodyPr>
          <a:lstStyle/>
          <a:p>
            <a:pPr marL="342900" indent="-342900">
              <a:buFont typeface="Arial" charset="0"/>
              <a:buChar char="•"/>
            </a:pPr>
            <a:r>
              <a:rPr lang="en-US" sz="2400" i="1" dirty="0" smtClean="0">
                <a:solidFill>
                  <a:prstClr val="black"/>
                </a:solidFill>
                <a:latin typeface="Times New Roman" charset="0"/>
                <a:ea typeface="Times New Roman" charset="0"/>
                <a:cs typeface="Times New Roman" charset="0"/>
              </a:rPr>
              <a:t>Making National Data Local: Using American </a:t>
            </a:r>
            <a:r>
              <a:rPr lang="en-US" sz="2400" i="1" dirty="0" err="1" smtClean="0">
                <a:solidFill>
                  <a:prstClr val="black"/>
                </a:solidFill>
                <a:latin typeface="Times New Roman" charset="0"/>
                <a:ea typeface="Times New Roman" charset="0"/>
                <a:cs typeface="Times New Roman" charset="0"/>
              </a:rPr>
              <a:t>FactFinder</a:t>
            </a:r>
            <a:r>
              <a:rPr lang="en-US" sz="2400" i="1" dirty="0" smtClean="0">
                <a:solidFill>
                  <a:prstClr val="black"/>
                </a:solidFill>
                <a:latin typeface="Times New Roman" charset="0"/>
                <a:ea typeface="Times New Roman" charset="0"/>
                <a:cs typeface="Times New Roman" charset="0"/>
              </a:rPr>
              <a:t> to Describe Local Hispanic Communities</a:t>
            </a:r>
          </a:p>
          <a:p>
            <a:pPr marL="342900" indent="-342900">
              <a:buFont typeface="Arial" charset="0"/>
              <a:buChar char="•"/>
            </a:pPr>
            <a:r>
              <a:rPr lang="en-US" sz="2400" i="1" dirty="0" smtClean="0">
                <a:solidFill>
                  <a:prstClr val="black"/>
                </a:solidFill>
                <a:latin typeface="Times New Roman" charset="0"/>
                <a:ea typeface="Times New Roman" charset="0"/>
                <a:cs typeface="Times New Roman" charset="0"/>
              </a:rPr>
              <a:t>Online Data Tools for Exploring Local Demographics: A Focus on Hispanics</a:t>
            </a:r>
          </a:p>
          <a:p>
            <a:pPr marL="342900" indent="-342900">
              <a:buFont typeface="Arial" charset="0"/>
              <a:buChar char="•"/>
            </a:pPr>
            <a:r>
              <a:rPr lang="en-US" sz="2400" dirty="0" smtClean="0">
                <a:solidFill>
                  <a:prstClr val="black"/>
                </a:solidFill>
                <a:latin typeface="Times New Roman" charset="0"/>
                <a:ea typeface="Times New Roman" charset="0"/>
                <a:cs typeface="Times New Roman" charset="0"/>
              </a:rPr>
              <a:t>Program Resource Guide: Supporting the Development of Culturally Responsive Approaches to Serving Diverse Populations </a:t>
            </a:r>
            <a:r>
              <a:rPr lang="en-US" sz="2400" i="1" dirty="0" smtClean="0">
                <a:solidFill>
                  <a:prstClr val="black"/>
                </a:solidFill>
                <a:latin typeface="Times New Roman" charset="0"/>
                <a:ea typeface="Times New Roman" charset="0"/>
                <a:cs typeface="Times New Roman" charset="0"/>
              </a:rPr>
              <a:t>(forthcoming)</a:t>
            </a:r>
            <a:endParaRPr lang="en-US" sz="2400" i="1" dirty="0">
              <a:solidFill>
                <a:prstClr val="black"/>
              </a:solidFill>
              <a:latin typeface="Times New Roman" charset="0"/>
              <a:ea typeface="Times New Roman" charset="0"/>
              <a:cs typeface="Times New Roman"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210" t="1059"/>
          <a:stretch/>
        </p:blipFill>
        <p:spPr>
          <a:xfrm>
            <a:off x="5486400" y="2194034"/>
            <a:ext cx="1557224" cy="2714154"/>
          </a:xfrm>
          <a:prstGeom prst="rect">
            <a:avLst/>
          </a:prstGeom>
          <a:ln>
            <a:solidFill>
              <a:schemeClr val="tx1"/>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2209800"/>
            <a:ext cx="1588031" cy="2743200"/>
          </a:xfrm>
          <a:prstGeom prst="rect">
            <a:avLst/>
          </a:prstGeom>
          <a:ln>
            <a:solidFill>
              <a:schemeClr val="tx1"/>
            </a:solidFill>
          </a:ln>
        </p:spPr>
      </p:pic>
    </p:spTree>
    <p:extLst>
      <p:ext uri="{BB962C8B-B14F-4D97-AF65-F5344CB8AC3E}">
        <p14:creationId xmlns:p14="http://schemas.microsoft.com/office/powerpoint/2010/main" val="39575036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Respondent</a:t>
            </a:r>
            <a:br>
              <a:rPr lang="en-US" dirty="0" smtClean="0"/>
            </a:br>
            <a:r>
              <a:rPr lang="en-US" dirty="0" smtClean="0"/>
              <a:t>Danielle M. Reyes</a:t>
            </a:r>
            <a:endParaRPr lang="en-US" dirty="0"/>
          </a:p>
        </p:txBody>
      </p:sp>
      <p:sp>
        <p:nvSpPr>
          <p:cNvPr id="3" name="Content Placeholder 2"/>
          <p:cNvSpPr>
            <a:spLocks noGrp="1"/>
          </p:cNvSpPr>
          <p:nvPr>
            <p:ph idx="1"/>
          </p:nvPr>
        </p:nvSpPr>
        <p:spPr>
          <a:xfrm>
            <a:off x="457200" y="1752600"/>
            <a:ext cx="8458200" cy="4373563"/>
          </a:xfrm>
        </p:spPr>
        <p:txBody>
          <a:bodyPr/>
          <a:lstStyle/>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lgn="ctr">
              <a:buNone/>
            </a:pPr>
            <a:r>
              <a:rPr lang="en-US" dirty="0" smtClean="0"/>
              <a:t>Executive Director, </a:t>
            </a:r>
            <a:r>
              <a:rPr lang="en-US" dirty="0" err="1" smtClean="0"/>
              <a:t>Crimsonbridge</a:t>
            </a:r>
            <a:r>
              <a:rPr lang="en-US" dirty="0" smtClean="0"/>
              <a:t> Foundation</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0312" y="2133600"/>
            <a:ext cx="1603375" cy="240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07595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
            </a:r>
            <a:br>
              <a:rPr lang="en-US" sz="4000" dirty="0"/>
            </a:br>
            <a:r>
              <a:rPr lang="en-US" sz="4000" dirty="0" smtClean="0"/>
              <a:t/>
            </a:r>
            <a:br>
              <a:rPr lang="en-US" sz="4000" dirty="0" smtClean="0"/>
            </a:br>
            <a:r>
              <a:rPr lang="en-US" sz="4000" dirty="0" smtClean="0"/>
              <a:t>return on investment</a:t>
            </a:r>
            <a:br>
              <a:rPr lang="en-US" sz="4000" dirty="0" smtClean="0"/>
            </a:br>
            <a:r>
              <a:rPr lang="en-US" sz="4000" dirty="0" smtClean="0"/>
              <a:t/>
            </a:r>
            <a:br>
              <a:rPr lang="en-US" sz="4000" dirty="0" smtClean="0"/>
            </a:br>
            <a:endParaRPr lang="en-US" sz="4000" dirty="0"/>
          </a:p>
        </p:txBody>
      </p:sp>
      <p:pic>
        <p:nvPicPr>
          <p:cNvPr id="4" name="Picture 2" descr="Related im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14647" y="1981200"/>
            <a:ext cx="5714706" cy="32710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cdn.gobankingrates.com/wp-content/uploads/bad-investments-300x18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897" y="1480257"/>
            <a:ext cx="6666205" cy="4272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4855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838200"/>
            <a:ext cx="7589356" cy="5050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4239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
            </a:r>
            <a:br>
              <a:rPr lang="en-US" dirty="0"/>
            </a:br>
            <a:r>
              <a:rPr lang="en-US" dirty="0"/>
              <a:t>Return on Investment</a:t>
            </a:r>
            <a:br>
              <a:rPr lang="en-US" dirty="0"/>
            </a:br>
            <a:endParaRPr lang="en-US" dirty="0"/>
          </a:p>
        </p:txBody>
      </p:sp>
      <p:sp>
        <p:nvSpPr>
          <p:cNvPr id="3" name="Content Placeholder 2"/>
          <p:cNvSpPr>
            <a:spLocks noGrp="1"/>
          </p:cNvSpPr>
          <p:nvPr>
            <p:ph sz="half" idx="1"/>
          </p:nvPr>
        </p:nvSpPr>
        <p:spPr>
          <a:xfrm>
            <a:off x="228600" y="1719071"/>
            <a:ext cx="4191000" cy="4407408"/>
          </a:xfrm>
        </p:spPr>
        <p:txBody>
          <a:bodyPr>
            <a:normAutofit fontScale="92500"/>
          </a:bodyPr>
          <a:lstStyle/>
          <a:p>
            <a:pPr marL="114300" indent="0">
              <a:buNone/>
            </a:pPr>
            <a:r>
              <a:rPr lang="en-US" b="1" dirty="0" smtClean="0">
                <a:solidFill>
                  <a:srgbClr val="0070C0"/>
                </a:solidFill>
                <a:latin typeface="Calibri" panose="020F0502020204030204" pitchFamily="34" charset="0"/>
              </a:rPr>
              <a:t>INVESTMENTS</a:t>
            </a:r>
            <a:endParaRPr lang="en-US" b="1" dirty="0">
              <a:solidFill>
                <a:srgbClr val="0070C0"/>
              </a:solidFill>
              <a:latin typeface="Calibri" panose="020F0502020204030204" pitchFamily="34" charset="0"/>
            </a:endParaRPr>
          </a:p>
          <a:p>
            <a:r>
              <a:rPr lang="en-US" dirty="0" smtClean="0">
                <a:latin typeface="Calibri" panose="020F0502020204030204" pitchFamily="34" charset="0"/>
              </a:rPr>
              <a:t>Person to person</a:t>
            </a:r>
          </a:p>
          <a:p>
            <a:r>
              <a:rPr lang="en-US" dirty="0" smtClean="0">
                <a:latin typeface="Calibri" panose="020F0502020204030204" pitchFamily="34" charset="0"/>
              </a:rPr>
              <a:t>Build partnerships</a:t>
            </a:r>
            <a:endParaRPr lang="en-US" dirty="0">
              <a:latin typeface="Calibri" panose="020F0502020204030204" pitchFamily="34" charset="0"/>
            </a:endParaRPr>
          </a:p>
          <a:p>
            <a:r>
              <a:rPr lang="en-US" dirty="0">
                <a:latin typeface="Calibri" panose="020F0502020204030204" pitchFamily="34" charset="0"/>
              </a:rPr>
              <a:t>Bilingual staff</a:t>
            </a:r>
          </a:p>
          <a:p>
            <a:r>
              <a:rPr lang="en-US" dirty="0" smtClean="0">
                <a:latin typeface="Calibri" panose="020F0502020204030204" pitchFamily="34" charset="0"/>
              </a:rPr>
              <a:t>Human </a:t>
            </a:r>
            <a:r>
              <a:rPr lang="en-US" dirty="0">
                <a:latin typeface="Calibri" panose="020F0502020204030204" pitchFamily="34" charset="0"/>
              </a:rPr>
              <a:t>translation </a:t>
            </a:r>
          </a:p>
          <a:p>
            <a:r>
              <a:rPr lang="en-US" dirty="0" smtClean="0">
                <a:latin typeface="Calibri" panose="020F0502020204030204" pitchFamily="34" charset="0"/>
              </a:rPr>
              <a:t>Microsites, mobile</a:t>
            </a:r>
            <a:r>
              <a:rPr lang="en-US" dirty="0">
                <a:latin typeface="Calibri" panose="020F0502020204030204" pitchFamily="34" charset="0"/>
              </a:rPr>
              <a:t>, video, </a:t>
            </a:r>
            <a:r>
              <a:rPr lang="en-US" dirty="0" smtClean="0">
                <a:latin typeface="Calibri" panose="020F0502020204030204" pitchFamily="34" charset="0"/>
              </a:rPr>
              <a:t>&amp; radio</a:t>
            </a:r>
            <a:endParaRPr lang="en-US" dirty="0">
              <a:latin typeface="Calibri" panose="020F0502020204030204" pitchFamily="34" charset="0"/>
            </a:endParaRPr>
          </a:p>
          <a:p>
            <a:r>
              <a:rPr lang="en-US" dirty="0" smtClean="0">
                <a:latin typeface="Calibri" panose="020F0502020204030204" pitchFamily="34" charset="0"/>
              </a:rPr>
              <a:t>Relevant outreach &amp; intake</a:t>
            </a:r>
          </a:p>
          <a:p>
            <a:r>
              <a:rPr lang="en-US" dirty="0" smtClean="0">
                <a:latin typeface="Calibri" panose="020F0502020204030204" pitchFamily="34" charset="0"/>
              </a:rPr>
              <a:t>Women</a:t>
            </a:r>
            <a:endParaRPr lang="en-US" dirty="0">
              <a:latin typeface="Calibri" panose="020F0502020204030204" pitchFamily="34" charset="0"/>
            </a:endParaRPr>
          </a:p>
          <a:p>
            <a:pPr marL="114300" indent="0">
              <a:buNone/>
            </a:pPr>
            <a:endParaRPr lang="en-US" dirty="0"/>
          </a:p>
        </p:txBody>
      </p:sp>
      <p:sp>
        <p:nvSpPr>
          <p:cNvPr id="4" name="Content Placeholder 3"/>
          <p:cNvSpPr>
            <a:spLocks noGrp="1"/>
          </p:cNvSpPr>
          <p:nvPr>
            <p:ph sz="half" idx="2"/>
          </p:nvPr>
        </p:nvSpPr>
        <p:spPr>
          <a:xfrm>
            <a:off x="4648200" y="1719071"/>
            <a:ext cx="4191000" cy="4407408"/>
          </a:xfrm>
        </p:spPr>
        <p:txBody>
          <a:bodyPr>
            <a:normAutofit fontScale="92500"/>
          </a:bodyPr>
          <a:lstStyle/>
          <a:p>
            <a:pPr marL="114300" indent="0">
              <a:buNone/>
            </a:pPr>
            <a:r>
              <a:rPr lang="en-US" b="1" dirty="0" smtClean="0">
                <a:solidFill>
                  <a:srgbClr val="0070C0"/>
                </a:solidFill>
                <a:latin typeface="Calibri" panose="020F0502020204030204" pitchFamily="34" charset="0"/>
              </a:rPr>
              <a:t>RETURNS</a:t>
            </a:r>
            <a:endParaRPr lang="en-US" b="1" dirty="0">
              <a:solidFill>
                <a:srgbClr val="0070C0"/>
              </a:solidFill>
              <a:latin typeface="Calibri" panose="020F0502020204030204" pitchFamily="34" charset="0"/>
            </a:endParaRPr>
          </a:p>
          <a:p>
            <a:r>
              <a:rPr lang="en-US" dirty="0" smtClean="0">
                <a:latin typeface="Calibri" panose="020F0502020204030204" pitchFamily="34" charset="0"/>
              </a:rPr>
              <a:t>Positive engagement</a:t>
            </a:r>
            <a:endParaRPr lang="en-US" dirty="0">
              <a:latin typeface="Calibri" panose="020F0502020204030204" pitchFamily="34" charset="0"/>
            </a:endParaRPr>
          </a:p>
          <a:p>
            <a:r>
              <a:rPr lang="en-US" dirty="0" smtClean="0">
                <a:latin typeface="Calibri" panose="020F0502020204030204" pitchFamily="34" charset="0"/>
              </a:rPr>
              <a:t>Expand network</a:t>
            </a:r>
          </a:p>
          <a:p>
            <a:r>
              <a:rPr lang="en-US" dirty="0" smtClean="0">
                <a:latin typeface="Calibri" panose="020F0502020204030204" pitchFamily="34" charset="0"/>
              </a:rPr>
              <a:t>Create ambassadors</a:t>
            </a:r>
          </a:p>
          <a:p>
            <a:r>
              <a:rPr lang="en-US" dirty="0" smtClean="0">
                <a:latin typeface="Calibri" panose="020F0502020204030204" pitchFamily="34" charset="0"/>
              </a:rPr>
              <a:t>Accuracy </a:t>
            </a:r>
          </a:p>
          <a:p>
            <a:r>
              <a:rPr lang="en-US" dirty="0" smtClean="0">
                <a:latin typeface="Calibri" panose="020F0502020204030204" pitchFamily="34" charset="0"/>
              </a:rPr>
              <a:t>Effective reach</a:t>
            </a:r>
            <a:endParaRPr lang="en-US" dirty="0">
              <a:latin typeface="Calibri" panose="020F0502020204030204" pitchFamily="34" charset="0"/>
            </a:endParaRPr>
          </a:p>
          <a:p>
            <a:r>
              <a:rPr lang="en-US" dirty="0" smtClean="0">
                <a:latin typeface="Calibri" panose="020F0502020204030204" pitchFamily="34" charset="0"/>
              </a:rPr>
              <a:t>More </a:t>
            </a:r>
            <a:r>
              <a:rPr lang="en-US" dirty="0">
                <a:latin typeface="Calibri" panose="020F0502020204030204" pitchFamily="34" charset="0"/>
              </a:rPr>
              <a:t>time to deliver </a:t>
            </a:r>
            <a:r>
              <a:rPr lang="en-US" dirty="0" smtClean="0">
                <a:latin typeface="Calibri" panose="020F0502020204030204" pitchFamily="34" charset="0"/>
              </a:rPr>
              <a:t>services</a:t>
            </a:r>
          </a:p>
          <a:p>
            <a:r>
              <a:rPr lang="en-US" dirty="0" smtClean="0">
                <a:latin typeface="Calibri" panose="020F0502020204030204" pitchFamily="34" charset="0"/>
              </a:rPr>
              <a:t>Supports staff efforts</a:t>
            </a:r>
            <a:endParaRPr lang="en-US" dirty="0">
              <a:latin typeface="Calibri" panose="020F0502020204030204" pitchFamily="34" charset="0"/>
            </a:endParaRPr>
          </a:p>
          <a:p>
            <a:pPr marL="114300" indent="0">
              <a:buNone/>
            </a:pPr>
            <a:endParaRPr lang="en-US" dirty="0"/>
          </a:p>
        </p:txBody>
      </p:sp>
    </p:spTree>
    <p:extLst>
      <p:ext uri="{BB962C8B-B14F-4D97-AF65-F5344CB8AC3E}">
        <p14:creationId xmlns:p14="http://schemas.microsoft.com/office/powerpoint/2010/main" val="3729813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the Panelists?</a:t>
            </a:r>
            <a:endParaRPr lang="en-US" dirty="0"/>
          </a:p>
        </p:txBody>
      </p:sp>
      <p:pic>
        <p:nvPicPr>
          <p:cNvPr id="5" name="Picture 6" descr="Torr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979328"/>
            <a:ext cx="1951037" cy="28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8"/>
          <p:cNvSpPr txBox="1">
            <a:spLocks noChangeArrowheads="1"/>
          </p:cNvSpPr>
          <p:nvPr/>
        </p:nvSpPr>
        <p:spPr bwMode="auto">
          <a:xfrm>
            <a:off x="3303587" y="4989369"/>
            <a:ext cx="21621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defRPr sz="2400">
                <a:solidFill>
                  <a:schemeClr val="tx1"/>
                </a:solidFill>
                <a:latin typeface="Khmer UI" pitchFamily="34" charset="0"/>
                <a:ea typeface="Khmer UI" pitchFamily="34" charset="0"/>
                <a:cs typeface="Khmer UI" pitchFamily="34" charset="0"/>
              </a:defRPr>
            </a:lvl1pPr>
            <a:lvl2pPr marL="742950" indent="-285750" eaLnBrk="0" hangingPunct="0">
              <a:spcBef>
                <a:spcPct val="20000"/>
              </a:spcBef>
              <a:buFont typeface="Arial" charset="0"/>
              <a:buChar char="•"/>
              <a:defRPr sz="2400">
                <a:solidFill>
                  <a:srgbClr val="23B1A5"/>
                </a:solidFill>
                <a:latin typeface="Khmer UI" pitchFamily="34" charset="0"/>
                <a:ea typeface="Khmer UI" pitchFamily="34" charset="0"/>
                <a:cs typeface="Khmer UI" pitchFamily="34" charset="0"/>
              </a:defRPr>
            </a:lvl2pPr>
            <a:lvl3pPr marL="1143000" indent="-228600" eaLnBrk="0" hangingPunct="0">
              <a:spcBef>
                <a:spcPct val="20000"/>
              </a:spcBef>
              <a:buFont typeface="Arial" charset="0"/>
              <a:defRPr sz="2400">
                <a:solidFill>
                  <a:schemeClr val="tx1"/>
                </a:solidFill>
                <a:latin typeface="Khmer UI" pitchFamily="34" charset="0"/>
                <a:ea typeface="Khmer UI" pitchFamily="34" charset="0"/>
                <a:cs typeface="Khmer UI" pitchFamily="34" charset="0"/>
              </a:defRPr>
            </a:lvl3pPr>
            <a:lvl4pPr marL="1600200" indent="-228600" eaLnBrk="0" hangingPunct="0">
              <a:spcBef>
                <a:spcPct val="20000"/>
              </a:spcBef>
              <a:buFont typeface="Arial" charset="0"/>
              <a:buChar char="•"/>
              <a:defRPr sz="2000">
                <a:solidFill>
                  <a:srgbClr val="872175"/>
                </a:solidFill>
                <a:latin typeface="Khmer UI" pitchFamily="34" charset="0"/>
                <a:ea typeface="Khmer UI" pitchFamily="34" charset="0"/>
                <a:cs typeface="Khmer UI" pitchFamily="34" charset="0"/>
              </a:defRPr>
            </a:lvl4pPr>
            <a:lvl5pPr marL="2057400" indent="-228600" eaLnBrk="0" hangingPunct="0">
              <a:spcBef>
                <a:spcPct val="20000"/>
              </a:spcBef>
              <a:defRPr sz="2000">
                <a:solidFill>
                  <a:schemeClr val="tx1"/>
                </a:solidFill>
                <a:latin typeface="Khmer UI" pitchFamily="34" charset="0"/>
                <a:ea typeface="Khmer UI" pitchFamily="34" charset="0"/>
                <a:cs typeface="Khmer UI" pitchFamily="34" charset="0"/>
              </a:defRPr>
            </a:lvl5pPr>
            <a:lvl6pPr marL="2514600" indent="-228600" defTabSz="457200" eaLnBrk="0" fontAlgn="base" hangingPunct="0">
              <a:spcBef>
                <a:spcPct val="20000"/>
              </a:spcBef>
              <a:spcAft>
                <a:spcPct val="0"/>
              </a:spcAft>
              <a:defRPr sz="2000">
                <a:solidFill>
                  <a:schemeClr val="tx1"/>
                </a:solidFill>
                <a:latin typeface="Khmer UI" pitchFamily="34" charset="0"/>
                <a:ea typeface="Khmer UI" pitchFamily="34" charset="0"/>
                <a:cs typeface="Khmer UI" pitchFamily="34" charset="0"/>
              </a:defRPr>
            </a:lvl6pPr>
            <a:lvl7pPr marL="2971800" indent="-228600" defTabSz="457200" eaLnBrk="0" fontAlgn="base" hangingPunct="0">
              <a:spcBef>
                <a:spcPct val="20000"/>
              </a:spcBef>
              <a:spcAft>
                <a:spcPct val="0"/>
              </a:spcAft>
              <a:defRPr sz="2000">
                <a:solidFill>
                  <a:schemeClr val="tx1"/>
                </a:solidFill>
                <a:latin typeface="Khmer UI" pitchFamily="34" charset="0"/>
                <a:ea typeface="Khmer UI" pitchFamily="34" charset="0"/>
                <a:cs typeface="Khmer UI" pitchFamily="34" charset="0"/>
              </a:defRPr>
            </a:lvl7pPr>
            <a:lvl8pPr marL="3429000" indent="-228600" defTabSz="457200" eaLnBrk="0" fontAlgn="base" hangingPunct="0">
              <a:spcBef>
                <a:spcPct val="20000"/>
              </a:spcBef>
              <a:spcAft>
                <a:spcPct val="0"/>
              </a:spcAft>
              <a:defRPr sz="2000">
                <a:solidFill>
                  <a:schemeClr val="tx1"/>
                </a:solidFill>
                <a:latin typeface="Khmer UI" pitchFamily="34" charset="0"/>
                <a:ea typeface="Khmer UI" pitchFamily="34" charset="0"/>
                <a:cs typeface="Khmer UI" pitchFamily="34" charset="0"/>
              </a:defRPr>
            </a:lvl8pPr>
            <a:lvl9pPr marL="3886200" indent="-228600" defTabSz="457200" eaLnBrk="0" fontAlgn="base" hangingPunct="0">
              <a:spcBef>
                <a:spcPct val="20000"/>
              </a:spcBef>
              <a:spcAft>
                <a:spcPct val="0"/>
              </a:spcAft>
              <a:defRPr sz="2000">
                <a:solidFill>
                  <a:schemeClr val="tx1"/>
                </a:solidFill>
                <a:latin typeface="Khmer UI" pitchFamily="34" charset="0"/>
                <a:ea typeface="Khmer UI" pitchFamily="34" charset="0"/>
                <a:cs typeface="Khmer UI" pitchFamily="34" charset="0"/>
              </a:defRPr>
            </a:lvl9pPr>
          </a:lstStyle>
          <a:p>
            <a:pPr algn="ctr" eaLnBrk="1" hangingPunct="1">
              <a:spcBef>
                <a:spcPct val="0"/>
              </a:spcBef>
              <a:buFontTx/>
              <a:buNone/>
            </a:pPr>
            <a:r>
              <a:rPr lang="en-US" altLang="en-US" sz="1800" dirty="0">
                <a:solidFill>
                  <a:prstClr val="black"/>
                </a:solidFill>
                <a:latin typeface="Calibri" panose="020F0502020204030204" pitchFamily="34" charset="0"/>
                <a:cs typeface="Arial" charset="0"/>
              </a:rPr>
              <a:t>Alicia Torres, Ph.D.</a:t>
            </a:r>
          </a:p>
          <a:p>
            <a:pPr algn="ctr" eaLnBrk="1" hangingPunct="1">
              <a:spcBef>
                <a:spcPct val="0"/>
              </a:spcBef>
              <a:buFontTx/>
              <a:buNone/>
            </a:pPr>
            <a:r>
              <a:rPr lang="en-US" altLang="en-US" sz="1800" dirty="0" smtClean="0">
                <a:solidFill>
                  <a:prstClr val="black"/>
                </a:solidFill>
                <a:latin typeface="Calibri" panose="020F0502020204030204" pitchFamily="34" charset="0"/>
                <a:cs typeface="Arial" charset="0"/>
              </a:rPr>
              <a:t>Senior Director of Communications</a:t>
            </a:r>
            <a:endParaRPr lang="en-US" altLang="en-US" sz="1800" dirty="0">
              <a:solidFill>
                <a:prstClr val="black"/>
              </a:solidFill>
              <a:latin typeface="Calibri" panose="020F0502020204030204" pitchFamily="34" charset="0"/>
              <a:cs typeface="Arial" charset="0"/>
            </a:endParaRPr>
          </a:p>
          <a:p>
            <a:pPr algn="ctr" eaLnBrk="1" hangingPunct="1">
              <a:spcBef>
                <a:spcPct val="0"/>
              </a:spcBef>
              <a:buFontTx/>
              <a:buNone/>
            </a:pPr>
            <a:r>
              <a:rPr lang="en-US" altLang="en-US" sz="1800" dirty="0" smtClean="0">
                <a:solidFill>
                  <a:prstClr val="black"/>
                </a:solidFill>
                <a:latin typeface="Calibri" panose="020F0502020204030204" pitchFamily="34" charset="0"/>
                <a:cs typeface="Arial" charset="0"/>
              </a:rPr>
              <a:t>Child Trends</a:t>
            </a:r>
            <a:endParaRPr lang="en-US" altLang="en-US" sz="1800" dirty="0">
              <a:solidFill>
                <a:prstClr val="black"/>
              </a:solidFill>
              <a:latin typeface="Calibri" panose="020F0502020204030204" pitchFamily="34" charset="0"/>
              <a:cs typeface="Arial" charset="0"/>
            </a:endParaRPr>
          </a:p>
        </p:txBody>
      </p:sp>
      <p:pic>
        <p:nvPicPr>
          <p:cNvPr id="7" name="Picture 6"/>
          <p:cNvPicPr>
            <a:picLocks noChangeAspect="1"/>
          </p:cNvPicPr>
          <p:nvPr/>
        </p:nvPicPr>
        <p:blipFill>
          <a:blip r:embed="rId4"/>
          <a:stretch>
            <a:fillRect/>
          </a:stretch>
        </p:blipFill>
        <p:spPr>
          <a:xfrm>
            <a:off x="6096000" y="1970757"/>
            <a:ext cx="1889127" cy="2839631"/>
          </a:xfrm>
          <a:prstGeom prst="rect">
            <a:avLst/>
          </a:prstGeom>
        </p:spPr>
      </p:pic>
      <p:sp>
        <p:nvSpPr>
          <p:cNvPr id="8" name="Content Placeholder 5"/>
          <p:cNvSpPr txBox="1">
            <a:spLocks/>
          </p:cNvSpPr>
          <p:nvPr/>
        </p:nvSpPr>
        <p:spPr>
          <a:xfrm>
            <a:off x="6096000" y="4989369"/>
            <a:ext cx="1810187" cy="1165512"/>
          </a:xfrm>
          <a:prstGeom prst="rect">
            <a:avLst/>
          </a:prstGeom>
        </p:spPr>
        <p:txBody>
          <a:bodyPr>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0" indent="0" algn="ctr">
              <a:buClr>
                <a:srgbClr val="6076B4"/>
              </a:buClr>
              <a:buFont typeface="Arial" pitchFamily="34" charset="0"/>
              <a:buNone/>
            </a:pPr>
            <a:r>
              <a:rPr lang="en-US" sz="1800" dirty="0" smtClean="0">
                <a:solidFill>
                  <a:prstClr val="black"/>
                </a:solidFill>
                <a:latin typeface="Calibri" panose="020F0502020204030204" pitchFamily="34" charset="0"/>
              </a:rPr>
              <a:t>Selma Caal, Ph.D. </a:t>
            </a:r>
            <a:br>
              <a:rPr lang="en-US" sz="1800" dirty="0" smtClean="0">
                <a:solidFill>
                  <a:prstClr val="black"/>
                </a:solidFill>
                <a:latin typeface="Calibri" panose="020F0502020204030204" pitchFamily="34" charset="0"/>
              </a:rPr>
            </a:br>
            <a:r>
              <a:rPr lang="en-US" sz="1800" dirty="0" smtClean="0">
                <a:solidFill>
                  <a:prstClr val="black"/>
                </a:solidFill>
                <a:latin typeface="Calibri" panose="020F0502020204030204" pitchFamily="34" charset="0"/>
              </a:rPr>
              <a:t>Research Scientist </a:t>
            </a:r>
            <a:br>
              <a:rPr lang="en-US" sz="1800" dirty="0" smtClean="0">
                <a:solidFill>
                  <a:prstClr val="black"/>
                </a:solidFill>
                <a:latin typeface="Calibri" panose="020F0502020204030204" pitchFamily="34" charset="0"/>
              </a:rPr>
            </a:br>
            <a:r>
              <a:rPr lang="en-US" sz="1800" dirty="0" smtClean="0">
                <a:solidFill>
                  <a:prstClr val="black"/>
                </a:solidFill>
                <a:latin typeface="Calibri" panose="020F0502020204030204" pitchFamily="34" charset="0"/>
              </a:rPr>
              <a:t>Child Trends</a:t>
            </a:r>
            <a:endParaRPr lang="en-US" dirty="0" smtClean="0">
              <a:solidFill>
                <a:prstClr val="black"/>
              </a:solidFill>
              <a:latin typeface="Palatino Linotype" panose="02040502050505030304" pitchFamily="18"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398" y="1951707"/>
            <a:ext cx="1905398" cy="2858099"/>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221" y="4876800"/>
            <a:ext cx="206057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75489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
            </a:r>
            <a:br>
              <a:rPr lang="en-US" dirty="0"/>
            </a:br>
            <a:r>
              <a:rPr lang="en-US" dirty="0"/>
              <a:t>Return on Investment</a:t>
            </a:r>
            <a:br>
              <a:rPr lang="en-US" dirty="0"/>
            </a:br>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657600" y="2667000"/>
            <a:ext cx="2340028" cy="2117725"/>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2514600"/>
            <a:ext cx="1219200" cy="235712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2362200"/>
            <a:ext cx="2286000" cy="2658140"/>
          </a:xfrm>
          <a:prstGeom prst="rect">
            <a:avLst/>
          </a:prstGeom>
        </p:spPr>
      </p:pic>
    </p:spTree>
    <p:extLst>
      <p:ext uri="{BB962C8B-B14F-4D97-AF65-F5344CB8AC3E}">
        <p14:creationId xmlns:p14="http://schemas.microsoft.com/office/powerpoint/2010/main" val="25449572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426128" y="1719071"/>
            <a:ext cx="7727272" cy="4407408"/>
          </a:xfrm>
        </p:spPr>
        <p:txBody>
          <a:bodyPr/>
          <a:lstStyle/>
          <a:p>
            <a:pPr marL="114300" lvl="0" indent="0" algn="ctr">
              <a:buClr>
                <a:srgbClr val="6076B4"/>
              </a:buClr>
              <a:buNone/>
            </a:pPr>
            <a:r>
              <a:rPr lang="en-US" sz="3200" i="1" dirty="0">
                <a:solidFill>
                  <a:srgbClr val="2F5897"/>
                </a:solidFill>
                <a:latin typeface="Calibri" panose="020F0502020204030204" pitchFamily="34" charset="0"/>
              </a:rPr>
              <a:t>The question is not whether we can afford to invest in communications, </a:t>
            </a:r>
          </a:p>
          <a:p>
            <a:pPr marL="114300" lvl="0" indent="0" algn="ctr">
              <a:buClr>
                <a:srgbClr val="6076B4"/>
              </a:buClr>
              <a:buNone/>
            </a:pPr>
            <a:r>
              <a:rPr lang="en-US" sz="3200" i="1" dirty="0">
                <a:solidFill>
                  <a:srgbClr val="2F5897"/>
                </a:solidFill>
                <a:latin typeface="Calibri" panose="020F0502020204030204" pitchFamily="34" charset="0"/>
              </a:rPr>
              <a:t>but whether we can afford not to.</a:t>
            </a:r>
          </a:p>
          <a:p>
            <a:endParaRPr lang="en-US" dirty="0"/>
          </a:p>
        </p:txBody>
      </p:sp>
      <p:sp>
        <p:nvSpPr>
          <p:cNvPr id="4" name="Content Placeholder 3"/>
          <p:cNvSpPr>
            <a:spLocks noGrp="1"/>
          </p:cNvSpPr>
          <p:nvPr>
            <p:ph sz="half" idx="2"/>
          </p:nvPr>
        </p:nvSpPr>
        <p:spPr>
          <a:xfrm>
            <a:off x="10287000" y="990600"/>
            <a:ext cx="4038600" cy="4407408"/>
          </a:xfrm>
        </p:spPr>
        <p:txBody>
          <a:bodyPr/>
          <a:lstStyle/>
          <a:p>
            <a:endParaRPr lang="en-US" dirty="0"/>
          </a:p>
        </p:txBody>
      </p:sp>
    </p:spTree>
    <p:extLst>
      <p:ext uri="{BB962C8B-B14F-4D97-AF65-F5344CB8AC3E}">
        <p14:creationId xmlns:p14="http://schemas.microsoft.com/office/powerpoint/2010/main" val="4211338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Introductory remarks</a:t>
            </a:r>
            <a:endParaRPr lang="en-US" dirty="0"/>
          </a:p>
        </p:txBody>
      </p:sp>
      <p:pic>
        <p:nvPicPr>
          <p:cNvPr id="4" name="Content Placeholder 6"/>
          <p:cNvPicPr>
            <a:picLocks noChangeAspect="1"/>
          </p:cNvPicPr>
          <p:nvPr/>
        </p:nvPicPr>
        <p:blipFill>
          <a:blip r:embed="rId3"/>
          <a:stretch>
            <a:fillRect/>
          </a:stretch>
        </p:blipFill>
        <p:spPr>
          <a:xfrm>
            <a:off x="-1752600" y="1371600"/>
            <a:ext cx="8000999" cy="4683512"/>
          </a:xfrm>
          <a:prstGeom prst="rect">
            <a:avLst/>
          </a:prstGeom>
          <a:solidFill>
            <a:srgbClr val="5B9BD5">
              <a:lumMod val="75000"/>
              <a:alpha val="0"/>
            </a:srgbClr>
          </a:solidFill>
        </p:spPr>
      </p:pic>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486400" y="1828800"/>
            <a:ext cx="1603387" cy="2402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4343400"/>
            <a:ext cx="206057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7234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7663" algn="l"/>
            <a:r>
              <a:rPr lang="en-US" sz="4400" b="1" dirty="0" smtClean="0"/>
              <a:t>Purpose</a:t>
            </a:r>
            <a:endParaRPr lang="en-US" sz="4400" b="1" dirty="0"/>
          </a:p>
        </p:txBody>
      </p:sp>
      <p:sp>
        <p:nvSpPr>
          <p:cNvPr id="3" name="Content Placeholder 2"/>
          <p:cNvSpPr>
            <a:spLocks noGrp="1"/>
          </p:cNvSpPr>
          <p:nvPr>
            <p:ph idx="1"/>
          </p:nvPr>
        </p:nvSpPr>
        <p:spPr>
          <a:xfrm>
            <a:off x="533400" y="1752600"/>
            <a:ext cx="8229600" cy="4373563"/>
          </a:xfrm>
        </p:spPr>
        <p:txBody>
          <a:bodyPr>
            <a:normAutofit/>
          </a:bodyPr>
          <a:lstStyle/>
          <a:p>
            <a:pPr marL="0" lvl="0" indent="0">
              <a:buSzPct val="125000"/>
              <a:buNone/>
            </a:pPr>
            <a:r>
              <a:rPr lang="en-US" sz="3200" b="1" kern="100" dirty="0">
                <a:solidFill>
                  <a:srgbClr val="127CBE"/>
                </a:solidFill>
                <a:latin typeface="Calibri" panose="020F0502020204030204" pitchFamily="34" charset="0"/>
                <a:ea typeface="Trebuchet MS"/>
                <a:cs typeface="Trebuchet MS"/>
              </a:rPr>
              <a:t>Intended for:</a:t>
            </a:r>
          </a:p>
          <a:p>
            <a:pPr lvl="0">
              <a:buSzPct val="125000"/>
              <a:buFont typeface="Arial"/>
              <a:buChar char="•"/>
            </a:pPr>
            <a:r>
              <a:rPr lang="en-US" sz="3200" b="1" kern="100" dirty="0">
                <a:solidFill>
                  <a:srgbClr val="127CBE"/>
                </a:solidFill>
                <a:latin typeface="Calibri" panose="020F0502020204030204" pitchFamily="34" charset="0"/>
                <a:cs typeface="Times New Roman" panose="02020603050405020304" pitchFamily="18" charset="0"/>
              </a:rPr>
              <a:t>Providers</a:t>
            </a:r>
            <a:r>
              <a:rPr lang="en-US" sz="3200" kern="100" dirty="0">
                <a:solidFill>
                  <a:schemeClr val="tx1"/>
                </a:solidFill>
                <a:latin typeface="Calibri" panose="020F0502020204030204" pitchFamily="34" charset="0"/>
                <a:cs typeface="Times New Roman" panose="02020603050405020304" pitchFamily="18" charset="0"/>
              </a:rPr>
              <a:t>—serve low-income Latino families</a:t>
            </a:r>
          </a:p>
          <a:p>
            <a:pPr lvl="0">
              <a:buSzPct val="125000"/>
              <a:buFont typeface="Arial"/>
              <a:buChar char="•"/>
            </a:pPr>
            <a:r>
              <a:rPr lang="en-US" sz="3200" b="1" kern="100" dirty="0">
                <a:solidFill>
                  <a:srgbClr val="127CBE"/>
                </a:solidFill>
                <a:latin typeface="Calibri" panose="020F0502020204030204" pitchFamily="34" charset="0"/>
                <a:cs typeface="Times New Roman" panose="02020603050405020304" pitchFamily="18" charset="0"/>
              </a:rPr>
              <a:t>Funders</a:t>
            </a:r>
            <a:r>
              <a:rPr lang="en-US" sz="3200" kern="100" dirty="0">
                <a:solidFill>
                  <a:schemeClr val="tx1"/>
                </a:solidFill>
                <a:latin typeface="Calibri" panose="020F0502020204030204" pitchFamily="34" charset="0"/>
                <a:cs typeface="Times New Roman" panose="02020603050405020304" pitchFamily="18" charset="0"/>
              </a:rPr>
              <a:t>—partner with and support providers</a:t>
            </a:r>
          </a:p>
          <a:p>
            <a:pPr lvl="0">
              <a:buSzPct val="125000"/>
              <a:buFont typeface="Arial"/>
              <a:buChar char="•"/>
            </a:pPr>
            <a:r>
              <a:rPr lang="en-US" sz="3200" b="1" kern="100" dirty="0">
                <a:solidFill>
                  <a:srgbClr val="127CBE"/>
                </a:solidFill>
                <a:latin typeface="Calibri" panose="020F0502020204030204" pitchFamily="34" charset="0"/>
                <a:cs typeface="Times New Roman" panose="02020603050405020304" pitchFamily="18" charset="0"/>
              </a:rPr>
              <a:t>Policymakers</a:t>
            </a:r>
            <a:r>
              <a:rPr lang="en-US" sz="3200" kern="100" dirty="0">
                <a:solidFill>
                  <a:schemeClr val="tx1"/>
                </a:solidFill>
                <a:latin typeface="Calibri" panose="020F0502020204030204" pitchFamily="34" charset="0"/>
                <a:cs typeface="Times New Roman" panose="02020603050405020304" pitchFamily="18" charset="0"/>
              </a:rPr>
              <a:t>—work impacts </a:t>
            </a:r>
            <a:r>
              <a:rPr lang="en-US" sz="3200" kern="100" dirty="0" smtClean="0">
                <a:solidFill>
                  <a:schemeClr val="tx1"/>
                </a:solidFill>
                <a:latin typeface="Calibri" panose="020F0502020204030204" pitchFamily="34" charset="0"/>
                <a:cs typeface="Times New Roman" panose="02020603050405020304" pitchFamily="18" charset="0"/>
              </a:rPr>
              <a:t>programs</a:t>
            </a:r>
            <a:endParaRPr lang="en-US" sz="3200" b="1" dirty="0" smtClean="0">
              <a:solidFill>
                <a:schemeClr val="accent2">
                  <a:lumMod val="75000"/>
                </a:schemeClr>
              </a:solidFill>
              <a:latin typeface="Calibri" panose="020F0502020204030204" pitchFamily="34" charset="0"/>
            </a:endParaRPr>
          </a:p>
          <a:p>
            <a:pPr marL="457200" indent="-457200">
              <a:lnSpc>
                <a:spcPct val="115000"/>
              </a:lnSpc>
              <a:spcBef>
                <a:spcPts val="400"/>
              </a:spcBef>
              <a:spcAft>
                <a:spcPts val="400"/>
              </a:spcAft>
              <a:buClrTx/>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4114800"/>
            <a:ext cx="2286000" cy="2196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9009380"/>
      </p:ext>
    </p:extLst>
  </p:cSld>
  <p:clrMapOvr>
    <a:masterClrMapping/>
  </p:clrMapOvr>
  <mc:AlternateContent xmlns:mc="http://schemas.openxmlformats.org/markup-compatibility/2006" xmlns:p14="http://schemas.microsoft.com/office/powerpoint/2010/main">
    <mc:Choice Requires="p14">
      <p:transition spd="slow" p14:dur="2000" advTm="33541"/>
    </mc:Choice>
    <mc:Fallback xmlns="">
      <p:transition spd="slow" advTm="3354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communication?</a:t>
            </a:r>
            <a:br>
              <a:rPr lang="en-US" dirty="0" smtClean="0"/>
            </a:br>
            <a:r>
              <a:rPr lang="en-US" sz="2800" i="1" dirty="0" smtClean="0"/>
              <a:t>Effective communication Strategies</a:t>
            </a:r>
            <a:endParaRPr lang="en-US" sz="2800" i="1" dirty="0"/>
          </a:p>
        </p:txBody>
      </p:sp>
      <p:sp>
        <p:nvSpPr>
          <p:cNvPr id="3" name="Content Placeholder 2"/>
          <p:cNvSpPr>
            <a:spLocks noGrp="1"/>
          </p:cNvSpPr>
          <p:nvPr>
            <p:ph idx="1"/>
          </p:nvPr>
        </p:nvSpPr>
        <p:spPr>
          <a:xfrm>
            <a:off x="304800" y="1523999"/>
            <a:ext cx="9372600" cy="4602163"/>
          </a:xfrm>
        </p:spPr>
        <p:txBody>
          <a:bodyPr>
            <a:noAutofit/>
          </a:bodyPr>
          <a:lstStyle/>
          <a:p>
            <a:pPr marL="114300" lvl="0" indent="0">
              <a:buClr>
                <a:srgbClr val="6076B4"/>
              </a:buClr>
              <a:buNone/>
            </a:pPr>
            <a:r>
              <a:rPr lang="en-US" sz="2800" b="1" dirty="0" smtClean="0">
                <a:solidFill>
                  <a:srgbClr val="C00000"/>
                </a:solidFill>
                <a:latin typeface="Calibri" panose="020F0502020204030204" pitchFamily="34" charset="0"/>
                <a:cs typeface="Arial" panose="020B0604020202020204" pitchFamily="34" charset="0"/>
              </a:rPr>
              <a:t>Integral to an organization's success</a:t>
            </a:r>
          </a:p>
          <a:p>
            <a:pPr lvl="0">
              <a:buClr>
                <a:srgbClr val="6076B4"/>
              </a:buClr>
              <a:buFont typeface="Wingdings" panose="05000000000000000000" pitchFamily="2" charset="2"/>
              <a:buChar char="ü"/>
            </a:pPr>
            <a:r>
              <a:rPr lang="en-US" sz="2000" b="1" dirty="0" smtClean="0">
                <a:solidFill>
                  <a:srgbClr val="2F5897"/>
                </a:solidFill>
                <a:latin typeface="Calibri" panose="020F0502020204030204" pitchFamily="34" charset="0"/>
                <a:cs typeface="Arial" panose="020B0604020202020204" pitchFamily="34" charset="0"/>
              </a:rPr>
              <a:t>Advance its mission</a:t>
            </a:r>
            <a:r>
              <a:rPr lang="en-US" sz="2000" b="1" dirty="0">
                <a:solidFill>
                  <a:srgbClr val="2F5897"/>
                </a:solidFill>
                <a:latin typeface="Calibri" panose="020F0502020204030204" pitchFamily="34" charset="0"/>
                <a:cs typeface="Arial" panose="020B0604020202020204" pitchFamily="34" charset="0"/>
              </a:rPr>
              <a:t>, </a:t>
            </a:r>
            <a:r>
              <a:rPr lang="en-US" sz="2000" b="1" dirty="0" smtClean="0">
                <a:solidFill>
                  <a:srgbClr val="2F5897"/>
                </a:solidFill>
                <a:latin typeface="Calibri" panose="020F0502020204030204" pitchFamily="34" charset="0"/>
                <a:cs typeface="Arial" panose="020B0604020202020204" pitchFamily="34" charset="0"/>
              </a:rPr>
              <a:t>goals </a:t>
            </a:r>
            <a:r>
              <a:rPr lang="en-US" sz="2000" b="1" dirty="0">
                <a:solidFill>
                  <a:srgbClr val="2F5897"/>
                </a:solidFill>
                <a:latin typeface="Calibri" panose="020F0502020204030204" pitchFamily="34" charset="0"/>
                <a:cs typeface="Arial" panose="020B0604020202020204" pitchFamily="34" charset="0"/>
              </a:rPr>
              <a:t>and </a:t>
            </a:r>
            <a:r>
              <a:rPr lang="en-US" sz="2000" b="1" dirty="0" smtClean="0">
                <a:solidFill>
                  <a:srgbClr val="2F5897"/>
                </a:solidFill>
                <a:latin typeface="Calibri" panose="020F0502020204030204" pitchFamily="34" charset="0"/>
                <a:cs typeface="Arial" panose="020B0604020202020204" pitchFamily="34" charset="0"/>
              </a:rPr>
              <a:t>capacity </a:t>
            </a:r>
            <a:r>
              <a:rPr lang="en-US" sz="2000" b="1" dirty="0">
                <a:solidFill>
                  <a:srgbClr val="2F5897"/>
                </a:solidFill>
                <a:latin typeface="Calibri" panose="020F0502020204030204" pitchFamily="34" charset="0"/>
                <a:cs typeface="Arial" panose="020B0604020202020204" pitchFamily="34" charset="0"/>
              </a:rPr>
              <a:t>to </a:t>
            </a:r>
            <a:r>
              <a:rPr lang="en-US" sz="2000" b="1" dirty="0" smtClean="0">
                <a:solidFill>
                  <a:srgbClr val="2F5897"/>
                </a:solidFill>
                <a:latin typeface="Calibri" panose="020F0502020204030204" pitchFamily="34" charset="0"/>
                <a:cs typeface="Arial" panose="020B0604020202020204" pitchFamily="34" charset="0"/>
              </a:rPr>
              <a:t>serve</a:t>
            </a:r>
            <a:endParaRPr lang="en-US" sz="2000" b="1" dirty="0">
              <a:solidFill>
                <a:srgbClr val="2F5897"/>
              </a:solidFill>
              <a:latin typeface="Calibri" panose="020F0502020204030204" pitchFamily="34" charset="0"/>
              <a:cs typeface="Arial" panose="020B0604020202020204" pitchFamily="34" charset="0"/>
            </a:endParaRPr>
          </a:p>
          <a:p>
            <a:pPr lvl="0">
              <a:buClr>
                <a:srgbClr val="6076B4"/>
              </a:buClr>
              <a:buFont typeface="Wingdings" panose="05000000000000000000" pitchFamily="2" charset="2"/>
              <a:buChar char="ü"/>
            </a:pPr>
            <a:r>
              <a:rPr lang="en-US" sz="2000" b="1" dirty="0">
                <a:solidFill>
                  <a:srgbClr val="2F5897"/>
                </a:solidFill>
                <a:latin typeface="Calibri" panose="020F0502020204030204" pitchFamily="34" charset="0"/>
                <a:cs typeface="Arial" panose="020B0604020202020204" pitchFamily="34" charset="0"/>
              </a:rPr>
              <a:t>Key to developing strong and lasting relationships</a:t>
            </a:r>
          </a:p>
          <a:p>
            <a:pPr lvl="0">
              <a:buClr>
                <a:srgbClr val="6076B4"/>
              </a:buClr>
              <a:buFont typeface="Wingdings" panose="05000000000000000000" pitchFamily="2" charset="2"/>
              <a:buChar char="ü"/>
            </a:pPr>
            <a:r>
              <a:rPr lang="en-US" sz="2000" b="1" dirty="0" smtClean="0">
                <a:solidFill>
                  <a:srgbClr val="2F5897"/>
                </a:solidFill>
                <a:latin typeface="Calibri" panose="020F0502020204030204" pitchFamily="34" charset="0"/>
                <a:cs typeface="Arial" panose="020B0604020202020204" pitchFamily="34" charset="0"/>
              </a:rPr>
              <a:t>Streamline operations/maximize </a:t>
            </a:r>
            <a:r>
              <a:rPr lang="en-US" sz="2000" b="1" dirty="0">
                <a:solidFill>
                  <a:srgbClr val="2F5897"/>
                </a:solidFill>
                <a:latin typeface="Calibri" panose="020F0502020204030204" pitchFamily="34" charset="0"/>
                <a:cs typeface="Arial" panose="020B0604020202020204" pitchFamily="34" charset="0"/>
              </a:rPr>
              <a:t>the impact </a:t>
            </a:r>
            <a:r>
              <a:rPr lang="en-US" sz="2000" b="1" dirty="0" smtClean="0">
                <a:solidFill>
                  <a:srgbClr val="2F5897"/>
                </a:solidFill>
                <a:latin typeface="Calibri" panose="020F0502020204030204" pitchFamily="34" charset="0"/>
                <a:cs typeface="Arial" panose="020B0604020202020204" pitchFamily="34" charset="0"/>
              </a:rPr>
              <a:t>of resources </a:t>
            </a:r>
            <a:endParaRPr lang="en-US" sz="2000" b="1" dirty="0">
              <a:solidFill>
                <a:srgbClr val="2F5897"/>
              </a:solidFill>
              <a:latin typeface="Calibri" panose="020F0502020204030204" pitchFamily="34" charset="0"/>
              <a:cs typeface="Arial" panose="020B0604020202020204" pitchFamily="34" charset="0"/>
            </a:endParaRPr>
          </a:p>
          <a:p>
            <a:pPr lvl="0">
              <a:buClr>
                <a:srgbClr val="6076B4"/>
              </a:buClr>
              <a:buFont typeface="Wingdings" panose="05000000000000000000" pitchFamily="2" charset="2"/>
              <a:buChar char="Ø"/>
            </a:pPr>
            <a:endParaRPr lang="en-US" sz="800" b="1" dirty="0">
              <a:solidFill>
                <a:srgbClr val="E68422"/>
              </a:solidFill>
              <a:latin typeface="Calibri" panose="020F0502020204030204" pitchFamily="34" charset="0"/>
              <a:cs typeface="Arial" panose="020B0604020202020204" pitchFamily="34" charset="0"/>
            </a:endParaRPr>
          </a:p>
          <a:p>
            <a:pPr marL="114300" indent="0">
              <a:buClr>
                <a:srgbClr val="6076B4"/>
              </a:buClr>
              <a:buNone/>
            </a:pPr>
            <a:r>
              <a:rPr lang="en-US" sz="2800" b="1" dirty="0" smtClean="0">
                <a:solidFill>
                  <a:srgbClr val="C00000"/>
                </a:solidFill>
                <a:latin typeface="Calibri" panose="020F0502020204030204" pitchFamily="34" charset="0"/>
                <a:cs typeface="Arial" panose="020B0604020202020204" pitchFamily="34" charset="0"/>
              </a:rPr>
              <a:t>A well-crafted </a:t>
            </a:r>
            <a:r>
              <a:rPr lang="en-US" sz="2800" b="1" dirty="0">
                <a:solidFill>
                  <a:srgbClr val="C00000"/>
                </a:solidFill>
                <a:latin typeface="Calibri" panose="020F0502020204030204" pitchFamily="34" charset="0"/>
                <a:cs typeface="Arial" panose="020B0604020202020204" pitchFamily="34" charset="0"/>
              </a:rPr>
              <a:t>message</a:t>
            </a:r>
          </a:p>
          <a:p>
            <a:pPr lvl="0">
              <a:buClr>
                <a:srgbClr val="6076B4"/>
              </a:buClr>
              <a:buFont typeface="Wingdings" panose="05000000000000000000" pitchFamily="2" charset="2"/>
              <a:buChar char="ü"/>
            </a:pPr>
            <a:r>
              <a:rPr lang="en-US" sz="2000" b="1" dirty="0" smtClean="0">
                <a:solidFill>
                  <a:srgbClr val="2F5897"/>
                </a:solidFill>
                <a:latin typeface="Calibri" panose="020F0502020204030204" pitchFamily="34" charset="0"/>
                <a:cs typeface="Arial" panose="020B0604020202020204" pitchFamily="34" charset="0"/>
              </a:rPr>
              <a:t>Attracts new people to </a:t>
            </a:r>
            <a:r>
              <a:rPr lang="en-US" sz="2000" b="1" dirty="0">
                <a:solidFill>
                  <a:srgbClr val="2F5897"/>
                </a:solidFill>
                <a:latin typeface="Calibri" panose="020F0502020204030204" pitchFamily="34" charset="0"/>
                <a:cs typeface="Arial" panose="020B0604020202020204" pitchFamily="34" charset="0"/>
              </a:rPr>
              <a:t>an agency</a:t>
            </a:r>
          </a:p>
          <a:p>
            <a:pPr lvl="0">
              <a:buClr>
                <a:srgbClr val="6076B4"/>
              </a:buClr>
              <a:buFont typeface="Wingdings" panose="05000000000000000000" pitchFamily="2" charset="2"/>
              <a:buChar char="ü"/>
            </a:pPr>
            <a:r>
              <a:rPr lang="en-US" sz="2000" b="1" dirty="0">
                <a:solidFill>
                  <a:srgbClr val="2F5897"/>
                </a:solidFill>
                <a:latin typeface="Calibri" panose="020F0502020204030204" pitchFamily="34" charset="0"/>
                <a:cs typeface="Arial" panose="020B0604020202020204" pitchFamily="34" charset="0"/>
              </a:rPr>
              <a:t>Clearly </a:t>
            </a:r>
            <a:r>
              <a:rPr lang="en-US" sz="2000" b="1" dirty="0" smtClean="0">
                <a:solidFill>
                  <a:srgbClr val="2F5897"/>
                </a:solidFill>
                <a:latin typeface="Calibri" panose="020F0502020204030204" pitchFamily="34" charset="0"/>
                <a:cs typeface="Arial" panose="020B0604020202020204" pitchFamily="34" charset="0"/>
              </a:rPr>
              <a:t>communicate:  services /eligibility requirements</a:t>
            </a:r>
          </a:p>
          <a:p>
            <a:pPr lvl="0">
              <a:buClr>
                <a:srgbClr val="6076B4"/>
              </a:buClr>
              <a:buFont typeface="Wingdings" panose="05000000000000000000" pitchFamily="2" charset="2"/>
              <a:buChar char="ü"/>
            </a:pPr>
            <a:r>
              <a:rPr lang="en-US" sz="2000" b="1" dirty="0" smtClean="0">
                <a:solidFill>
                  <a:srgbClr val="2F5897"/>
                </a:solidFill>
                <a:latin typeface="Calibri" panose="020F0502020204030204" pitchFamily="34" charset="0"/>
                <a:cs typeface="Arial" panose="020B0604020202020204" pitchFamily="34" charset="0"/>
              </a:rPr>
              <a:t>Facilitates  participants’ self-selection </a:t>
            </a:r>
            <a:endParaRPr lang="en-US" sz="2000" b="1" dirty="0">
              <a:solidFill>
                <a:srgbClr val="9C5252">
                  <a:lumMod val="75000"/>
                </a:srgbClr>
              </a:solidFill>
              <a:latin typeface="Calibri" panose="020F0502020204030204" pitchFamily="34" charset="0"/>
              <a:cs typeface="Arial" panose="020B0604020202020204" pitchFamily="34" charset="0"/>
            </a:endParaRPr>
          </a:p>
          <a:p>
            <a:pPr marL="114300" lvl="0" indent="0">
              <a:buClr>
                <a:srgbClr val="6076B4"/>
              </a:buClr>
              <a:buNone/>
            </a:pPr>
            <a:endParaRPr lang="en-US" sz="600" b="1" dirty="0" smtClean="0">
              <a:solidFill>
                <a:srgbClr val="C00000"/>
              </a:solidFill>
              <a:latin typeface="Calibri" panose="020F0502020204030204" pitchFamily="34" charset="0"/>
              <a:cs typeface="Arial" panose="020B0604020202020204" pitchFamily="34" charset="0"/>
            </a:endParaRPr>
          </a:p>
          <a:p>
            <a:pPr marL="114300" lvl="0" indent="0">
              <a:buClr>
                <a:srgbClr val="6076B4"/>
              </a:buClr>
              <a:buNone/>
            </a:pPr>
            <a:r>
              <a:rPr lang="en-US" sz="2800" b="1" dirty="0">
                <a:solidFill>
                  <a:srgbClr val="C00000"/>
                </a:solidFill>
                <a:latin typeface="Calibri" panose="020F0502020204030204" pitchFamily="34" charset="0"/>
                <a:cs typeface="Arial" panose="020B0604020202020204" pitchFamily="34" charset="0"/>
              </a:rPr>
              <a:t>Funders </a:t>
            </a:r>
            <a:r>
              <a:rPr lang="en-US" sz="2800" b="1" dirty="0" smtClean="0">
                <a:solidFill>
                  <a:srgbClr val="C00000"/>
                </a:solidFill>
                <a:latin typeface="Calibri" panose="020F0502020204030204" pitchFamily="34" charset="0"/>
                <a:cs typeface="Arial" panose="020B0604020202020204" pitchFamily="34" charset="0"/>
              </a:rPr>
              <a:t>want to be confident</a:t>
            </a:r>
          </a:p>
          <a:p>
            <a:pPr lvl="0">
              <a:buClr>
                <a:srgbClr val="6076B4"/>
              </a:buClr>
              <a:buFont typeface="Wingdings" panose="05000000000000000000" pitchFamily="2" charset="2"/>
              <a:buChar char="ü"/>
            </a:pPr>
            <a:r>
              <a:rPr lang="en-US" sz="2000" b="1" dirty="0">
                <a:solidFill>
                  <a:srgbClr val="2F5897"/>
                </a:solidFill>
                <a:latin typeface="Calibri" panose="020F0502020204030204" pitchFamily="34" charset="0"/>
                <a:cs typeface="Arial" panose="020B0604020202020204" pitchFamily="34" charset="0"/>
              </a:rPr>
              <a:t>C</a:t>
            </a:r>
            <a:r>
              <a:rPr lang="en-US" sz="2000" b="1" dirty="0" smtClean="0">
                <a:solidFill>
                  <a:srgbClr val="2F5897"/>
                </a:solidFill>
                <a:latin typeface="Calibri" panose="020F0502020204030204" pitchFamily="34" charset="0"/>
                <a:cs typeface="Arial" panose="020B0604020202020204" pitchFamily="34" charset="0"/>
              </a:rPr>
              <a:t>ontributions used </a:t>
            </a:r>
            <a:r>
              <a:rPr lang="en-US" sz="2000" b="1" dirty="0">
                <a:solidFill>
                  <a:srgbClr val="2F5897"/>
                </a:solidFill>
                <a:latin typeface="Calibri" panose="020F0502020204030204" pitchFamily="34" charset="0"/>
                <a:cs typeface="Arial" panose="020B0604020202020204" pitchFamily="34" charset="0"/>
              </a:rPr>
              <a:t>effectively</a:t>
            </a:r>
          </a:p>
          <a:p>
            <a:pPr lvl="0">
              <a:buClr>
                <a:srgbClr val="6076B4"/>
              </a:buClr>
              <a:buFont typeface="Wingdings" panose="05000000000000000000" pitchFamily="2" charset="2"/>
              <a:buChar char="ü"/>
            </a:pPr>
            <a:r>
              <a:rPr lang="en-US" sz="2000" b="1" dirty="0" smtClean="0">
                <a:solidFill>
                  <a:srgbClr val="2F5897"/>
                </a:solidFill>
                <a:latin typeface="Calibri" panose="020F0502020204030204" pitchFamily="34" charset="0"/>
                <a:cs typeface="Arial" panose="020B0604020202020204" pitchFamily="34" charset="0"/>
              </a:rPr>
              <a:t>Increasingly supporting </a:t>
            </a:r>
            <a:r>
              <a:rPr lang="en-US" sz="2000" b="1" dirty="0">
                <a:solidFill>
                  <a:srgbClr val="2F5897"/>
                </a:solidFill>
                <a:latin typeface="Calibri" panose="020F0502020204030204" pitchFamily="34" charset="0"/>
                <a:cs typeface="Arial" panose="020B0604020202020204" pitchFamily="34" charset="0"/>
              </a:rPr>
              <a:t>core </a:t>
            </a:r>
            <a:r>
              <a:rPr lang="en-US" sz="2000" b="1" dirty="0" smtClean="0">
                <a:solidFill>
                  <a:srgbClr val="2F5897"/>
                </a:solidFill>
                <a:latin typeface="Calibri" panose="020F0502020204030204" pitchFamily="34" charset="0"/>
                <a:cs typeface="Arial" panose="020B0604020202020204" pitchFamily="34" charset="0"/>
              </a:rPr>
              <a:t>communication </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523999"/>
            <a:ext cx="1600200" cy="238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905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dissolve">
                                      <p:cBhvr>
                                        <p:cTn id="24" dur="500"/>
                                        <p:tgtEl>
                                          <p:spTgt spid="3">
                                            <p:txEl>
                                              <p:pRg st="6" end="6"/>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dissolv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dissolve">
                                      <p:cBhvr>
                                        <p:cTn id="35" dur="500"/>
                                        <p:tgtEl>
                                          <p:spTgt spid="3">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dissolve">
                                      <p:cBhvr>
                                        <p:cTn id="40" dur="500"/>
                                        <p:tgtEl>
                                          <p:spTgt spid="3">
                                            <p:txEl>
                                              <p:pRg st="11" end="11"/>
                                            </p:txEl>
                                          </p:spTgt>
                                        </p:tgtEl>
                                      </p:cBhvr>
                                    </p:animEffect>
                                  </p:childTnLst>
                                </p:cTn>
                              </p:par>
                              <p:par>
                                <p:cTn id="41" presetID="9"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dissolve">
                                      <p:cBhvr>
                                        <p:cTn id="4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6" descr="http://kyyouth.org/wp-content/uploads/2013/09/1-in-4-kids.jpg"/>
          <p:cNvPicPr>
            <a:picLocks noChangeAspect="1" noChangeArrowheads="1"/>
          </p:cNvPicPr>
          <p:nvPr/>
        </p:nvPicPr>
        <p:blipFill>
          <a:blip r:embed="rId3" cstate="print"/>
          <a:srcRect t="31621" r="50000"/>
          <a:stretch>
            <a:fillRect/>
          </a:stretch>
        </p:blipFill>
        <p:spPr bwMode="auto">
          <a:xfrm>
            <a:off x="6477000" y="4470975"/>
            <a:ext cx="1447800" cy="1527253"/>
          </a:xfrm>
          <a:prstGeom prst="rect">
            <a:avLst/>
          </a:prstGeom>
          <a:noFill/>
        </p:spPr>
      </p:pic>
      <p:sp>
        <p:nvSpPr>
          <p:cNvPr id="4" name="Rectangle 3"/>
          <p:cNvSpPr/>
          <p:nvPr/>
        </p:nvSpPr>
        <p:spPr>
          <a:xfrm>
            <a:off x="0" y="0"/>
            <a:ext cx="9144000" cy="1371600"/>
          </a:xfrm>
          <a:prstGeom prst="rect">
            <a:avLst/>
          </a:prstGeom>
          <a:solidFill>
            <a:srgbClr val="E37F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prstClr val="white"/>
                </a:solidFill>
              </a:rPr>
              <a:t> </a:t>
            </a:r>
            <a:endParaRPr lang="en-US" dirty="0">
              <a:solidFill>
                <a:prstClr val="white"/>
              </a:solidFill>
            </a:endParaRPr>
          </a:p>
        </p:txBody>
      </p:sp>
      <p:sp>
        <p:nvSpPr>
          <p:cNvPr id="2" name="Title 1"/>
          <p:cNvSpPr>
            <a:spLocks noGrp="1"/>
          </p:cNvSpPr>
          <p:nvPr>
            <p:ph type="title"/>
          </p:nvPr>
        </p:nvSpPr>
        <p:spPr>
          <a:xfrm>
            <a:off x="-97376" y="-38100"/>
            <a:ext cx="9241375" cy="1447799"/>
          </a:xfrm>
        </p:spPr>
        <p:txBody>
          <a:bodyPr>
            <a:normAutofit/>
          </a:bodyPr>
          <a:lstStyle/>
          <a:p>
            <a:r>
              <a:rPr lang="en-US" b="1" dirty="0" smtClean="0">
                <a:solidFill>
                  <a:schemeClr val="bg1"/>
                </a:solidFill>
                <a:latin typeface="Georgia" pitchFamily="18" charset="0"/>
              </a:rPr>
              <a:t>Why Focus on Latino Communities? </a:t>
            </a:r>
            <a:endParaRPr lang="en-US" b="1" dirty="0">
              <a:solidFill>
                <a:schemeClr val="bg1"/>
              </a:solidFill>
              <a:latin typeface="Georgia" pitchFamily="18" charset="0"/>
            </a:endParaRPr>
          </a:p>
        </p:txBody>
      </p:sp>
      <p:pic>
        <p:nvPicPr>
          <p:cNvPr id="23558" name="Picture 6" descr="http://kyyouth.org/wp-content/uploads/2013/09/1-in-4-kids.jpg"/>
          <p:cNvPicPr>
            <a:picLocks noChangeAspect="1" noChangeArrowheads="1"/>
          </p:cNvPicPr>
          <p:nvPr/>
        </p:nvPicPr>
        <p:blipFill>
          <a:blip r:embed="rId3" cstate="print"/>
          <a:srcRect t="31621"/>
          <a:stretch>
            <a:fillRect/>
          </a:stretch>
        </p:blipFill>
        <p:spPr bwMode="auto">
          <a:xfrm>
            <a:off x="1219200" y="1905000"/>
            <a:ext cx="2286000" cy="1205726"/>
          </a:xfrm>
          <a:prstGeom prst="rect">
            <a:avLst/>
          </a:prstGeom>
          <a:noFill/>
        </p:spPr>
      </p:pic>
      <p:sp>
        <p:nvSpPr>
          <p:cNvPr id="15" name="TextBox 14"/>
          <p:cNvSpPr txBox="1"/>
          <p:nvPr/>
        </p:nvSpPr>
        <p:spPr>
          <a:xfrm>
            <a:off x="762000" y="1474113"/>
            <a:ext cx="3124200" cy="861774"/>
          </a:xfrm>
          <a:prstGeom prst="rect">
            <a:avLst/>
          </a:prstGeom>
          <a:noFill/>
        </p:spPr>
        <p:txBody>
          <a:bodyPr wrap="square" rtlCol="0">
            <a:spAutoFit/>
          </a:bodyPr>
          <a:lstStyle/>
          <a:p>
            <a:pPr algn="ctr"/>
            <a:r>
              <a:rPr lang="en-US" sz="1600" b="1" dirty="0" smtClean="0">
                <a:solidFill>
                  <a:prstClr val="black"/>
                </a:solidFill>
              </a:rPr>
              <a:t>1 in 4 of all U.S. children </a:t>
            </a:r>
          </a:p>
          <a:p>
            <a:pPr algn="ctr"/>
            <a:r>
              <a:rPr lang="en-US" sz="1600" b="1" dirty="0" smtClean="0">
                <a:solidFill>
                  <a:prstClr val="black"/>
                </a:solidFill>
              </a:rPr>
              <a:t>are Hispanic</a:t>
            </a:r>
          </a:p>
          <a:p>
            <a:endParaRPr lang="en-US" dirty="0">
              <a:solidFill>
                <a:prstClr val="black"/>
              </a:solidFill>
            </a:endParaRPr>
          </a:p>
        </p:txBody>
      </p:sp>
      <p:sp>
        <p:nvSpPr>
          <p:cNvPr id="21" name="Rectangle 20"/>
          <p:cNvSpPr/>
          <p:nvPr/>
        </p:nvSpPr>
        <p:spPr>
          <a:xfrm>
            <a:off x="762000" y="5791200"/>
            <a:ext cx="1143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TextBox 19"/>
          <p:cNvSpPr txBox="1"/>
          <p:nvPr/>
        </p:nvSpPr>
        <p:spPr>
          <a:xfrm>
            <a:off x="5105400" y="3609201"/>
            <a:ext cx="3124200" cy="861774"/>
          </a:xfrm>
          <a:prstGeom prst="rect">
            <a:avLst/>
          </a:prstGeom>
          <a:noFill/>
        </p:spPr>
        <p:txBody>
          <a:bodyPr wrap="square" rtlCol="0">
            <a:spAutoFit/>
          </a:bodyPr>
          <a:lstStyle/>
          <a:p>
            <a:pPr algn="ctr"/>
            <a:r>
              <a:rPr lang="en-US" sz="1600" b="1" dirty="0" smtClean="0">
                <a:solidFill>
                  <a:prstClr val="black"/>
                </a:solidFill>
              </a:rPr>
              <a:t>2 in 3 Latino children live at or near poverty</a:t>
            </a:r>
          </a:p>
          <a:p>
            <a:endParaRPr lang="en-US" dirty="0">
              <a:solidFill>
                <a:prstClr val="black"/>
              </a:solidFill>
            </a:endParaRPr>
          </a:p>
        </p:txBody>
      </p:sp>
      <p:sp>
        <p:nvSpPr>
          <p:cNvPr id="17" name="TextBox 1"/>
          <p:cNvSpPr txBox="1"/>
          <p:nvPr/>
        </p:nvSpPr>
        <p:spPr>
          <a:xfrm>
            <a:off x="838200" y="3200400"/>
            <a:ext cx="3560225" cy="48768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1" indent="-457200"/>
            <a:r>
              <a:rPr lang="en-US" sz="1000" b="1" dirty="0" smtClean="0">
                <a:solidFill>
                  <a:prstClr val="white">
                    <a:lumMod val="50000"/>
                  </a:prstClr>
                </a:solidFill>
              </a:rPr>
              <a:t>Source: U.S. Census Bureau, 2013</a:t>
            </a:r>
          </a:p>
        </p:txBody>
      </p:sp>
      <p:sp>
        <p:nvSpPr>
          <p:cNvPr id="26" name="TextBox 1"/>
          <p:cNvSpPr txBox="1"/>
          <p:nvPr/>
        </p:nvSpPr>
        <p:spPr>
          <a:xfrm>
            <a:off x="914400" y="6065520"/>
            <a:ext cx="3560225" cy="48768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1" indent="-457200"/>
            <a:r>
              <a:rPr lang="en-US" sz="1000" b="1" dirty="0" smtClean="0">
                <a:solidFill>
                  <a:prstClr val="white">
                    <a:lumMod val="50000"/>
                  </a:prstClr>
                </a:solidFill>
              </a:rPr>
              <a:t>Source: U.S. Census Bureau, 2013</a:t>
            </a:r>
          </a:p>
        </p:txBody>
      </p:sp>
      <p:sp>
        <p:nvSpPr>
          <p:cNvPr id="27" name="TextBox 1"/>
          <p:cNvSpPr txBox="1"/>
          <p:nvPr/>
        </p:nvSpPr>
        <p:spPr>
          <a:xfrm>
            <a:off x="10058400" y="5943600"/>
            <a:ext cx="3560225" cy="48768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1" indent="-457200"/>
            <a:r>
              <a:rPr lang="en-US" sz="1000" b="1" dirty="0" smtClean="0">
                <a:solidFill>
                  <a:prstClr val="white">
                    <a:lumMod val="50000"/>
                  </a:prstClr>
                </a:solidFill>
              </a:rPr>
              <a:t>Source: Child Trends’ Analysis of March Current Population Survey Data (2013)</a:t>
            </a: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627245"/>
            <a:ext cx="600075"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503200" y="1735722"/>
            <a:ext cx="4572000" cy="1015663"/>
          </a:xfrm>
          <a:prstGeom prst="rect">
            <a:avLst/>
          </a:prstGeom>
        </p:spPr>
        <p:txBody>
          <a:bodyPr>
            <a:spAutoFit/>
          </a:bodyPr>
          <a:lstStyle/>
          <a:p>
            <a:pPr marL="628650" lvl="1" indent="-171450">
              <a:buFont typeface="Wingdings" panose="05000000000000000000" pitchFamily="2" charset="2"/>
              <a:buChar char="ü"/>
            </a:pPr>
            <a:r>
              <a:rPr lang="en-US" sz="2000" b="1" dirty="0">
                <a:solidFill>
                  <a:srgbClr val="0070C0"/>
                </a:solidFill>
                <a:latin typeface="Calibri"/>
              </a:rPr>
              <a:t>Fastest growing</a:t>
            </a:r>
          </a:p>
          <a:p>
            <a:pPr marL="628650" lvl="1" indent="-171450">
              <a:buFont typeface="Wingdings" panose="05000000000000000000" pitchFamily="2" charset="2"/>
              <a:buChar char="ü"/>
            </a:pPr>
            <a:r>
              <a:rPr lang="en-US" sz="2000" b="1" dirty="0" smtClean="0">
                <a:solidFill>
                  <a:srgbClr val="0070C0"/>
                </a:solidFill>
                <a:latin typeface="Calibri"/>
              </a:rPr>
              <a:t>Largest </a:t>
            </a:r>
            <a:r>
              <a:rPr lang="en-US" sz="2000" b="1" dirty="0">
                <a:solidFill>
                  <a:srgbClr val="0070C0"/>
                </a:solidFill>
                <a:latin typeface="Calibri"/>
              </a:rPr>
              <a:t>racial/ethnic group </a:t>
            </a:r>
          </a:p>
          <a:p>
            <a:pPr marL="628650" lvl="1" indent="-171450">
              <a:buFont typeface="Wingdings" panose="05000000000000000000" pitchFamily="2" charset="2"/>
              <a:buChar char="ü"/>
            </a:pPr>
            <a:r>
              <a:rPr lang="en-US" sz="2000" b="1" dirty="0" smtClean="0">
                <a:solidFill>
                  <a:srgbClr val="0070C0"/>
                </a:solidFill>
                <a:latin typeface="Calibri"/>
              </a:rPr>
              <a:t>By 2050: 1/3  </a:t>
            </a:r>
            <a:r>
              <a:rPr lang="en-US" sz="2000" b="1" dirty="0">
                <a:solidFill>
                  <a:srgbClr val="0070C0"/>
                </a:solidFill>
                <a:latin typeface="Calibri"/>
              </a:rPr>
              <a:t>of all children </a:t>
            </a:r>
            <a:r>
              <a:rPr lang="en-US" sz="2000" b="1" dirty="0" smtClean="0">
                <a:solidFill>
                  <a:srgbClr val="0070C0"/>
                </a:solidFill>
                <a:latin typeface="Calibri"/>
              </a:rPr>
              <a:t> </a:t>
            </a:r>
            <a:endParaRPr lang="en-US" sz="2000" b="1" dirty="0">
              <a:solidFill>
                <a:srgbClr val="0070C0"/>
              </a:solidFill>
              <a:latin typeface="Calibri"/>
            </a:endParaRPr>
          </a:p>
        </p:txBody>
      </p:sp>
      <p:sp>
        <p:nvSpPr>
          <p:cNvPr id="5" name="Rectangle 4"/>
          <p:cNvSpPr/>
          <p:nvPr/>
        </p:nvSpPr>
        <p:spPr>
          <a:xfrm>
            <a:off x="-28575" y="4278332"/>
            <a:ext cx="4953000" cy="1015663"/>
          </a:xfrm>
          <a:prstGeom prst="rect">
            <a:avLst/>
          </a:prstGeom>
        </p:spPr>
        <p:txBody>
          <a:bodyPr wrap="square">
            <a:spAutoFit/>
          </a:bodyPr>
          <a:lstStyle/>
          <a:p>
            <a:pPr lvl="1"/>
            <a:r>
              <a:rPr lang="en-US" sz="2000" b="1" dirty="0">
                <a:solidFill>
                  <a:srgbClr val="0070C0"/>
                </a:solidFill>
                <a:latin typeface="Calibri"/>
              </a:rPr>
              <a:t>M</a:t>
            </a:r>
            <a:r>
              <a:rPr lang="en-US" sz="2000" b="1" dirty="0" smtClean="0">
                <a:solidFill>
                  <a:srgbClr val="0070C0"/>
                </a:solidFill>
                <a:latin typeface="Calibri"/>
              </a:rPr>
              <a:t>ajority  form part of target population </a:t>
            </a:r>
          </a:p>
          <a:p>
            <a:pPr marL="1257300" lvl="2" indent="-342900">
              <a:buFont typeface="Wingdings" panose="05000000000000000000" pitchFamily="2" charset="2"/>
              <a:buChar char="ü"/>
            </a:pPr>
            <a:r>
              <a:rPr lang="en-US" sz="2000" b="1" dirty="0">
                <a:solidFill>
                  <a:srgbClr val="0070C0"/>
                </a:solidFill>
                <a:latin typeface="Calibri"/>
              </a:rPr>
              <a:t>Policies</a:t>
            </a:r>
          </a:p>
          <a:p>
            <a:pPr marL="1257300" lvl="2" indent="-342900">
              <a:buFont typeface="Wingdings" panose="05000000000000000000" pitchFamily="2" charset="2"/>
              <a:buChar char="ü"/>
            </a:pPr>
            <a:r>
              <a:rPr lang="en-US" sz="2000" b="1" dirty="0" smtClean="0">
                <a:solidFill>
                  <a:srgbClr val="0070C0"/>
                </a:solidFill>
                <a:latin typeface="Calibri"/>
              </a:rPr>
              <a:t>Service programs </a:t>
            </a:r>
          </a:p>
        </p:txBody>
      </p:sp>
    </p:spTree>
    <p:extLst>
      <p:ext uri="{BB962C8B-B14F-4D97-AF65-F5344CB8AC3E}">
        <p14:creationId xmlns:p14="http://schemas.microsoft.com/office/powerpoint/2010/main" val="12504913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558"/>
                                        </p:tgtEl>
                                        <p:attrNameLst>
                                          <p:attrName>style.visibility</p:attrName>
                                        </p:attrNameLst>
                                      </p:cBhvr>
                                      <p:to>
                                        <p:strVal val="visible"/>
                                      </p:to>
                                    </p:set>
                                    <p:anim calcmode="lin" valueType="num">
                                      <p:cBhvr>
                                        <p:cTn id="7" dur="500" fill="hold"/>
                                        <p:tgtEl>
                                          <p:spTgt spid="23558"/>
                                        </p:tgtEl>
                                        <p:attrNameLst>
                                          <p:attrName>ppt_w</p:attrName>
                                        </p:attrNameLst>
                                      </p:cBhvr>
                                      <p:tavLst>
                                        <p:tav tm="0">
                                          <p:val>
                                            <p:fltVal val="0"/>
                                          </p:val>
                                        </p:tav>
                                        <p:tav tm="100000">
                                          <p:val>
                                            <p:strVal val="#ppt_w"/>
                                          </p:val>
                                        </p:tav>
                                      </p:tavLst>
                                    </p:anim>
                                    <p:anim calcmode="lin" valueType="num">
                                      <p:cBhvr>
                                        <p:cTn id="8" dur="500" fill="hold"/>
                                        <p:tgtEl>
                                          <p:spTgt spid="23558"/>
                                        </p:tgtEl>
                                        <p:attrNameLst>
                                          <p:attrName>ppt_h</p:attrName>
                                        </p:attrNameLst>
                                      </p:cBhvr>
                                      <p:tavLst>
                                        <p:tav tm="0">
                                          <p:val>
                                            <p:fltVal val="0"/>
                                          </p:val>
                                        </p:tav>
                                        <p:tav tm="100000">
                                          <p:val>
                                            <p:strVal val="#ppt_h"/>
                                          </p:val>
                                        </p:tav>
                                      </p:tavLst>
                                    </p:anim>
                                    <p:animEffect transition="in" filter="fade">
                                      <p:cBhvr>
                                        <p:cTn id="9" dur="500"/>
                                        <p:tgtEl>
                                          <p:spTgt spid="23558"/>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par>
                                <p:cTn id="42" presetID="53" presetClass="entr" presetSubtype="16"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par>
                                <p:cTn id="47" presetID="53" presetClass="entr" presetSubtype="16" fill="hold" nodeType="withEffect">
                                  <p:stCondLst>
                                    <p:cond delay="0"/>
                                  </p:stCondLst>
                                  <p:childTnLst>
                                    <p:set>
                                      <p:cBhvr>
                                        <p:cTn id="48" dur="1" fill="hold">
                                          <p:stCondLst>
                                            <p:cond delay="0"/>
                                          </p:stCondLst>
                                        </p:cTn>
                                        <p:tgtEl>
                                          <p:spTgt spid="2052"/>
                                        </p:tgtEl>
                                        <p:attrNameLst>
                                          <p:attrName>style.visibility</p:attrName>
                                        </p:attrNameLst>
                                      </p:cBhvr>
                                      <p:to>
                                        <p:strVal val="visible"/>
                                      </p:to>
                                    </p:set>
                                    <p:anim calcmode="lin" valueType="num">
                                      <p:cBhvr>
                                        <p:cTn id="49" dur="500" fill="hold"/>
                                        <p:tgtEl>
                                          <p:spTgt spid="2052"/>
                                        </p:tgtEl>
                                        <p:attrNameLst>
                                          <p:attrName>ppt_w</p:attrName>
                                        </p:attrNameLst>
                                      </p:cBhvr>
                                      <p:tavLst>
                                        <p:tav tm="0">
                                          <p:val>
                                            <p:fltVal val="0"/>
                                          </p:val>
                                        </p:tav>
                                        <p:tav tm="100000">
                                          <p:val>
                                            <p:strVal val="#ppt_w"/>
                                          </p:val>
                                        </p:tav>
                                      </p:tavLst>
                                    </p:anim>
                                    <p:anim calcmode="lin" valueType="num">
                                      <p:cBhvr>
                                        <p:cTn id="50" dur="500" fill="hold"/>
                                        <p:tgtEl>
                                          <p:spTgt spid="2052"/>
                                        </p:tgtEl>
                                        <p:attrNameLst>
                                          <p:attrName>ppt_h</p:attrName>
                                        </p:attrNameLst>
                                      </p:cBhvr>
                                      <p:tavLst>
                                        <p:tav tm="0">
                                          <p:val>
                                            <p:fltVal val="0"/>
                                          </p:val>
                                        </p:tav>
                                        <p:tav tm="100000">
                                          <p:val>
                                            <p:strVal val="#ppt_h"/>
                                          </p:val>
                                        </p:tav>
                                      </p:tavLst>
                                    </p:anim>
                                    <p:animEffect transition="in" filter="fade">
                                      <p:cBhvr>
                                        <p:cTn id="51" dur="500"/>
                                        <p:tgtEl>
                                          <p:spTgt spid="205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Effect transition="in" filter="fade">
                                      <p:cBhvr>
                                        <p:cTn id="5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17"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Latinos are becoming an increasingly large share of the country</a:t>
            </a:r>
          </a:p>
        </p:txBody>
      </p:sp>
      <p:pic>
        <p:nvPicPr>
          <p:cNvPr id="4" name="Picture -102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14469" y="1914801"/>
            <a:ext cx="4437888" cy="319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81407" y="3565249"/>
            <a:ext cx="411513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4775" y="5510213"/>
            <a:ext cx="2511425"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00200"/>
            <a:ext cx="3883025"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755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 fill="hold"/>
                                        <p:tgtEl>
                                          <p:spTgt spid="3076"/>
                                        </p:tgtEl>
                                        <p:attrNameLst>
                                          <p:attrName>ppt_w</p:attrName>
                                        </p:attrNameLst>
                                      </p:cBhvr>
                                      <p:tavLst>
                                        <p:tav tm="0">
                                          <p:val>
                                            <p:fltVal val="0"/>
                                          </p:val>
                                        </p:tav>
                                        <p:tav tm="100000">
                                          <p:val>
                                            <p:strVal val="#ppt_w"/>
                                          </p:val>
                                        </p:tav>
                                      </p:tavLst>
                                    </p:anim>
                                    <p:anim calcmode="lin" valueType="num">
                                      <p:cBhvr>
                                        <p:cTn id="8" dur="500" fill="hold"/>
                                        <p:tgtEl>
                                          <p:spTgt spid="3076"/>
                                        </p:tgtEl>
                                        <p:attrNameLst>
                                          <p:attrName>ppt_h</p:attrName>
                                        </p:attrNameLst>
                                      </p:cBhvr>
                                      <p:tavLst>
                                        <p:tav tm="0">
                                          <p:val>
                                            <p:fltVal val="0"/>
                                          </p:val>
                                        </p:tav>
                                        <p:tav tm="100000">
                                          <p:val>
                                            <p:strVal val="#ppt_h"/>
                                          </p:val>
                                        </p:tav>
                                      </p:tavLst>
                                    </p:anim>
                                    <p:animEffect transition="in" filter="fade">
                                      <p:cBhvr>
                                        <p:cTn id="9" dur="500"/>
                                        <p:tgtEl>
                                          <p:spTgt spid="307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 calcmode="lin" valueType="num">
                                      <p:cBhvr>
                                        <p:cTn id="14" dur="500" fill="hold"/>
                                        <p:tgtEl>
                                          <p:spTgt spid="3074"/>
                                        </p:tgtEl>
                                        <p:attrNameLst>
                                          <p:attrName>ppt_w</p:attrName>
                                        </p:attrNameLst>
                                      </p:cBhvr>
                                      <p:tavLst>
                                        <p:tav tm="0">
                                          <p:val>
                                            <p:fltVal val="0"/>
                                          </p:val>
                                        </p:tav>
                                        <p:tav tm="100000">
                                          <p:val>
                                            <p:strVal val="#ppt_w"/>
                                          </p:val>
                                        </p:tav>
                                      </p:tavLst>
                                    </p:anim>
                                    <p:anim calcmode="lin" valueType="num">
                                      <p:cBhvr>
                                        <p:cTn id="15" dur="500" fill="hold"/>
                                        <p:tgtEl>
                                          <p:spTgt spid="3074"/>
                                        </p:tgtEl>
                                        <p:attrNameLst>
                                          <p:attrName>ppt_h</p:attrName>
                                        </p:attrNameLst>
                                      </p:cBhvr>
                                      <p:tavLst>
                                        <p:tav tm="0">
                                          <p:val>
                                            <p:fltVal val="0"/>
                                          </p:val>
                                        </p:tav>
                                        <p:tav tm="100000">
                                          <p:val>
                                            <p:strVal val="#ppt_h"/>
                                          </p:val>
                                        </p:tav>
                                      </p:tavLst>
                                    </p:anim>
                                    <p:animEffect transition="in" filter="fade">
                                      <p:cBhvr>
                                        <p:cTn id="16" dur="500"/>
                                        <p:tgtEl>
                                          <p:spTgt spid="307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par>
                                <p:cTn id="22" presetID="1" presetClass="entr" presetSubtype="0" fill="hold" nodeType="withEffect">
                                  <p:stCondLst>
                                    <p:cond delay="0"/>
                                  </p:stCondLst>
                                  <p:childTnLst>
                                    <p:set>
                                      <p:cBhvr>
                                        <p:cTn id="23"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Child Trends Powerpoint Template">
  <a:themeElements>
    <a:clrScheme name="Child Trends Powerpoint Chart Colors">
      <a:dk1>
        <a:sysClr val="windowText" lastClr="000000"/>
      </a:dk1>
      <a:lt1>
        <a:sysClr val="window" lastClr="FFFFFF"/>
      </a:lt1>
      <a:dk2>
        <a:srgbClr val="1F497D"/>
      </a:dk2>
      <a:lt2>
        <a:srgbClr val="EEECE1"/>
      </a:lt2>
      <a:accent1>
        <a:srgbClr val="558ED5"/>
      </a:accent1>
      <a:accent2>
        <a:srgbClr val="06724E"/>
      </a:accent2>
      <a:accent3>
        <a:srgbClr val="212C93"/>
      </a:accent3>
      <a:accent4>
        <a:srgbClr val="8EBE8D"/>
      </a:accent4>
      <a:accent5>
        <a:srgbClr val="A8C6EA"/>
      </a:accent5>
      <a:accent6>
        <a:srgbClr val="756BAD"/>
      </a:accent6>
      <a:hlink>
        <a:srgbClr val="03432E"/>
      </a:hlink>
      <a:folHlink>
        <a:srgbClr val="8387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Apothecar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11128</TotalTime>
  <Words>5280</Words>
  <Application>Microsoft Macintosh PowerPoint</Application>
  <PresentationFormat>On-screen Show (4:3)</PresentationFormat>
  <Paragraphs>529</Paragraphs>
  <Slides>41</Slides>
  <Notes>40</Notes>
  <HiddenSlides>0</HiddenSlides>
  <MMClips>0</MMClips>
  <ScaleCrop>false</ScaleCrop>
  <HeadingPairs>
    <vt:vector size="6" baseType="variant">
      <vt:variant>
        <vt:lpstr>Fonts Used</vt:lpstr>
      </vt:variant>
      <vt:variant>
        <vt:i4>19</vt:i4>
      </vt:variant>
      <vt:variant>
        <vt:lpstr>Theme</vt:lpstr>
      </vt:variant>
      <vt:variant>
        <vt:i4>4</vt:i4>
      </vt:variant>
      <vt:variant>
        <vt:lpstr>Slide Titles</vt:lpstr>
      </vt:variant>
      <vt:variant>
        <vt:i4>41</vt:i4>
      </vt:variant>
    </vt:vector>
  </HeadingPairs>
  <TitlesOfParts>
    <vt:vector size="64" baseType="lpstr">
      <vt:lpstr>Book Antiqua</vt:lpstr>
      <vt:lpstr>Calibri</vt:lpstr>
      <vt:lpstr>Californian FB</vt:lpstr>
      <vt:lpstr>Cambria</vt:lpstr>
      <vt:lpstr>Century Gothic</vt:lpstr>
      <vt:lpstr>Courier New</vt:lpstr>
      <vt:lpstr>Franklin Gothic Book</vt:lpstr>
      <vt:lpstr>Georgia</vt:lpstr>
      <vt:lpstr>Helvetica</vt:lpstr>
      <vt:lpstr>Khmer UI</vt:lpstr>
      <vt:lpstr>MS Gothic</vt:lpstr>
      <vt:lpstr>ＭＳ Ｐゴシック</vt:lpstr>
      <vt:lpstr>Palatino Linotype</vt:lpstr>
      <vt:lpstr>Symbol</vt:lpstr>
      <vt:lpstr>Times New Roman</vt:lpstr>
      <vt:lpstr>Trebuchet MS</vt:lpstr>
      <vt:lpstr>Verdana</vt:lpstr>
      <vt:lpstr>Wingdings</vt:lpstr>
      <vt:lpstr>Arial</vt:lpstr>
      <vt:lpstr>Apothecary</vt:lpstr>
      <vt:lpstr>1_Child Trends Powerpoint Template</vt:lpstr>
      <vt:lpstr>1_Office Theme</vt:lpstr>
      <vt:lpstr>1_Apothecary</vt:lpstr>
      <vt:lpstr>Reaching and Engaging with Hispanic Communities:  A Researched-informed Communication Guide For Nonprofits, Policymakers, And Funders</vt:lpstr>
      <vt:lpstr>Webinar Objectives</vt:lpstr>
      <vt:lpstr>Join the conversation on twitter</vt:lpstr>
      <vt:lpstr>Who Are the Panelists?</vt:lpstr>
      <vt:lpstr>Introductory remarks</vt:lpstr>
      <vt:lpstr>Purpose</vt:lpstr>
      <vt:lpstr>Why communication? Effective communication Strategies</vt:lpstr>
      <vt:lpstr>Why Focus on Latino Communities? </vt:lpstr>
      <vt:lpstr>Latinos are becoming an increasingly large share of the country</vt:lpstr>
      <vt:lpstr>Why Service Providers?</vt:lpstr>
      <vt:lpstr>Research and Practice Informed</vt:lpstr>
      <vt:lpstr>Communication Guide Based on a Strategic Communication Framework</vt:lpstr>
      <vt:lpstr>Recommendation: Know your audience</vt:lpstr>
      <vt:lpstr>Diversity Among  U.S. Latinos</vt:lpstr>
      <vt:lpstr>Recommendation: take note of preferences for  outreach efforts</vt:lpstr>
      <vt:lpstr>Recommendation:   take note of preferences for outreach efforts</vt:lpstr>
      <vt:lpstr>Recommendation: Build partnerships &amp; Leverage “influencers”</vt:lpstr>
      <vt:lpstr>texting and phone CALLS  complement other communication</vt:lpstr>
      <vt:lpstr>Reach Latinos through the media channels they rely on most</vt:lpstr>
      <vt:lpstr>Take advantage of social media</vt:lpstr>
      <vt:lpstr>Hispanic Adults And Social Media</vt:lpstr>
      <vt:lpstr>Technology Latinos have</vt:lpstr>
      <vt:lpstr>optimize your website  for mobile devices</vt:lpstr>
      <vt:lpstr>Keep in Mind…</vt:lpstr>
      <vt:lpstr>track your results &amp;  Learn from your outreach strategies</vt:lpstr>
      <vt:lpstr>Summary</vt:lpstr>
      <vt:lpstr>Respondent sandra gutierrez</vt:lpstr>
      <vt:lpstr>PowerPoint Presentation</vt:lpstr>
      <vt:lpstr>PowerPoint Presentation</vt:lpstr>
      <vt:lpstr>PowerPoint Presentation</vt:lpstr>
      <vt:lpstr>Respondent ANN RIVERA</vt:lpstr>
      <vt:lpstr>PowerPoint Presentation</vt:lpstr>
      <vt:lpstr>PowerPoint Presentation</vt:lpstr>
      <vt:lpstr>PowerPoint Presentation</vt:lpstr>
      <vt:lpstr>PowerPoint Presentation</vt:lpstr>
      <vt:lpstr>Respondent Danielle M. Reyes</vt:lpstr>
      <vt:lpstr>  return on investment  </vt:lpstr>
      <vt:lpstr>PowerPoint Presentation</vt:lpstr>
      <vt:lpstr> Return on Investment </vt:lpstr>
      <vt:lpstr> Return on Investment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Reaching and Engaging with Hispanic Communities</dc:title>
  <dc:creator>Alicia Torres</dc:creator>
  <cp:lastModifiedBy>Terrance Hamm</cp:lastModifiedBy>
  <cp:revision>316</cp:revision>
  <cp:lastPrinted>2016-10-18T14:21:24Z</cp:lastPrinted>
  <dcterms:created xsi:type="dcterms:W3CDTF">2016-08-01T19:11:23Z</dcterms:created>
  <dcterms:modified xsi:type="dcterms:W3CDTF">2016-10-20T20:14:57Z</dcterms:modified>
</cp:coreProperties>
</file>