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  <p:sldMasterId id="2147483852" r:id="rId2"/>
  </p:sldMasterIdLst>
  <p:notesMasterIdLst>
    <p:notesMasterId r:id="rId94"/>
  </p:notesMasterIdLst>
  <p:sldIdLst>
    <p:sldId id="256" r:id="rId3"/>
    <p:sldId id="258" r:id="rId4"/>
    <p:sldId id="309" r:id="rId5"/>
    <p:sldId id="259" r:id="rId6"/>
    <p:sldId id="264" r:id="rId7"/>
    <p:sldId id="265" r:id="rId8"/>
    <p:sldId id="310" r:id="rId9"/>
    <p:sldId id="311" r:id="rId10"/>
    <p:sldId id="312" r:id="rId11"/>
    <p:sldId id="267" r:id="rId12"/>
    <p:sldId id="266" r:id="rId13"/>
    <p:sldId id="268" r:id="rId14"/>
    <p:sldId id="313" r:id="rId15"/>
    <p:sldId id="257" r:id="rId16"/>
    <p:sldId id="269" r:id="rId17"/>
    <p:sldId id="270" r:id="rId18"/>
    <p:sldId id="271" r:id="rId19"/>
    <p:sldId id="314" r:id="rId20"/>
    <p:sldId id="315" r:id="rId21"/>
    <p:sldId id="316" r:id="rId22"/>
    <p:sldId id="348" r:id="rId23"/>
    <p:sldId id="272" r:id="rId24"/>
    <p:sldId id="318" r:id="rId25"/>
    <p:sldId id="274" r:id="rId26"/>
    <p:sldId id="275" r:id="rId27"/>
    <p:sldId id="276" r:id="rId28"/>
    <p:sldId id="277" r:id="rId29"/>
    <p:sldId id="319" r:id="rId30"/>
    <p:sldId id="320" r:id="rId31"/>
    <p:sldId id="321" r:id="rId32"/>
    <p:sldId id="322" r:id="rId33"/>
    <p:sldId id="260" r:id="rId34"/>
    <p:sldId id="323" r:id="rId35"/>
    <p:sldId id="278" r:id="rId36"/>
    <p:sldId id="280" r:id="rId37"/>
    <p:sldId id="281" r:id="rId38"/>
    <p:sldId id="282" r:id="rId39"/>
    <p:sldId id="324" r:id="rId40"/>
    <p:sldId id="325" r:id="rId41"/>
    <p:sldId id="326" r:id="rId42"/>
    <p:sldId id="283" r:id="rId43"/>
    <p:sldId id="261" r:id="rId44"/>
    <p:sldId id="327" r:id="rId45"/>
    <p:sldId id="285" r:id="rId46"/>
    <p:sldId id="286" r:id="rId47"/>
    <p:sldId id="287" r:id="rId48"/>
    <p:sldId id="350" r:id="rId49"/>
    <p:sldId id="351" r:id="rId50"/>
    <p:sldId id="352" r:id="rId51"/>
    <p:sldId id="288" r:id="rId52"/>
    <p:sldId id="328" r:id="rId53"/>
    <p:sldId id="289" r:id="rId54"/>
    <p:sldId id="290" r:id="rId55"/>
    <p:sldId id="291" r:id="rId56"/>
    <p:sldId id="329" r:id="rId57"/>
    <p:sldId id="330" r:id="rId58"/>
    <p:sldId id="331" r:id="rId59"/>
    <p:sldId id="284" r:id="rId60"/>
    <p:sldId id="332" r:id="rId61"/>
    <p:sldId id="273" r:id="rId62"/>
    <p:sldId id="294" r:id="rId63"/>
    <p:sldId id="295" r:id="rId64"/>
    <p:sldId id="333" r:id="rId65"/>
    <p:sldId id="334" r:id="rId66"/>
    <p:sldId id="335" r:id="rId67"/>
    <p:sldId id="349" r:id="rId68"/>
    <p:sldId id="298" r:id="rId69"/>
    <p:sldId id="336" r:id="rId70"/>
    <p:sldId id="299" r:id="rId71"/>
    <p:sldId id="300" r:id="rId72"/>
    <p:sldId id="301" r:id="rId73"/>
    <p:sldId id="337" r:id="rId74"/>
    <p:sldId id="338" r:id="rId75"/>
    <p:sldId id="339" r:id="rId76"/>
    <p:sldId id="302" r:id="rId77"/>
    <p:sldId id="292" r:id="rId78"/>
    <p:sldId id="340" r:id="rId79"/>
    <p:sldId id="293" r:id="rId80"/>
    <p:sldId id="303" r:id="rId81"/>
    <p:sldId id="341" r:id="rId82"/>
    <p:sldId id="342" r:id="rId83"/>
    <p:sldId id="343" r:id="rId84"/>
    <p:sldId id="304" r:id="rId85"/>
    <p:sldId id="344" r:id="rId86"/>
    <p:sldId id="305" r:id="rId87"/>
    <p:sldId id="306" r:id="rId88"/>
    <p:sldId id="307" r:id="rId89"/>
    <p:sldId id="308" r:id="rId90"/>
    <p:sldId id="345" r:id="rId91"/>
    <p:sldId id="346" r:id="rId92"/>
    <p:sldId id="347" r:id="rId9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1C4"/>
    <a:srgbClr val="D6A538"/>
    <a:srgbClr val="E8B92F"/>
    <a:srgbClr val="E6BA65"/>
    <a:srgbClr val="40BA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86" autoAdjust="0"/>
    <p:restoredTop sz="77193" autoAdjust="0"/>
  </p:normalViewPr>
  <p:slideViewPr>
    <p:cSldViewPr snapToGrid="0" snapToObjects="1">
      <p:cViewPr varScale="1">
        <p:scale>
          <a:sx n="48" d="100"/>
          <a:sy n="48" d="100"/>
        </p:scale>
        <p:origin x="580" y="4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2820"/>
    </p:cViewPr>
  </p:sorterViewPr>
  <p:notesViewPr>
    <p:cSldViewPr snapToGrid="0" snapToObjects="1">
      <p:cViewPr varScale="1">
        <p:scale>
          <a:sx n="48" d="100"/>
          <a:sy n="48" d="100"/>
        </p:scale>
        <p:origin x="2684" y="5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63" Type="http://schemas.openxmlformats.org/officeDocument/2006/relationships/slide" Target="slides/slide61.xml"/><Relationship Id="rId68" Type="http://schemas.openxmlformats.org/officeDocument/2006/relationships/slide" Target="slides/slide66.xml"/><Relationship Id="rId76" Type="http://schemas.openxmlformats.org/officeDocument/2006/relationships/slide" Target="slides/slide74.xml"/><Relationship Id="rId84" Type="http://schemas.openxmlformats.org/officeDocument/2006/relationships/slide" Target="slides/slide82.xml"/><Relationship Id="rId89" Type="http://schemas.openxmlformats.org/officeDocument/2006/relationships/slide" Target="slides/slide87.xml"/><Relationship Id="rId97" Type="http://schemas.openxmlformats.org/officeDocument/2006/relationships/theme" Target="theme/theme1.xml"/><Relationship Id="rId7" Type="http://schemas.openxmlformats.org/officeDocument/2006/relationships/slide" Target="slides/slide5.xml"/><Relationship Id="rId71" Type="http://schemas.openxmlformats.org/officeDocument/2006/relationships/slide" Target="slides/slide69.xml"/><Relationship Id="rId92" Type="http://schemas.openxmlformats.org/officeDocument/2006/relationships/slide" Target="slides/slide90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66" Type="http://schemas.openxmlformats.org/officeDocument/2006/relationships/slide" Target="slides/slide64.xml"/><Relationship Id="rId74" Type="http://schemas.openxmlformats.org/officeDocument/2006/relationships/slide" Target="slides/slide72.xml"/><Relationship Id="rId79" Type="http://schemas.openxmlformats.org/officeDocument/2006/relationships/slide" Target="slides/slide77.xml"/><Relationship Id="rId87" Type="http://schemas.openxmlformats.org/officeDocument/2006/relationships/slide" Target="slides/slide85.xml"/><Relationship Id="rId5" Type="http://schemas.openxmlformats.org/officeDocument/2006/relationships/slide" Target="slides/slide3.xml"/><Relationship Id="rId61" Type="http://schemas.openxmlformats.org/officeDocument/2006/relationships/slide" Target="slides/slide59.xml"/><Relationship Id="rId82" Type="http://schemas.openxmlformats.org/officeDocument/2006/relationships/slide" Target="slides/slide80.xml"/><Relationship Id="rId90" Type="http://schemas.openxmlformats.org/officeDocument/2006/relationships/slide" Target="slides/slide88.xml"/><Relationship Id="rId95" Type="http://schemas.openxmlformats.org/officeDocument/2006/relationships/presProps" Target="presProps.xml"/><Relationship Id="rId19" Type="http://schemas.openxmlformats.org/officeDocument/2006/relationships/slide" Target="slides/slide1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slide" Target="slides/slide62.xml"/><Relationship Id="rId69" Type="http://schemas.openxmlformats.org/officeDocument/2006/relationships/slide" Target="slides/slide67.xml"/><Relationship Id="rId77" Type="http://schemas.openxmlformats.org/officeDocument/2006/relationships/slide" Target="slides/slide75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72" Type="http://schemas.openxmlformats.org/officeDocument/2006/relationships/slide" Target="slides/slide70.xml"/><Relationship Id="rId80" Type="http://schemas.openxmlformats.org/officeDocument/2006/relationships/slide" Target="slides/slide78.xml"/><Relationship Id="rId85" Type="http://schemas.openxmlformats.org/officeDocument/2006/relationships/slide" Target="slides/slide83.xml"/><Relationship Id="rId93" Type="http://schemas.openxmlformats.org/officeDocument/2006/relationships/slide" Target="slides/slide91.xml"/><Relationship Id="rId98" Type="http://schemas.openxmlformats.org/officeDocument/2006/relationships/tableStyles" Target="tableStyles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67" Type="http://schemas.openxmlformats.org/officeDocument/2006/relationships/slide" Target="slides/slide65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slide" Target="slides/slide60.xml"/><Relationship Id="rId70" Type="http://schemas.openxmlformats.org/officeDocument/2006/relationships/slide" Target="slides/slide68.xml"/><Relationship Id="rId75" Type="http://schemas.openxmlformats.org/officeDocument/2006/relationships/slide" Target="slides/slide73.xml"/><Relationship Id="rId83" Type="http://schemas.openxmlformats.org/officeDocument/2006/relationships/slide" Target="slides/slide81.xml"/><Relationship Id="rId88" Type="http://schemas.openxmlformats.org/officeDocument/2006/relationships/slide" Target="slides/slide86.xml"/><Relationship Id="rId91" Type="http://schemas.openxmlformats.org/officeDocument/2006/relationships/slide" Target="slides/slide89.xml"/><Relationship Id="rId9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slide" Target="slides/slide63.xml"/><Relationship Id="rId73" Type="http://schemas.openxmlformats.org/officeDocument/2006/relationships/slide" Target="slides/slide71.xml"/><Relationship Id="rId78" Type="http://schemas.openxmlformats.org/officeDocument/2006/relationships/slide" Target="slides/slide76.xml"/><Relationship Id="rId81" Type="http://schemas.openxmlformats.org/officeDocument/2006/relationships/slide" Target="slides/slide79.xml"/><Relationship Id="rId86" Type="http://schemas.openxmlformats.org/officeDocument/2006/relationships/slide" Target="slides/slide84.xml"/><Relationship Id="rId94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9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4A381B-7FD1-4B90-B415-012223540CAC}" type="datetimeFigureOut">
              <a:rPr lang="en-US" smtClean="0"/>
              <a:t>8/31/2020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635DB3-80EB-499D-A335-E61CD7BBF6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9036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contents of this presentation are those of the author(s) and do not necessarily represent the official views of nor an endorsement by DC Health.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635DB3-80EB-499D-A335-E61CD7BBF63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8392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12344400" cy="5334001"/>
          </a:xfrm>
          <a:prstGeom prst="rect">
            <a:avLst/>
          </a:prstGeom>
          <a:solidFill>
            <a:srgbClr val="40BA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7" y="1298448"/>
            <a:ext cx="9664414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5-Point Star 8">
            <a:extLst>
              <a:ext uri="{FF2B5EF4-FFF2-40B4-BE49-F238E27FC236}">
                <a16:creationId xmlns:a16="http://schemas.microsoft.com/office/drawing/2014/main" id="{C734B43B-BA0C-C446-A39B-971448112EB4}"/>
              </a:ext>
            </a:extLst>
          </p:cNvPr>
          <p:cNvSpPr/>
          <p:nvPr userDrawn="1"/>
        </p:nvSpPr>
        <p:spPr>
          <a:xfrm rot="20262825">
            <a:off x="10341555" y="4636497"/>
            <a:ext cx="1222513" cy="1222513"/>
          </a:xfrm>
          <a:prstGeom prst="star5">
            <a:avLst/>
          </a:prstGeom>
          <a:solidFill>
            <a:srgbClr val="00A1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5-Point Star 9">
            <a:extLst>
              <a:ext uri="{FF2B5EF4-FFF2-40B4-BE49-F238E27FC236}">
                <a16:creationId xmlns:a16="http://schemas.microsoft.com/office/drawing/2014/main" id="{7FF76DD3-9373-F240-B318-E8BF2252C22E}"/>
              </a:ext>
            </a:extLst>
          </p:cNvPr>
          <p:cNvSpPr/>
          <p:nvPr userDrawn="1"/>
        </p:nvSpPr>
        <p:spPr>
          <a:xfrm rot="1067754">
            <a:off x="319511" y="827593"/>
            <a:ext cx="1858895" cy="1858895"/>
          </a:xfrm>
          <a:prstGeom prst="star5">
            <a:avLst/>
          </a:prstGeom>
          <a:solidFill>
            <a:srgbClr val="00A1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5-Point Star 10">
            <a:extLst>
              <a:ext uri="{FF2B5EF4-FFF2-40B4-BE49-F238E27FC236}">
                <a16:creationId xmlns:a16="http://schemas.microsoft.com/office/drawing/2014/main" id="{7C090535-E9C0-F642-B647-11D20951047F}"/>
              </a:ext>
            </a:extLst>
          </p:cNvPr>
          <p:cNvSpPr/>
          <p:nvPr userDrawn="1"/>
        </p:nvSpPr>
        <p:spPr>
          <a:xfrm rot="20262825">
            <a:off x="6673372" y="1907639"/>
            <a:ext cx="989045" cy="989045"/>
          </a:xfrm>
          <a:prstGeom prst="star5">
            <a:avLst/>
          </a:prstGeom>
          <a:solidFill>
            <a:srgbClr val="00A1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5-Point Star 11">
            <a:extLst>
              <a:ext uri="{FF2B5EF4-FFF2-40B4-BE49-F238E27FC236}">
                <a16:creationId xmlns:a16="http://schemas.microsoft.com/office/drawing/2014/main" id="{2BC15BA7-5B55-F440-8573-3E4C5080D2A6}"/>
              </a:ext>
            </a:extLst>
          </p:cNvPr>
          <p:cNvSpPr/>
          <p:nvPr userDrawn="1"/>
        </p:nvSpPr>
        <p:spPr>
          <a:xfrm rot="20262825">
            <a:off x="11174592" y="933708"/>
            <a:ext cx="729478" cy="729478"/>
          </a:xfrm>
          <a:prstGeom prst="star5">
            <a:avLst/>
          </a:prstGeom>
          <a:solidFill>
            <a:srgbClr val="00A1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12344400" cy="5334001"/>
          </a:xfrm>
          <a:prstGeom prst="rect">
            <a:avLst/>
          </a:prstGeom>
          <a:solidFill>
            <a:srgbClr val="E8B9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7" y="1298448"/>
            <a:ext cx="9664414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5-Point Star 8">
            <a:extLst>
              <a:ext uri="{FF2B5EF4-FFF2-40B4-BE49-F238E27FC236}">
                <a16:creationId xmlns:a16="http://schemas.microsoft.com/office/drawing/2014/main" id="{C734B43B-BA0C-C446-A39B-971448112EB4}"/>
              </a:ext>
            </a:extLst>
          </p:cNvPr>
          <p:cNvSpPr/>
          <p:nvPr userDrawn="1"/>
        </p:nvSpPr>
        <p:spPr>
          <a:xfrm rot="20262825">
            <a:off x="10341555" y="4636497"/>
            <a:ext cx="1222513" cy="1222513"/>
          </a:xfrm>
          <a:prstGeom prst="star5">
            <a:avLst/>
          </a:prstGeom>
          <a:solidFill>
            <a:srgbClr val="D6A5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5-Point Star 9">
            <a:extLst>
              <a:ext uri="{FF2B5EF4-FFF2-40B4-BE49-F238E27FC236}">
                <a16:creationId xmlns:a16="http://schemas.microsoft.com/office/drawing/2014/main" id="{7FF76DD3-9373-F240-B318-E8BF2252C22E}"/>
              </a:ext>
            </a:extLst>
          </p:cNvPr>
          <p:cNvSpPr/>
          <p:nvPr userDrawn="1"/>
        </p:nvSpPr>
        <p:spPr>
          <a:xfrm rot="1067754">
            <a:off x="319511" y="827593"/>
            <a:ext cx="1858895" cy="1858895"/>
          </a:xfrm>
          <a:prstGeom prst="star5">
            <a:avLst/>
          </a:prstGeom>
          <a:solidFill>
            <a:srgbClr val="D6A5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5-Point Star 10">
            <a:extLst>
              <a:ext uri="{FF2B5EF4-FFF2-40B4-BE49-F238E27FC236}">
                <a16:creationId xmlns:a16="http://schemas.microsoft.com/office/drawing/2014/main" id="{7C090535-E9C0-F642-B647-11D20951047F}"/>
              </a:ext>
            </a:extLst>
          </p:cNvPr>
          <p:cNvSpPr/>
          <p:nvPr userDrawn="1"/>
        </p:nvSpPr>
        <p:spPr>
          <a:xfrm rot="20262825">
            <a:off x="5888180" y="1449047"/>
            <a:ext cx="989045" cy="989045"/>
          </a:xfrm>
          <a:prstGeom prst="star5">
            <a:avLst/>
          </a:prstGeom>
          <a:solidFill>
            <a:srgbClr val="D6A5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5-Point Star 11">
            <a:extLst>
              <a:ext uri="{FF2B5EF4-FFF2-40B4-BE49-F238E27FC236}">
                <a16:creationId xmlns:a16="http://schemas.microsoft.com/office/drawing/2014/main" id="{2BC15BA7-5B55-F440-8573-3E4C5080D2A6}"/>
              </a:ext>
            </a:extLst>
          </p:cNvPr>
          <p:cNvSpPr/>
          <p:nvPr userDrawn="1"/>
        </p:nvSpPr>
        <p:spPr>
          <a:xfrm rot="20262825">
            <a:off x="11174592" y="933708"/>
            <a:ext cx="729478" cy="729478"/>
          </a:xfrm>
          <a:prstGeom prst="star5">
            <a:avLst/>
          </a:prstGeom>
          <a:solidFill>
            <a:srgbClr val="D6A53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3630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5-Point Star 6">
            <a:extLst>
              <a:ext uri="{FF2B5EF4-FFF2-40B4-BE49-F238E27FC236}">
                <a16:creationId xmlns:a16="http://schemas.microsoft.com/office/drawing/2014/main" id="{828CA068-B87E-4543-A5ED-1F985E18A396}"/>
              </a:ext>
            </a:extLst>
          </p:cNvPr>
          <p:cNvSpPr/>
          <p:nvPr userDrawn="1"/>
        </p:nvSpPr>
        <p:spPr>
          <a:xfrm>
            <a:off x="168903" y="78505"/>
            <a:ext cx="624446" cy="624446"/>
          </a:xfrm>
          <a:prstGeom prst="star5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5-Point Star 7">
            <a:extLst>
              <a:ext uri="{FF2B5EF4-FFF2-40B4-BE49-F238E27FC236}">
                <a16:creationId xmlns:a16="http://schemas.microsoft.com/office/drawing/2014/main" id="{8596D785-1D40-074D-B173-5E55E423B0AD}"/>
              </a:ext>
            </a:extLst>
          </p:cNvPr>
          <p:cNvSpPr/>
          <p:nvPr userDrawn="1"/>
        </p:nvSpPr>
        <p:spPr>
          <a:xfrm>
            <a:off x="11398651" y="56908"/>
            <a:ext cx="624446" cy="624446"/>
          </a:xfrm>
          <a:prstGeom prst="star5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4152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160" y="1113898"/>
            <a:ext cx="6545446" cy="56581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99160" y="2046743"/>
            <a:ext cx="3474720" cy="3295815"/>
          </a:xfrm>
        </p:spPr>
        <p:txBody>
          <a:bodyPr/>
          <a:lstStyle>
            <a:lvl1pPr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400">
                <a:solidFill>
                  <a:schemeClr val="tx1"/>
                </a:solidFill>
              </a:defRPr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56259" y="1604726"/>
            <a:ext cx="3474720" cy="373783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8/31/2020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26521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49052" y="1227339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49052" y="2134689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06065" y="1230084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06065" y="2137434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8/31/2020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18566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8/31/2020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48071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8/31/2020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81836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8/31/2020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71276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8/31/2020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95755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8/31/2020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5920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5-Point Star 6">
            <a:extLst>
              <a:ext uri="{FF2B5EF4-FFF2-40B4-BE49-F238E27FC236}">
                <a16:creationId xmlns:a16="http://schemas.microsoft.com/office/drawing/2014/main" id="{828CA068-B87E-4543-A5ED-1F985E18A396}"/>
              </a:ext>
            </a:extLst>
          </p:cNvPr>
          <p:cNvSpPr/>
          <p:nvPr userDrawn="1"/>
        </p:nvSpPr>
        <p:spPr>
          <a:xfrm>
            <a:off x="168903" y="78505"/>
            <a:ext cx="624446" cy="624446"/>
          </a:xfrm>
          <a:prstGeom prst="star5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5-Point Star 7">
            <a:extLst>
              <a:ext uri="{FF2B5EF4-FFF2-40B4-BE49-F238E27FC236}">
                <a16:creationId xmlns:a16="http://schemas.microsoft.com/office/drawing/2014/main" id="{8596D785-1D40-074D-B173-5E55E423B0AD}"/>
              </a:ext>
            </a:extLst>
          </p:cNvPr>
          <p:cNvSpPr/>
          <p:nvPr userDrawn="1"/>
        </p:nvSpPr>
        <p:spPr>
          <a:xfrm>
            <a:off x="11398651" y="56908"/>
            <a:ext cx="624446" cy="624446"/>
          </a:xfrm>
          <a:prstGeom prst="star5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9160" y="1113898"/>
            <a:ext cx="6545446" cy="56581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99160" y="2046743"/>
            <a:ext cx="3474720" cy="3295815"/>
          </a:xfrm>
        </p:spPr>
        <p:txBody>
          <a:bodyPr/>
          <a:lstStyle>
            <a:lvl1pPr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400">
                <a:solidFill>
                  <a:schemeClr val="tx1"/>
                </a:solidFill>
              </a:defRPr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56259" y="1604726"/>
            <a:ext cx="3474720" cy="3737832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8/31/2020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49052" y="1227339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49052" y="2134689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06065" y="1230084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06065" y="2137434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8/31/2020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8/31/2020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8/31/2020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8/31/2020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8/31/2020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8/31/2020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4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1" y="-75935"/>
            <a:ext cx="12314583" cy="93332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05858" y="1342498"/>
            <a:ext cx="6545446" cy="5658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1843" y="390728"/>
            <a:ext cx="9882442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8/31/2020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5-Point Star 9">
            <a:extLst>
              <a:ext uri="{FF2B5EF4-FFF2-40B4-BE49-F238E27FC236}">
                <a16:creationId xmlns:a16="http://schemas.microsoft.com/office/drawing/2014/main" id="{3F88B1A0-5E5F-F840-BE72-AD9C0B805CD9}"/>
              </a:ext>
            </a:extLst>
          </p:cNvPr>
          <p:cNvSpPr/>
          <p:nvPr userDrawn="1"/>
        </p:nvSpPr>
        <p:spPr>
          <a:xfrm>
            <a:off x="168903" y="78505"/>
            <a:ext cx="624446" cy="624446"/>
          </a:xfrm>
          <a:prstGeom prst="star5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5-Point Star 10">
            <a:extLst>
              <a:ext uri="{FF2B5EF4-FFF2-40B4-BE49-F238E27FC236}">
                <a16:creationId xmlns:a16="http://schemas.microsoft.com/office/drawing/2014/main" id="{EF388D02-D18E-754C-9434-25788F79826F}"/>
              </a:ext>
            </a:extLst>
          </p:cNvPr>
          <p:cNvSpPr/>
          <p:nvPr userDrawn="1"/>
        </p:nvSpPr>
        <p:spPr>
          <a:xfrm>
            <a:off x="11398651" y="56908"/>
            <a:ext cx="624446" cy="624446"/>
          </a:xfrm>
          <a:prstGeom prst="star5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4" r:id="rId3"/>
    <p:sldLayoutId id="2147483845" r:id="rId4"/>
    <p:sldLayoutId id="2147483846" r:id="rId5"/>
    <p:sldLayoutId id="2147483848" r:id="rId6"/>
    <p:sldLayoutId id="2147483849" r:id="rId7"/>
    <p:sldLayoutId id="2147483850" r:id="rId8"/>
    <p:sldLayoutId id="2147483851" r:id="rId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1" y="-75935"/>
            <a:ext cx="12314583" cy="933326"/>
          </a:xfrm>
          <a:prstGeom prst="rect">
            <a:avLst/>
          </a:prstGeom>
          <a:solidFill>
            <a:srgbClr val="E8B92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05858" y="1342498"/>
            <a:ext cx="6545446" cy="5658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1843" y="390728"/>
            <a:ext cx="9882442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8/31/2020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5-Point Star 9">
            <a:extLst>
              <a:ext uri="{FF2B5EF4-FFF2-40B4-BE49-F238E27FC236}">
                <a16:creationId xmlns:a16="http://schemas.microsoft.com/office/drawing/2014/main" id="{3F88B1A0-5E5F-F840-BE72-AD9C0B805CD9}"/>
              </a:ext>
            </a:extLst>
          </p:cNvPr>
          <p:cNvSpPr/>
          <p:nvPr userDrawn="1"/>
        </p:nvSpPr>
        <p:spPr>
          <a:xfrm>
            <a:off x="168903" y="78505"/>
            <a:ext cx="624446" cy="624446"/>
          </a:xfrm>
          <a:prstGeom prst="star5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5-Point Star 10">
            <a:extLst>
              <a:ext uri="{FF2B5EF4-FFF2-40B4-BE49-F238E27FC236}">
                <a16:creationId xmlns:a16="http://schemas.microsoft.com/office/drawing/2014/main" id="{EF388D02-D18E-754C-9434-25788F79826F}"/>
              </a:ext>
            </a:extLst>
          </p:cNvPr>
          <p:cNvSpPr/>
          <p:nvPr userDrawn="1"/>
        </p:nvSpPr>
        <p:spPr>
          <a:xfrm>
            <a:off x="11398651" y="56908"/>
            <a:ext cx="624446" cy="624446"/>
          </a:xfrm>
          <a:prstGeom prst="star5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705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9" r:id="rId6"/>
    <p:sldLayoutId id="2147483860" r:id="rId7"/>
    <p:sldLayoutId id="2147483861" r:id="rId8"/>
    <p:sldLayoutId id="2147483862" r:id="rId9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g"/><Relationship Id="rId4" Type="http://schemas.openxmlformats.org/officeDocument/2006/relationships/image" Target="../media/image6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99BD32-7EBC-2A41-B39A-28E562C2FC4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El Camino: </a:t>
            </a:r>
            <a:br>
              <a:rPr lang="en-US" dirty="0"/>
            </a:br>
            <a:r>
              <a:rPr lang="en-US" dirty="0"/>
              <a:t>The Road to Healthy Relationships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BD707FF-5ABB-43D4-A327-56A1D8A5B3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9026" y="72560"/>
            <a:ext cx="2115495" cy="62184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A3BD3B3-FE62-41E9-9A70-C92AD6B2C86B}"/>
              </a:ext>
            </a:extLst>
          </p:cNvPr>
          <p:cNvPicPr/>
          <p:nvPr/>
        </p:nvPicPr>
        <p:blipFill>
          <a:blip r:embed="rId4"/>
          <a:srcRect/>
          <a:stretch/>
        </p:blipFill>
        <p:spPr>
          <a:xfrm>
            <a:off x="5605671" y="72560"/>
            <a:ext cx="6427304" cy="663348"/>
          </a:xfrm>
          <a:prstGeom prst="rect">
            <a:avLst/>
          </a:prstGeom>
        </p:spPr>
      </p:pic>
      <p:pic>
        <p:nvPicPr>
          <p:cNvPr id="6" name="Picture 5" descr="A picture containing drawing&#10;&#10;Description automatically generated">
            <a:extLst>
              <a:ext uri="{FF2B5EF4-FFF2-40B4-BE49-F238E27FC236}">
                <a16:creationId xmlns:a16="http://schemas.microsoft.com/office/drawing/2014/main" id="{9A00C5C8-5F7F-405D-9E8D-8870B3D8776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92358" y="0"/>
            <a:ext cx="1895475" cy="704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26409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B8EEFE-C105-8447-AC79-109DC6EA44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7179" y="1203952"/>
            <a:ext cx="6545446" cy="56581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Values and Definitions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59EDB63-50ED-4F8D-895A-7B2A10A8C9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1326368"/>
              </p:ext>
            </p:extLst>
          </p:nvPr>
        </p:nvGraphicFramePr>
        <p:xfrm>
          <a:off x="851580" y="1825626"/>
          <a:ext cx="10479316" cy="4351341"/>
        </p:xfrm>
        <a:graphic>
          <a:graphicData uri="http://schemas.openxmlformats.org/drawingml/2006/table">
            <a:tbl>
              <a:tblPr firstRow="1" firstCol="1" bandRow="1"/>
              <a:tblGrid>
                <a:gridCol w="3793723">
                  <a:extLst>
                    <a:ext uri="{9D8B030D-6E8A-4147-A177-3AD203B41FA5}">
                      <a16:colId xmlns:a16="http://schemas.microsoft.com/office/drawing/2014/main" val="1323123851"/>
                    </a:ext>
                  </a:extLst>
                </a:gridCol>
                <a:gridCol w="2586377">
                  <a:extLst>
                    <a:ext uri="{9D8B030D-6E8A-4147-A177-3AD203B41FA5}">
                      <a16:colId xmlns:a16="http://schemas.microsoft.com/office/drawing/2014/main" val="1952785913"/>
                    </a:ext>
                  </a:extLst>
                </a:gridCol>
                <a:gridCol w="4099216">
                  <a:extLst>
                    <a:ext uri="{9D8B030D-6E8A-4147-A177-3AD203B41FA5}">
                      <a16:colId xmlns:a16="http://schemas.microsoft.com/office/drawing/2014/main" val="4023892624"/>
                    </a:ext>
                  </a:extLst>
                </a:gridCol>
              </a:tblGrid>
              <a:tr h="873856"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Acceptance/Open-Mindedness: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Open to new experiences, ideas, and people. Non-judgmental.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5306" marR="35306" marT="23538" marB="23538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Authenticity: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Being true to yourself.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5306" marR="35306" marT="23538" marB="23538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Creativity: 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Thinking of new ways to do things. Using your imagination to create something artistic.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5306" marR="35306" marT="23538" marB="23538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2752361"/>
                  </a:ext>
                </a:extLst>
              </a:tr>
              <a:tr h="1053252"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Kindness: 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Being friendly and respectful to other people.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5306" marR="35306" marT="23538" marB="23538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Fame: 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Being known or talked about by many people.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5306" marR="35306" marT="23538" marB="23538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Family: 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Caring about close relationships with your family.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5306" marR="35306" marT="23538" marB="23538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4194725"/>
                  </a:ext>
                </a:extLst>
              </a:tr>
              <a:tr h="676521"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Honesty: 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Being fair and truthful.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5306" marR="35306" marT="23538" marB="23538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Humor: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Being funny or making people laugh.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5306" marR="35306" marT="23538" marB="23538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076325" algn="ctr"/>
                          <a:tab pos="2152650" algn="r"/>
                        </a:tabLst>
                      </a:pPr>
                      <a:r>
                        <a:rPr lang="en-US" sz="12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Leadership: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Encouraging a group to get things done together.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5306" marR="35306" marT="23538" marB="23538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32441451"/>
                  </a:ext>
                </a:extLst>
              </a:tr>
              <a:tr h="873856"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076325" algn="ctr"/>
                          <a:tab pos="2152650" algn="r"/>
                        </a:tabLst>
                      </a:pPr>
                      <a:r>
                        <a:rPr lang="en-US" sz="10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Loyalty: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Showing support for your friends, family, and/or the things you believe are important.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5306" marR="35306" marT="23538" marB="23538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Persistence: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Continuing to try even when something is hard.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5306" marR="35306" marT="23538" marB="23538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Power: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Being able to influence other people or events.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5306" marR="35306" marT="23538" marB="23538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3158768"/>
                  </a:ext>
                </a:extLst>
              </a:tr>
              <a:tr h="873856"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Prosperity/Wealth: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Having money in your pocket.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5306" marR="35306" marT="23538" marB="23538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Self-Control: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Being able to control your impulses, words, and behavior.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5306" marR="35306" marT="23538" marB="23538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Faith: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Belief in a higher power or inner strength.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5306" marR="35306" marT="23538" marB="23538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96519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06035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497FAA-1BA0-4A4F-BD72-554710A9AA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779" y="1486859"/>
            <a:ext cx="9882442" cy="5120640"/>
          </a:xfrm>
        </p:spPr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I love meeting new people!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Having my phone out in class isn't distracting to me.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Joking about people online doesn't hurt anybody.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If I see someone sitting alone, I'll go out of my way to include them.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If someone disrespects me, I have to get even.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I have at least one adult at school that I can go to with questions about anything.</a:t>
            </a:r>
          </a:p>
          <a:p>
            <a:pPr marL="0" indent="0">
              <a:buNone/>
            </a:pPr>
            <a:endParaRPr lang="en-US" sz="2200" dirty="0"/>
          </a:p>
          <a:p>
            <a:endParaRPr lang="en-US" sz="22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7B8EEFE-C105-8447-AC79-109DC6EA44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7179" y="1203952"/>
            <a:ext cx="6545446" cy="56581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Vote with Your Feet</a:t>
            </a:r>
          </a:p>
        </p:txBody>
      </p:sp>
    </p:spTree>
    <p:extLst>
      <p:ext uri="{BB962C8B-B14F-4D97-AF65-F5344CB8AC3E}">
        <p14:creationId xmlns:p14="http://schemas.microsoft.com/office/powerpoint/2010/main" val="888894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99BD32-7EBC-2A41-B39A-28E562C2FC4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Lesson 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7A9CCB-F3BF-2B4A-91A2-DC90429F99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>
            <a:normAutofit/>
          </a:bodyPr>
          <a:lstStyle/>
          <a:p>
            <a:r>
              <a:rPr lang="en-US" sz="2800" dirty="0"/>
              <a:t>Personal Identity – What Drives You?</a:t>
            </a:r>
          </a:p>
        </p:txBody>
      </p:sp>
    </p:spTree>
    <p:extLst>
      <p:ext uri="{BB962C8B-B14F-4D97-AF65-F5344CB8AC3E}">
        <p14:creationId xmlns:p14="http://schemas.microsoft.com/office/powerpoint/2010/main" val="41104687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99BD32-7EBC-2A41-B39A-28E562C2FC4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Lesson 2.1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7A9CCB-F3BF-2B4A-91A2-DC90429F996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Personal Identity – What Drives You?</a:t>
            </a:r>
          </a:p>
        </p:txBody>
      </p:sp>
    </p:spTree>
    <p:extLst>
      <p:ext uri="{BB962C8B-B14F-4D97-AF65-F5344CB8AC3E}">
        <p14:creationId xmlns:p14="http://schemas.microsoft.com/office/powerpoint/2010/main" val="40445239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0D44BE7-541C-6C4D-974D-17690B3ED4C7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154778" y="2257427"/>
            <a:ext cx="10675271" cy="4190999"/>
          </a:xfrm>
        </p:spPr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Participate as much as you can.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You only have to share what you feel comfortable sharing.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Make comments that are encouraging and judgement-free.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One person speaks at a time—no interrupting.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It’s okay to disagree but do so in a respectful manner.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Treat others how you would like to be treated.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Listen.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When you are at the </a:t>
            </a:r>
            <a:r>
              <a:rPr lang="en-US" sz="2200" i="1" dirty="0"/>
              <a:t>El Camino</a:t>
            </a:r>
            <a:r>
              <a:rPr lang="en-US" sz="2200" dirty="0"/>
              <a:t> program, you only do work that is related to </a:t>
            </a:r>
            <a:r>
              <a:rPr lang="en-US" sz="2200" i="1" dirty="0"/>
              <a:t>El Camino</a:t>
            </a:r>
            <a:r>
              <a:rPr lang="en-US" sz="2200" dirty="0"/>
              <a:t>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Have fun!</a:t>
            </a:r>
          </a:p>
          <a:p>
            <a:endParaRPr lang="en-US" sz="2200" dirty="0"/>
          </a:p>
          <a:p>
            <a:endParaRPr lang="en-US" sz="22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838E307-E86E-494C-AF5E-058449941B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5858" y="1211716"/>
            <a:ext cx="6545446" cy="56581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Group Agreements</a:t>
            </a:r>
          </a:p>
        </p:txBody>
      </p:sp>
    </p:spTree>
    <p:extLst>
      <p:ext uri="{BB962C8B-B14F-4D97-AF65-F5344CB8AC3E}">
        <p14:creationId xmlns:p14="http://schemas.microsoft.com/office/powerpoint/2010/main" val="40311669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0D44BE7-541C-6C4D-974D-17690B3ED4C7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154779" y="1737360"/>
            <a:ext cx="9882442" cy="1482090"/>
          </a:xfrm>
        </p:spPr>
        <p:txBody>
          <a:bodyPr>
            <a:normAutofit/>
          </a:bodyPr>
          <a:lstStyle/>
          <a:p>
            <a:r>
              <a:rPr lang="en-US" sz="2200" dirty="0"/>
              <a:t>Deciding what, and how much, to share about yourself can affect your relationships.</a:t>
            </a:r>
          </a:p>
          <a:p>
            <a:endParaRPr lang="en-US" sz="22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838E307-E86E-494C-AF5E-058449941B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5858" y="1211716"/>
            <a:ext cx="6545446" cy="56581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Key Message</a:t>
            </a:r>
          </a:p>
        </p:txBody>
      </p:sp>
    </p:spTree>
    <p:extLst>
      <p:ext uri="{BB962C8B-B14F-4D97-AF65-F5344CB8AC3E}">
        <p14:creationId xmlns:p14="http://schemas.microsoft.com/office/powerpoint/2010/main" val="37283915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838E307-E86E-494C-AF5E-058449941B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5858" y="1211716"/>
            <a:ext cx="6545446" cy="56581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Character Values Chart</a:t>
            </a:r>
          </a:p>
        </p:txBody>
      </p:sp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BEF01F64-48A6-4999-9E1F-9B91866960B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21944213"/>
              </p:ext>
            </p:extLst>
          </p:nvPr>
        </p:nvGraphicFramePr>
        <p:xfrm>
          <a:off x="1485900" y="1903508"/>
          <a:ext cx="9877425" cy="4035806"/>
        </p:xfrm>
        <a:graphic>
          <a:graphicData uri="http://schemas.openxmlformats.org/drawingml/2006/table">
            <a:tbl>
              <a:tblPr firstRow="1" firstCol="1" bandRow="1"/>
              <a:tblGrid>
                <a:gridCol w="1599202">
                  <a:extLst>
                    <a:ext uri="{9D8B030D-6E8A-4147-A177-3AD203B41FA5}">
                      <a16:colId xmlns:a16="http://schemas.microsoft.com/office/drawing/2014/main" val="3037739268"/>
                    </a:ext>
                  </a:extLst>
                </a:gridCol>
                <a:gridCol w="2753723">
                  <a:extLst>
                    <a:ext uri="{9D8B030D-6E8A-4147-A177-3AD203B41FA5}">
                      <a16:colId xmlns:a16="http://schemas.microsoft.com/office/drawing/2014/main" val="1189657329"/>
                    </a:ext>
                  </a:extLst>
                </a:gridCol>
                <a:gridCol w="5524500">
                  <a:extLst>
                    <a:ext uri="{9D8B030D-6E8A-4147-A177-3AD203B41FA5}">
                      <a16:colId xmlns:a16="http://schemas.microsoft.com/office/drawing/2014/main" val="400449405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</a:rPr>
                        <a:t>Character</a:t>
                      </a:r>
                      <a:endParaRPr lang="en-US" sz="11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</a:rPr>
                        <a:t>Values</a:t>
                      </a:r>
                      <a:endParaRPr lang="en-US" sz="1100" b="1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</a:rPr>
                        <a:t>Evidence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extLst>
                  <a:ext uri="{0D108BD9-81ED-4DB2-BD59-A6C34878D82A}">
                    <a16:rowId xmlns:a16="http://schemas.microsoft.com/office/drawing/2014/main" val="942417727"/>
                  </a:ext>
                </a:extLst>
              </a:tr>
              <a:tr h="93027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 </a:t>
                      </a:r>
                      <a:endParaRPr lang="en-US" sz="1100" b="1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 </a:t>
                      </a:r>
                      <a:endParaRPr lang="en-US" sz="1100" b="1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 </a:t>
                      </a:r>
                      <a:endParaRPr lang="en-US" sz="1100" b="1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 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extLst>
                  <a:ext uri="{0D108BD9-81ED-4DB2-BD59-A6C34878D82A}">
                    <a16:rowId xmlns:a16="http://schemas.microsoft.com/office/drawing/2014/main" val="1449764"/>
                  </a:ext>
                </a:extLst>
              </a:tr>
              <a:tr h="93027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 </a:t>
                      </a:r>
                      <a:endParaRPr lang="en-US" sz="1100" b="1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 </a:t>
                      </a:r>
                      <a:endParaRPr lang="en-US" sz="1100" b="1" dirty="0">
                        <a:effectLst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     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 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extLst>
                  <a:ext uri="{0D108BD9-81ED-4DB2-BD59-A6C34878D82A}">
                    <a16:rowId xmlns:a16="http://schemas.microsoft.com/office/drawing/2014/main" val="1291039436"/>
                  </a:ext>
                </a:extLst>
              </a:tr>
              <a:tr h="93027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 </a:t>
                      </a:r>
                      <a:endParaRPr lang="en-US" sz="1100" b="1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 </a:t>
                      </a:r>
                      <a:endParaRPr lang="en-US" sz="1100" b="1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 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extLst>
                  <a:ext uri="{0D108BD9-81ED-4DB2-BD59-A6C34878D82A}">
                    <a16:rowId xmlns:a16="http://schemas.microsoft.com/office/drawing/2014/main" val="1763512293"/>
                  </a:ext>
                </a:extLst>
              </a:tr>
              <a:tr h="93027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 </a:t>
                      </a:r>
                      <a:endParaRPr lang="en-US" sz="1100" b="1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 </a:t>
                      </a:r>
                      <a:endParaRPr lang="en-US" sz="1100" b="1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effectLst/>
                        </a:rPr>
                        <a:t> </a:t>
                      </a:r>
                      <a:endParaRPr lang="en-US" sz="11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25400" marB="25400"/>
                </a:tc>
                <a:extLst>
                  <a:ext uri="{0D108BD9-81ED-4DB2-BD59-A6C34878D82A}">
                    <a16:rowId xmlns:a16="http://schemas.microsoft.com/office/drawing/2014/main" val="1293609394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4484B7CE-F82A-4488-97D5-ED9683484F5C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4832" y="2333625"/>
            <a:ext cx="902335" cy="73025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54362C1-919C-425F-8262-F646517F2A7D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9756" y="3226086"/>
            <a:ext cx="832485" cy="74295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7257543-2F1D-4525-A227-FD0EC4EA9A73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4196" y="5126546"/>
            <a:ext cx="868045" cy="7112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4662B8A4-90EC-4BDB-9043-B0A8E98E4795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4196" y="4195366"/>
            <a:ext cx="823595" cy="704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77355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838E307-E86E-494C-AF5E-058449941B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5858" y="1211716"/>
            <a:ext cx="6545446" cy="56581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Values and Definitions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6D3CDBE4-C113-4E3B-A17F-41EC848714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001924"/>
              </p:ext>
            </p:extLst>
          </p:nvPr>
        </p:nvGraphicFramePr>
        <p:xfrm>
          <a:off x="851580" y="1825626"/>
          <a:ext cx="10479316" cy="4351341"/>
        </p:xfrm>
        <a:graphic>
          <a:graphicData uri="http://schemas.openxmlformats.org/drawingml/2006/table">
            <a:tbl>
              <a:tblPr firstRow="1" firstCol="1" bandRow="1"/>
              <a:tblGrid>
                <a:gridCol w="3793723">
                  <a:extLst>
                    <a:ext uri="{9D8B030D-6E8A-4147-A177-3AD203B41FA5}">
                      <a16:colId xmlns:a16="http://schemas.microsoft.com/office/drawing/2014/main" val="1323123851"/>
                    </a:ext>
                  </a:extLst>
                </a:gridCol>
                <a:gridCol w="2586377">
                  <a:extLst>
                    <a:ext uri="{9D8B030D-6E8A-4147-A177-3AD203B41FA5}">
                      <a16:colId xmlns:a16="http://schemas.microsoft.com/office/drawing/2014/main" val="1952785913"/>
                    </a:ext>
                  </a:extLst>
                </a:gridCol>
                <a:gridCol w="4099216">
                  <a:extLst>
                    <a:ext uri="{9D8B030D-6E8A-4147-A177-3AD203B41FA5}">
                      <a16:colId xmlns:a16="http://schemas.microsoft.com/office/drawing/2014/main" val="4023892624"/>
                    </a:ext>
                  </a:extLst>
                </a:gridCol>
              </a:tblGrid>
              <a:tr h="873856"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Acceptance/Open-Mindedness: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Open to new experiences, ideas, and people. Non-judgmental.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5306" marR="35306" marT="23538" marB="23538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Authenticity: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Being true to yourself.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5306" marR="35306" marT="23538" marB="23538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Creativity: 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Thinking of new ways to do things. Using your imagination to create something artistic.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5306" marR="35306" marT="23538" marB="23538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2752361"/>
                  </a:ext>
                </a:extLst>
              </a:tr>
              <a:tr h="1053252"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Kindness: 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Being friendly and respectful to other people.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5306" marR="35306" marT="23538" marB="23538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Fame: 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Being known or talked about by many people.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5306" marR="35306" marT="23538" marB="23538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Family: 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Caring about close relationships with your family.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5306" marR="35306" marT="23538" marB="23538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4194725"/>
                  </a:ext>
                </a:extLst>
              </a:tr>
              <a:tr h="676521"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Honesty: 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Being fair and truthful.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5306" marR="35306" marT="23538" marB="23538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Humor: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Being funny or making people laugh.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5306" marR="35306" marT="23538" marB="23538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076325" algn="ctr"/>
                          <a:tab pos="2152650" algn="r"/>
                        </a:tabLst>
                      </a:pPr>
                      <a:r>
                        <a:rPr lang="en-US" sz="12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Leadership: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Encouraging a group to get things done together.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5306" marR="35306" marT="23538" marB="23538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32441451"/>
                  </a:ext>
                </a:extLst>
              </a:tr>
              <a:tr h="873856"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076325" algn="ctr"/>
                          <a:tab pos="2152650" algn="r"/>
                        </a:tabLst>
                      </a:pPr>
                      <a:r>
                        <a:rPr lang="en-US" sz="10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Loyalty: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Showing support for your friends, family, and/or the things you believe are important.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5306" marR="35306" marT="23538" marB="23538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Persistence: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Continuing to try even when something is hard.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5306" marR="35306" marT="23538" marB="23538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Power: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Being able to influence other people or events.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5306" marR="35306" marT="23538" marB="23538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3158768"/>
                  </a:ext>
                </a:extLst>
              </a:tr>
              <a:tr h="873856"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Prosperity/Wealth: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Having money in your pocket.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5306" marR="35306" marT="23538" marB="23538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Self-Control: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Being able to control your impulses, words, and behavior.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5306" marR="35306" marT="23538" marB="23538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Faith: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Belief in a higher power or inner strength.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5306" marR="35306" marT="23538" marB="23538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96519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97170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99BD32-7EBC-2A41-B39A-28E562C2FC4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Lesson 2.2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7A9CCB-F3BF-2B4A-91A2-DC90429F996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Personal Identity – What Drives You?</a:t>
            </a:r>
          </a:p>
        </p:txBody>
      </p:sp>
    </p:spTree>
    <p:extLst>
      <p:ext uri="{BB962C8B-B14F-4D97-AF65-F5344CB8AC3E}">
        <p14:creationId xmlns:p14="http://schemas.microsoft.com/office/powerpoint/2010/main" val="28270871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0D44BE7-541C-6C4D-974D-17690B3ED4C7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154778" y="2257427"/>
            <a:ext cx="10675271" cy="4190999"/>
          </a:xfrm>
        </p:spPr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Participate as much as you can.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You only have to share what you feel comfortable sharing.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Make comments that are encouraging and judgement-free.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One person speaks at a time—no interrupting.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It’s okay to disagree but do so in a respectful manner.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Treat others how you would like to be treated.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Listen.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When you are at the </a:t>
            </a:r>
            <a:r>
              <a:rPr lang="en-US" sz="2200" i="1" dirty="0"/>
              <a:t>El Camino</a:t>
            </a:r>
            <a:r>
              <a:rPr lang="en-US" sz="2200" dirty="0"/>
              <a:t> program, you only do work that is related to </a:t>
            </a:r>
            <a:r>
              <a:rPr lang="en-US" sz="2200" i="1" dirty="0"/>
              <a:t>El Camino</a:t>
            </a:r>
            <a:r>
              <a:rPr lang="en-US" sz="2200" dirty="0"/>
              <a:t>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Have fun!</a:t>
            </a:r>
          </a:p>
          <a:p>
            <a:endParaRPr lang="en-US" sz="2200" dirty="0"/>
          </a:p>
          <a:p>
            <a:endParaRPr lang="en-US" sz="22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838E307-E86E-494C-AF5E-058449941B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5858" y="1211716"/>
            <a:ext cx="6545446" cy="56581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Group Agreements</a:t>
            </a:r>
          </a:p>
        </p:txBody>
      </p:sp>
    </p:spTree>
    <p:extLst>
      <p:ext uri="{BB962C8B-B14F-4D97-AF65-F5344CB8AC3E}">
        <p14:creationId xmlns:p14="http://schemas.microsoft.com/office/powerpoint/2010/main" val="33949538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137632-7D7A-D84A-8793-16141EB78F1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Lesson 1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D85E60-60F3-EB45-A05A-CBABC3047BE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Program Introduction and Values</a:t>
            </a:r>
          </a:p>
        </p:txBody>
      </p:sp>
    </p:spTree>
    <p:extLst>
      <p:ext uri="{BB962C8B-B14F-4D97-AF65-F5344CB8AC3E}">
        <p14:creationId xmlns:p14="http://schemas.microsoft.com/office/powerpoint/2010/main" val="351446690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0D44BE7-541C-6C4D-974D-17690B3ED4C7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154779" y="1737360"/>
            <a:ext cx="9882442" cy="1482090"/>
          </a:xfrm>
        </p:spPr>
        <p:txBody>
          <a:bodyPr>
            <a:normAutofit/>
          </a:bodyPr>
          <a:lstStyle/>
          <a:p>
            <a:r>
              <a:rPr lang="en-US" sz="2200" dirty="0"/>
              <a:t>Deciding what, and how much, to share about yourself can affect your relationships.</a:t>
            </a:r>
          </a:p>
          <a:p>
            <a:endParaRPr lang="en-US" sz="22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838E307-E86E-494C-AF5E-058449941B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5858" y="1211716"/>
            <a:ext cx="6545446" cy="56581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Key Message</a:t>
            </a:r>
          </a:p>
        </p:txBody>
      </p:sp>
    </p:spTree>
    <p:extLst>
      <p:ext uri="{BB962C8B-B14F-4D97-AF65-F5344CB8AC3E}">
        <p14:creationId xmlns:p14="http://schemas.microsoft.com/office/powerpoint/2010/main" val="37951092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838E307-E86E-494C-AF5E-058449941B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5858" y="1211716"/>
            <a:ext cx="6545446" cy="56581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Values and Definitions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6D3CDBE4-C113-4E3B-A17F-41EC8487144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3510331"/>
              </p:ext>
            </p:extLst>
          </p:nvPr>
        </p:nvGraphicFramePr>
        <p:xfrm>
          <a:off x="851580" y="1825626"/>
          <a:ext cx="10479316" cy="4351341"/>
        </p:xfrm>
        <a:graphic>
          <a:graphicData uri="http://schemas.openxmlformats.org/drawingml/2006/table">
            <a:tbl>
              <a:tblPr firstRow="1" firstCol="1" bandRow="1"/>
              <a:tblGrid>
                <a:gridCol w="3793723">
                  <a:extLst>
                    <a:ext uri="{9D8B030D-6E8A-4147-A177-3AD203B41FA5}">
                      <a16:colId xmlns:a16="http://schemas.microsoft.com/office/drawing/2014/main" val="1323123851"/>
                    </a:ext>
                  </a:extLst>
                </a:gridCol>
                <a:gridCol w="2586377">
                  <a:extLst>
                    <a:ext uri="{9D8B030D-6E8A-4147-A177-3AD203B41FA5}">
                      <a16:colId xmlns:a16="http://schemas.microsoft.com/office/drawing/2014/main" val="1952785913"/>
                    </a:ext>
                  </a:extLst>
                </a:gridCol>
                <a:gridCol w="4099216">
                  <a:extLst>
                    <a:ext uri="{9D8B030D-6E8A-4147-A177-3AD203B41FA5}">
                      <a16:colId xmlns:a16="http://schemas.microsoft.com/office/drawing/2014/main" val="4023892624"/>
                    </a:ext>
                  </a:extLst>
                </a:gridCol>
              </a:tblGrid>
              <a:tr h="873856"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Acceptance/Open-Mindedness: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Open to new experiences, ideas, and people. Non-judgmental.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5306" marR="35306" marT="23538" marB="23538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Authenticity: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Being true to yourself.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5306" marR="35306" marT="23538" marB="23538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Creativity: 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Thinking of new ways to do things. Using your imagination to create something artistic.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5306" marR="35306" marT="23538" marB="23538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2752361"/>
                  </a:ext>
                </a:extLst>
              </a:tr>
              <a:tr h="1053252"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Kindness: 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Being friendly and respectful to other people.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5306" marR="35306" marT="23538" marB="23538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Fame: 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Being known or talked about by many people.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5306" marR="35306" marT="23538" marB="23538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Family: 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Caring about close relationships with your family.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5306" marR="35306" marT="23538" marB="23538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4194725"/>
                  </a:ext>
                </a:extLst>
              </a:tr>
              <a:tr h="676521"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Honesty: 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Being fair and truthful.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5306" marR="35306" marT="23538" marB="23538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Humor: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Being funny or making people laugh.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5306" marR="35306" marT="23538" marB="23538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076325" algn="ctr"/>
                          <a:tab pos="2152650" algn="r"/>
                        </a:tabLst>
                      </a:pPr>
                      <a:r>
                        <a:rPr lang="en-US" sz="12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Leadership: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Encouraging a group to get things done together.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5306" marR="35306" marT="23538" marB="23538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32441451"/>
                  </a:ext>
                </a:extLst>
              </a:tr>
              <a:tr h="873856"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076325" algn="ctr"/>
                          <a:tab pos="2152650" algn="r"/>
                        </a:tabLst>
                      </a:pPr>
                      <a:r>
                        <a:rPr lang="en-US" sz="10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Loyalty: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Showing support for your friends, family, and/or the things you believe are important.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5306" marR="35306" marT="23538" marB="23538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Persistence: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Continuing to try even when something is hard.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5306" marR="35306" marT="23538" marB="23538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Power: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Being able to influence other people or events.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5306" marR="35306" marT="23538" marB="23538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3158768"/>
                  </a:ext>
                </a:extLst>
              </a:tr>
              <a:tr h="873856"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Prosperity/Wealth: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Having money in your pocket.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5306" marR="35306" marT="23538" marB="23538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Self-Control: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Being able to control your impulses, words, and behavior.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5306" marR="35306" marT="23538" marB="23538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0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Faith: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algn="ctr" fontAlgn="t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i="0" u="none" strike="noStrike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Belief in a higher power or inner strength.</a:t>
                      </a:r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5306" marR="35306" marT="23538" marB="23538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96519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298832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137632-7D7A-D84A-8793-16141EB78F1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Lesson 3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D85E60-60F3-EB45-A05A-CBABC3047BE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Introducing STAR</a:t>
            </a:r>
          </a:p>
        </p:txBody>
      </p:sp>
    </p:spTree>
    <p:extLst>
      <p:ext uri="{BB962C8B-B14F-4D97-AF65-F5344CB8AC3E}">
        <p14:creationId xmlns:p14="http://schemas.microsoft.com/office/powerpoint/2010/main" val="14535329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137632-7D7A-D84A-8793-16141EB78F1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Lesson 3.1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D85E60-60F3-EB45-A05A-CBABC3047BE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Introducing STAR</a:t>
            </a:r>
          </a:p>
        </p:txBody>
      </p:sp>
    </p:spTree>
    <p:extLst>
      <p:ext uri="{BB962C8B-B14F-4D97-AF65-F5344CB8AC3E}">
        <p14:creationId xmlns:p14="http://schemas.microsoft.com/office/powerpoint/2010/main" val="384769013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497FAA-1BA0-4A4F-BD72-554710A9AA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778" y="1486859"/>
            <a:ext cx="10694321" cy="5120640"/>
          </a:xfrm>
        </p:spPr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Participate as much as you can.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You only have to share what you feel comfortable sharing.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Make comments that are encouraging and judgement-free.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One person speaks at a time—no interrupting.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It’s okay to disagree but do so in a respectful manner.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Treat others how you would like to be treated.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Listen.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When you are at the </a:t>
            </a:r>
            <a:r>
              <a:rPr lang="en-US" sz="2200" i="1" dirty="0"/>
              <a:t>El Camino</a:t>
            </a:r>
            <a:r>
              <a:rPr lang="en-US" sz="2200" dirty="0"/>
              <a:t> program, you only do work that is related to </a:t>
            </a:r>
            <a:r>
              <a:rPr lang="en-US" sz="2200" i="1" dirty="0"/>
              <a:t>El Camino</a:t>
            </a:r>
            <a:r>
              <a:rPr lang="en-US" sz="2200" dirty="0"/>
              <a:t>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Have fun!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7B8EEFE-C105-8447-AC79-109DC6EA44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7179" y="1203952"/>
            <a:ext cx="6545446" cy="56581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Group Agreements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465176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497FAA-1BA0-4A4F-BD72-554710A9AA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779" y="1486859"/>
            <a:ext cx="9882442" cy="1942141"/>
          </a:xfrm>
        </p:spPr>
        <p:txBody>
          <a:bodyPr/>
          <a:lstStyle/>
          <a:p>
            <a:r>
              <a:rPr lang="en-US" sz="2200" dirty="0"/>
              <a:t>The STAR decision making tool can help you make decisions that are in line with your values.</a:t>
            </a:r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7B8EEFE-C105-8447-AC79-109DC6EA44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7179" y="1203952"/>
            <a:ext cx="6545446" cy="56581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Key Message</a:t>
            </a:r>
          </a:p>
        </p:txBody>
      </p:sp>
    </p:spTree>
    <p:extLst>
      <p:ext uri="{BB962C8B-B14F-4D97-AF65-F5344CB8AC3E}">
        <p14:creationId xmlns:p14="http://schemas.microsoft.com/office/powerpoint/2010/main" val="310510281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8F34A1E-03EB-493D-BB3B-AAD387819DEF}"/>
              </a:ext>
            </a:extLst>
          </p:cNvPr>
          <p:cNvSpPr txBox="1">
            <a:spLocks/>
          </p:cNvSpPr>
          <p:nvPr/>
        </p:nvSpPr>
        <p:spPr>
          <a:xfrm>
            <a:off x="2265219" y="1617423"/>
            <a:ext cx="5956883" cy="47565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Wingdings 2" pitchFamily="18" charset="2"/>
              <a:buNone/>
            </a:pPr>
            <a:r>
              <a:rPr lang="en-US" sz="6000" b="1" dirty="0">
                <a:solidFill>
                  <a:srgbClr val="00A1C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6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top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Wingdings 2" pitchFamily="18" charset="2"/>
              <a:buNone/>
            </a:pPr>
            <a:r>
              <a:rPr lang="en-US" sz="6000" b="1" dirty="0">
                <a:solidFill>
                  <a:srgbClr val="00A1C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6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hink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Wingdings 2" pitchFamily="18" charset="2"/>
              <a:buNone/>
            </a:pPr>
            <a:r>
              <a:rPr lang="en-US" sz="6000" b="1" dirty="0">
                <a:solidFill>
                  <a:srgbClr val="00A1C4"/>
                </a:solidFill>
                <a:ea typeface="Times New Roman" panose="02020603050405020304" pitchFamily="18" charset="0"/>
              </a:rPr>
              <a:t>A</a:t>
            </a:r>
            <a:r>
              <a:rPr lang="en-US" sz="6000" dirty="0">
                <a:ea typeface="Times New Roman" panose="02020603050405020304" pitchFamily="18" charset="0"/>
              </a:rPr>
              <a:t>ct on your values</a:t>
            </a:r>
            <a:endParaRPr lang="en-US" sz="60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Wingdings 2" pitchFamily="18" charset="2"/>
              <a:buNone/>
            </a:pPr>
            <a:r>
              <a:rPr lang="en-US" sz="6000" b="1" dirty="0">
                <a:solidFill>
                  <a:srgbClr val="00A1C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6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eflect</a:t>
            </a:r>
          </a:p>
          <a:p>
            <a:pPr>
              <a:lnSpc>
                <a:spcPct val="10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4216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497FAA-1BA0-4A4F-BD72-554710A9AA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779" y="1486859"/>
            <a:ext cx="9882442" cy="4167189"/>
          </a:xfrm>
        </p:spPr>
        <p:txBody>
          <a:bodyPr>
            <a:normAutofit/>
          </a:bodyPr>
          <a:lstStyle/>
          <a:p>
            <a:pPr lvl="0"/>
            <a:r>
              <a:rPr lang="en-US" sz="2200" dirty="0"/>
              <a:t>Who does this decision impact?</a:t>
            </a:r>
          </a:p>
          <a:p>
            <a:pPr lvl="0"/>
            <a:r>
              <a:rPr lang="en-US" sz="2200" dirty="0"/>
              <a:t>How might your relationship with that person [those people] change depending on what you do or say?</a:t>
            </a:r>
          </a:p>
          <a:p>
            <a:pPr lvl="0"/>
            <a:r>
              <a:rPr lang="en-US" sz="2200" dirty="0"/>
              <a:t>Can any of the values that are “most important to you” help you decide what to do?</a:t>
            </a:r>
          </a:p>
          <a:p>
            <a:pPr lvl="0"/>
            <a:r>
              <a:rPr lang="en-US" sz="2200" dirty="0"/>
              <a:t>What would be the best outcome from your decision? [How do you want this situation to resolve?]</a:t>
            </a:r>
          </a:p>
          <a:p>
            <a:endParaRPr lang="en-US" sz="22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7B8EEFE-C105-8447-AC79-109DC6EA44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7179" y="1203952"/>
            <a:ext cx="6545446" cy="56581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STAR Activity</a:t>
            </a:r>
          </a:p>
        </p:txBody>
      </p:sp>
    </p:spTree>
    <p:extLst>
      <p:ext uri="{BB962C8B-B14F-4D97-AF65-F5344CB8AC3E}">
        <p14:creationId xmlns:p14="http://schemas.microsoft.com/office/powerpoint/2010/main" val="19961036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137632-7D7A-D84A-8793-16141EB78F1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Lesson 3.2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D85E60-60F3-EB45-A05A-CBABC3047BE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Introducing STAR</a:t>
            </a:r>
          </a:p>
        </p:txBody>
      </p:sp>
    </p:spTree>
    <p:extLst>
      <p:ext uri="{BB962C8B-B14F-4D97-AF65-F5344CB8AC3E}">
        <p14:creationId xmlns:p14="http://schemas.microsoft.com/office/powerpoint/2010/main" val="54279620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497FAA-1BA0-4A4F-BD72-554710A9AA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778" y="1486859"/>
            <a:ext cx="10694321" cy="5120640"/>
          </a:xfrm>
        </p:spPr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Participate as much as you can.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You only have to share what you feel comfortable sharing.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Make comments that are encouraging and judgement-free.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One person speaks at a time—no interrupting.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It’s okay to disagree but do so in a respectful manner.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Treat others how you would like to be treated.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Listen.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When you are at the </a:t>
            </a:r>
            <a:r>
              <a:rPr lang="en-US" sz="2200" i="1" dirty="0"/>
              <a:t>El Camino</a:t>
            </a:r>
            <a:r>
              <a:rPr lang="en-US" sz="2200" dirty="0"/>
              <a:t> program, you only do work that is related to </a:t>
            </a:r>
            <a:r>
              <a:rPr lang="en-US" sz="2200" i="1" dirty="0"/>
              <a:t>El Camino</a:t>
            </a:r>
            <a:r>
              <a:rPr lang="en-US" sz="2200" dirty="0"/>
              <a:t>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Have fun!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7B8EEFE-C105-8447-AC79-109DC6EA44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7179" y="1203952"/>
            <a:ext cx="6545446" cy="56581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Group Agreements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46602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137632-7D7A-D84A-8793-16141EB78F1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Lesson 1.1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D85E60-60F3-EB45-A05A-CBABC3047BE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Program Introduction and Values</a:t>
            </a:r>
          </a:p>
        </p:txBody>
      </p:sp>
    </p:spTree>
    <p:extLst>
      <p:ext uri="{BB962C8B-B14F-4D97-AF65-F5344CB8AC3E}">
        <p14:creationId xmlns:p14="http://schemas.microsoft.com/office/powerpoint/2010/main" val="327723581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497FAA-1BA0-4A4F-BD72-554710A9AA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779" y="1486859"/>
            <a:ext cx="9882442" cy="1942141"/>
          </a:xfrm>
        </p:spPr>
        <p:txBody>
          <a:bodyPr/>
          <a:lstStyle/>
          <a:p>
            <a:r>
              <a:rPr lang="en-US" sz="2200" dirty="0"/>
              <a:t>The STAR decision making tool can help you make decisions that are in line with your values.</a:t>
            </a:r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7B8EEFE-C105-8447-AC79-109DC6EA44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7179" y="1203952"/>
            <a:ext cx="6545446" cy="56581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Key Message</a:t>
            </a:r>
          </a:p>
        </p:txBody>
      </p:sp>
    </p:spTree>
    <p:extLst>
      <p:ext uri="{BB962C8B-B14F-4D97-AF65-F5344CB8AC3E}">
        <p14:creationId xmlns:p14="http://schemas.microsoft.com/office/powerpoint/2010/main" val="5254524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8F34A1E-03EB-493D-BB3B-AAD387819DEF}"/>
              </a:ext>
            </a:extLst>
          </p:cNvPr>
          <p:cNvSpPr txBox="1">
            <a:spLocks/>
          </p:cNvSpPr>
          <p:nvPr/>
        </p:nvSpPr>
        <p:spPr>
          <a:xfrm>
            <a:off x="2265219" y="1617423"/>
            <a:ext cx="5956883" cy="47565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Wingdings 2" pitchFamily="18" charset="2"/>
              <a:buNone/>
            </a:pPr>
            <a:r>
              <a:rPr lang="en-US" sz="6000" b="1" dirty="0">
                <a:solidFill>
                  <a:srgbClr val="00A1C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6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top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Wingdings 2" pitchFamily="18" charset="2"/>
              <a:buNone/>
            </a:pPr>
            <a:r>
              <a:rPr lang="en-US" sz="6000" b="1" dirty="0">
                <a:solidFill>
                  <a:srgbClr val="00A1C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6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hink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Wingdings 2" pitchFamily="18" charset="2"/>
              <a:buNone/>
            </a:pPr>
            <a:r>
              <a:rPr lang="en-US" sz="6000" b="1" dirty="0">
                <a:solidFill>
                  <a:srgbClr val="00A1C4"/>
                </a:solidFill>
                <a:ea typeface="Times New Roman" panose="02020603050405020304" pitchFamily="18" charset="0"/>
              </a:rPr>
              <a:t>A</a:t>
            </a:r>
            <a:r>
              <a:rPr lang="en-US" sz="6000" dirty="0">
                <a:ea typeface="Times New Roman" panose="02020603050405020304" pitchFamily="18" charset="0"/>
              </a:rPr>
              <a:t>ct on your values</a:t>
            </a:r>
            <a:endParaRPr lang="en-US" sz="60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Wingdings 2" pitchFamily="18" charset="2"/>
              <a:buNone/>
            </a:pPr>
            <a:r>
              <a:rPr lang="en-US" sz="6000" b="1" dirty="0">
                <a:solidFill>
                  <a:srgbClr val="00A1C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6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eflect</a:t>
            </a:r>
          </a:p>
          <a:p>
            <a:pPr>
              <a:lnSpc>
                <a:spcPct val="10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19351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99BD32-7EBC-2A41-B39A-28E562C2FC4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Lesson 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7A9CCB-F3BF-2B4A-91A2-DC90429F996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First: Stop</a:t>
            </a:r>
          </a:p>
        </p:txBody>
      </p:sp>
    </p:spTree>
    <p:extLst>
      <p:ext uri="{BB962C8B-B14F-4D97-AF65-F5344CB8AC3E}">
        <p14:creationId xmlns:p14="http://schemas.microsoft.com/office/powerpoint/2010/main" val="260842548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99BD32-7EBC-2A41-B39A-28E562C2FC4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Lesson 4.1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7A9CCB-F3BF-2B4A-91A2-DC90429F996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First: Stop</a:t>
            </a:r>
          </a:p>
        </p:txBody>
      </p:sp>
    </p:spTree>
    <p:extLst>
      <p:ext uri="{BB962C8B-B14F-4D97-AF65-F5344CB8AC3E}">
        <p14:creationId xmlns:p14="http://schemas.microsoft.com/office/powerpoint/2010/main" val="139391838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0D44BE7-541C-6C4D-974D-17690B3ED4C7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154779" y="2038516"/>
            <a:ext cx="10722896" cy="5120640"/>
          </a:xfrm>
        </p:spPr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Participate as much as you can.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You only have to share what you feel comfortable sharing.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Make comments that are encouraging and judgement-free.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One person speaks at a time—no interrupting.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It’s okay to disagree but do so in a respectful manner.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Treat others how you would like to be treated.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Listen.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When you are at the </a:t>
            </a:r>
            <a:r>
              <a:rPr lang="en-US" sz="2200" i="1" dirty="0"/>
              <a:t>El Camino</a:t>
            </a:r>
            <a:r>
              <a:rPr lang="en-US" sz="2200" dirty="0"/>
              <a:t> program, you only do work that is related to </a:t>
            </a:r>
            <a:r>
              <a:rPr lang="en-US" sz="2200" i="1" dirty="0"/>
              <a:t>El Camino</a:t>
            </a:r>
            <a:r>
              <a:rPr lang="en-US" sz="2200" dirty="0"/>
              <a:t>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Have fun!</a:t>
            </a:r>
          </a:p>
          <a:p>
            <a:endParaRPr lang="en-US" sz="2200" dirty="0"/>
          </a:p>
          <a:p>
            <a:endParaRPr lang="en-US" sz="22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838E307-E86E-494C-AF5E-058449941B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5858" y="1211716"/>
            <a:ext cx="6545446" cy="56581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Group Agreements</a:t>
            </a:r>
          </a:p>
        </p:txBody>
      </p:sp>
    </p:spTree>
    <p:extLst>
      <p:ext uri="{BB962C8B-B14F-4D97-AF65-F5344CB8AC3E}">
        <p14:creationId xmlns:p14="http://schemas.microsoft.com/office/powerpoint/2010/main" val="224912548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0250E3DB-D760-495E-841C-A38C570026C7}"/>
              </a:ext>
            </a:extLst>
          </p:cNvPr>
          <p:cNvSpPr txBox="1">
            <a:spLocks/>
          </p:cNvSpPr>
          <p:nvPr/>
        </p:nvSpPr>
        <p:spPr>
          <a:xfrm>
            <a:off x="2265219" y="1617423"/>
            <a:ext cx="5956883" cy="47565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Font typeface="Wingdings 2" pitchFamily="18" charset="2"/>
              <a:buChar char="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18288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250"/>
              </a:spcBef>
              <a:spcAft>
                <a:spcPts val="25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Wingdings 2" pitchFamily="18" charset="2"/>
              <a:buNone/>
            </a:pPr>
            <a:r>
              <a:rPr lang="en-US" sz="6000" b="1" dirty="0">
                <a:solidFill>
                  <a:srgbClr val="00A1C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6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top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Wingdings 2" pitchFamily="18" charset="2"/>
              <a:buNone/>
            </a:pPr>
            <a:r>
              <a:rPr lang="en-US" sz="6000" b="1" dirty="0">
                <a:solidFill>
                  <a:srgbClr val="00A1C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6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hink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Wingdings 2" pitchFamily="18" charset="2"/>
              <a:buNone/>
            </a:pPr>
            <a:r>
              <a:rPr lang="en-US" sz="6000" b="1" dirty="0">
                <a:solidFill>
                  <a:srgbClr val="00A1C4"/>
                </a:solidFill>
                <a:ea typeface="Times New Roman" panose="02020603050405020304" pitchFamily="18" charset="0"/>
              </a:rPr>
              <a:t>A</a:t>
            </a:r>
            <a:r>
              <a:rPr lang="en-US" sz="6000" dirty="0">
                <a:ea typeface="Times New Roman" panose="02020603050405020304" pitchFamily="18" charset="0"/>
              </a:rPr>
              <a:t>ct on your values</a:t>
            </a:r>
            <a:endParaRPr lang="en-US" sz="60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Font typeface="Wingdings 2" pitchFamily="18" charset="2"/>
              <a:buNone/>
            </a:pPr>
            <a:r>
              <a:rPr lang="en-US" sz="6000" b="1" dirty="0">
                <a:solidFill>
                  <a:srgbClr val="00A1C4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6000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eflect</a:t>
            </a:r>
          </a:p>
          <a:p>
            <a:pPr>
              <a:lnSpc>
                <a:spcPct val="10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680736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0D44BE7-541C-6C4D-974D-17690B3ED4C7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154779" y="1737360"/>
            <a:ext cx="9882442" cy="2396490"/>
          </a:xfrm>
        </p:spPr>
        <p:txBody>
          <a:bodyPr>
            <a:normAutofit/>
          </a:bodyPr>
          <a:lstStyle/>
          <a:p>
            <a:pPr lvl="0" fontAlgn="ctr"/>
            <a:r>
              <a:rPr lang="en-US" dirty="0"/>
              <a:t>Noticing how you feel can help you </a:t>
            </a:r>
            <a:r>
              <a:rPr lang="en-US" i="1" dirty="0"/>
              <a:t>STOP</a:t>
            </a:r>
            <a:r>
              <a:rPr lang="en-US" dirty="0"/>
              <a:t> so that you can take the time to make a decision you feel good about.</a:t>
            </a:r>
          </a:p>
          <a:p>
            <a:endParaRPr lang="en-US" sz="2200" dirty="0"/>
          </a:p>
          <a:p>
            <a:endParaRPr lang="en-US" sz="22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838E307-E86E-494C-AF5E-058449941B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5858" y="1211716"/>
            <a:ext cx="6545446" cy="56581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Key Message</a:t>
            </a:r>
          </a:p>
        </p:txBody>
      </p:sp>
    </p:spTree>
    <p:extLst>
      <p:ext uri="{BB962C8B-B14F-4D97-AF65-F5344CB8AC3E}">
        <p14:creationId xmlns:p14="http://schemas.microsoft.com/office/powerpoint/2010/main" val="363679098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0D44BE7-541C-6C4D-974D-17690B3ED4C7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154779" y="1527008"/>
            <a:ext cx="9882442" cy="5120640"/>
          </a:xfrm>
        </p:spPr>
        <p:txBody>
          <a:bodyPr/>
          <a:lstStyle/>
          <a:p>
            <a:pPr lvl="0" fontAlgn="ctr"/>
            <a:r>
              <a:rPr lang="en-US" dirty="0"/>
              <a:t>Nauseated/sick to stomach</a:t>
            </a:r>
          </a:p>
          <a:p>
            <a:pPr lvl="0" fontAlgn="ctr"/>
            <a:r>
              <a:rPr lang="en-US" dirty="0"/>
              <a:t>Like there's a brick in stomach</a:t>
            </a:r>
          </a:p>
          <a:p>
            <a:pPr lvl="0" fontAlgn="ctr"/>
            <a:r>
              <a:rPr lang="en-US" dirty="0"/>
              <a:t>Tightness in chest</a:t>
            </a:r>
          </a:p>
          <a:p>
            <a:pPr lvl="0" fontAlgn="ctr"/>
            <a:r>
              <a:rPr lang="en-US" dirty="0"/>
              <a:t>Trouble breathing</a:t>
            </a:r>
          </a:p>
          <a:p>
            <a:pPr lvl="0" fontAlgn="ctr"/>
            <a:r>
              <a:rPr lang="en-US" dirty="0"/>
              <a:t>Hot</a:t>
            </a:r>
          </a:p>
          <a:p>
            <a:pPr lvl="0" fontAlgn="ctr"/>
            <a:r>
              <a:rPr lang="en-US" dirty="0"/>
              <a:t>Clenching fists</a:t>
            </a:r>
          </a:p>
          <a:p>
            <a:pPr lvl="0" fontAlgn="ctr"/>
            <a:r>
              <a:rPr lang="en-US" dirty="0"/>
              <a:t>Sweaty hands</a:t>
            </a:r>
          </a:p>
          <a:p>
            <a:pPr lvl="0" fontAlgn="ctr"/>
            <a:r>
              <a:rPr lang="en-US" dirty="0"/>
              <a:t>Pounding/racing heart</a:t>
            </a:r>
          </a:p>
          <a:p>
            <a:pPr lvl="0" fontAlgn="ctr"/>
            <a:r>
              <a:rPr lang="en-US" dirty="0"/>
              <a:t>Shaky legs</a:t>
            </a:r>
          </a:p>
          <a:p>
            <a:pPr lvl="0" fontAlgn="ctr"/>
            <a:r>
              <a:rPr lang="en-US" dirty="0"/>
              <a:t>Butterflies in stomach</a:t>
            </a:r>
          </a:p>
          <a:p>
            <a:pPr lvl="0" fontAlgn="ctr"/>
            <a:r>
              <a:rPr lang="en-US" dirty="0"/>
              <a:t>Need to use the bathroom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838E307-E86E-494C-AF5E-058449941B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5858" y="1211716"/>
            <a:ext cx="6545446" cy="56581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Stress Responses</a:t>
            </a:r>
          </a:p>
        </p:txBody>
      </p:sp>
    </p:spTree>
    <p:extLst>
      <p:ext uri="{BB962C8B-B14F-4D97-AF65-F5344CB8AC3E}">
        <p14:creationId xmlns:p14="http://schemas.microsoft.com/office/powerpoint/2010/main" val="102395792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99BD32-7EBC-2A41-B39A-28E562C2FC4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Lesson 4.2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7A9CCB-F3BF-2B4A-91A2-DC90429F996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First: Stop</a:t>
            </a:r>
          </a:p>
        </p:txBody>
      </p:sp>
    </p:spTree>
    <p:extLst>
      <p:ext uri="{BB962C8B-B14F-4D97-AF65-F5344CB8AC3E}">
        <p14:creationId xmlns:p14="http://schemas.microsoft.com/office/powerpoint/2010/main" val="298421460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0D44BE7-541C-6C4D-974D-17690B3ED4C7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154779" y="2038516"/>
            <a:ext cx="10722896" cy="5120640"/>
          </a:xfrm>
        </p:spPr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Participate as much as you can.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You only have to share what you feel comfortable sharing.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Make comments that are encouraging and judgement-free.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One person speaks at a time—no interrupting.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It’s okay to disagree but do so in a respectful manner.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Treat others how you would like to be treated.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Listen.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When you are at the </a:t>
            </a:r>
            <a:r>
              <a:rPr lang="en-US" sz="2200" i="1" dirty="0"/>
              <a:t>El Camino</a:t>
            </a:r>
            <a:r>
              <a:rPr lang="en-US" sz="2200" dirty="0"/>
              <a:t> program, you only do work that is related to </a:t>
            </a:r>
            <a:r>
              <a:rPr lang="en-US" sz="2200" i="1" dirty="0"/>
              <a:t>El Camino</a:t>
            </a:r>
            <a:r>
              <a:rPr lang="en-US" sz="2200" dirty="0"/>
              <a:t>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Have fun!</a:t>
            </a:r>
          </a:p>
          <a:p>
            <a:endParaRPr lang="en-US" sz="2200" dirty="0"/>
          </a:p>
          <a:p>
            <a:endParaRPr lang="en-US" sz="22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838E307-E86E-494C-AF5E-058449941B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5858" y="1211716"/>
            <a:ext cx="6545446" cy="56581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Group Agreements</a:t>
            </a:r>
          </a:p>
        </p:txBody>
      </p:sp>
    </p:spTree>
    <p:extLst>
      <p:ext uri="{BB962C8B-B14F-4D97-AF65-F5344CB8AC3E}">
        <p14:creationId xmlns:p14="http://schemas.microsoft.com/office/powerpoint/2010/main" val="24300213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497FAA-1BA0-4A4F-BD72-554710A9AA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779" y="1486859"/>
            <a:ext cx="9882442" cy="5120640"/>
          </a:xfrm>
        </p:spPr>
        <p:txBody>
          <a:bodyPr>
            <a:normAutofit/>
          </a:bodyPr>
          <a:lstStyle/>
          <a:p>
            <a:pPr lvl="0"/>
            <a:r>
              <a:rPr lang="en-US" sz="2200" dirty="0"/>
              <a:t>Know yourself </a:t>
            </a:r>
          </a:p>
          <a:p>
            <a:pPr marL="0" lvl="0" indent="0">
              <a:buNone/>
            </a:pPr>
            <a:endParaRPr lang="en-US" sz="2200" dirty="0"/>
          </a:p>
          <a:p>
            <a:pPr lvl="0"/>
            <a:r>
              <a:rPr lang="en-US" sz="2200" dirty="0"/>
              <a:t>Learn a decision making tool </a:t>
            </a:r>
          </a:p>
          <a:p>
            <a:pPr marL="0" lvl="0" indent="0">
              <a:buNone/>
            </a:pPr>
            <a:endParaRPr lang="en-US" sz="2200" dirty="0"/>
          </a:p>
          <a:p>
            <a:pPr lvl="0"/>
            <a:r>
              <a:rPr lang="en-US" sz="2200" dirty="0"/>
              <a:t>Understand how your relationships with friends, peers, and family influence the direction of your life “path.”</a:t>
            </a:r>
          </a:p>
          <a:p>
            <a:pPr marL="0" lvl="0" indent="0">
              <a:buNone/>
            </a:pPr>
            <a:endParaRPr lang="en-US" sz="2200" dirty="0"/>
          </a:p>
          <a:p>
            <a:pPr lvl="0"/>
            <a:r>
              <a:rPr lang="en-US" sz="2200" dirty="0"/>
              <a:t>Practice skills</a:t>
            </a:r>
          </a:p>
          <a:p>
            <a:endParaRPr lang="en-US" sz="22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7B8EEFE-C105-8447-AC79-109DC6EA44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7178" y="1203952"/>
            <a:ext cx="10199021" cy="56581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Goals of </a:t>
            </a:r>
            <a:r>
              <a:rPr lang="en-US" b="1" i="1" dirty="0"/>
              <a:t>El Camino: The Road to Healthy Relationships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92375251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0D44BE7-541C-6C4D-974D-17690B3ED4C7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154779" y="1737360"/>
            <a:ext cx="9882442" cy="2396490"/>
          </a:xfrm>
        </p:spPr>
        <p:txBody>
          <a:bodyPr>
            <a:normAutofit/>
          </a:bodyPr>
          <a:lstStyle/>
          <a:p>
            <a:pPr lvl="0" fontAlgn="ctr"/>
            <a:r>
              <a:rPr lang="en-US" dirty="0"/>
              <a:t>Noticing how you feel can help you </a:t>
            </a:r>
            <a:r>
              <a:rPr lang="en-US" i="1" dirty="0"/>
              <a:t>STOP</a:t>
            </a:r>
            <a:r>
              <a:rPr lang="en-US" dirty="0"/>
              <a:t> so that you can take the time to make a decision you feel good about.</a:t>
            </a:r>
          </a:p>
          <a:p>
            <a:endParaRPr lang="en-US" sz="2200" dirty="0"/>
          </a:p>
          <a:p>
            <a:endParaRPr lang="en-US" sz="22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838E307-E86E-494C-AF5E-058449941B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5858" y="1211716"/>
            <a:ext cx="6545446" cy="56581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Key Message</a:t>
            </a:r>
          </a:p>
        </p:txBody>
      </p:sp>
    </p:spTree>
    <p:extLst>
      <p:ext uri="{BB962C8B-B14F-4D97-AF65-F5344CB8AC3E}">
        <p14:creationId xmlns:p14="http://schemas.microsoft.com/office/powerpoint/2010/main" val="363493439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0D44BE7-541C-6C4D-974D-17690B3ED4C7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154779" y="1737360"/>
            <a:ext cx="9882442" cy="3541222"/>
          </a:xfrm>
        </p:spPr>
        <p:txBody>
          <a:bodyPr>
            <a:normAutofit/>
          </a:bodyPr>
          <a:lstStyle/>
          <a:p>
            <a:pPr lvl="0"/>
            <a:r>
              <a:rPr lang="en-US" sz="2200" dirty="0"/>
              <a:t>Breathe slowly/stretch</a:t>
            </a:r>
          </a:p>
          <a:p>
            <a:pPr lvl="0"/>
            <a:r>
              <a:rPr lang="en-US" sz="2200" dirty="0"/>
              <a:t>Step away from the situation</a:t>
            </a:r>
          </a:p>
          <a:p>
            <a:pPr lvl="0"/>
            <a:r>
              <a:rPr lang="en-US" sz="2200" dirty="0"/>
              <a:t>Write/draw/other creative activities</a:t>
            </a:r>
          </a:p>
          <a:p>
            <a:pPr lvl="0"/>
            <a:r>
              <a:rPr lang="en-US" sz="2200" dirty="0"/>
              <a:t>Listen to music</a:t>
            </a:r>
          </a:p>
          <a:p>
            <a:pPr lvl="0"/>
            <a:r>
              <a:rPr lang="en-US" sz="2200" dirty="0"/>
              <a:t>Exercise/go for a walk</a:t>
            </a:r>
          </a:p>
          <a:p>
            <a:pPr lvl="0"/>
            <a:r>
              <a:rPr lang="en-US" sz="2200" dirty="0"/>
              <a:t>Talk to a friend</a:t>
            </a:r>
          </a:p>
          <a:p>
            <a:endParaRPr lang="en-US" sz="22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838E307-E86E-494C-AF5E-058449941B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5858" y="1211716"/>
            <a:ext cx="6545446" cy="56581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Stopping Strategies</a:t>
            </a:r>
          </a:p>
        </p:txBody>
      </p:sp>
    </p:spTree>
    <p:extLst>
      <p:ext uri="{BB962C8B-B14F-4D97-AF65-F5344CB8AC3E}">
        <p14:creationId xmlns:p14="http://schemas.microsoft.com/office/powerpoint/2010/main" val="3263955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137632-7D7A-D84A-8793-16141EB78F1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Lesson 5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D85E60-60F3-EB45-A05A-CBABC3047B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>
            <a:normAutofit/>
          </a:bodyPr>
          <a:lstStyle/>
          <a:p>
            <a:r>
              <a:rPr lang="en-US" sz="2800" dirty="0"/>
              <a:t>Biology, Emotions, and Decision Making</a:t>
            </a:r>
          </a:p>
        </p:txBody>
      </p:sp>
    </p:spTree>
    <p:extLst>
      <p:ext uri="{BB962C8B-B14F-4D97-AF65-F5344CB8AC3E}">
        <p14:creationId xmlns:p14="http://schemas.microsoft.com/office/powerpoint/2010/main" val="161999914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137632-7D7A-D84A-8793-16141EB78F1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Lesson 5.1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D85E60-60F3-EB45-A05A-CBABC3047BE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Biology, Emotions, and Decision Making</a:t>
            </a:r>
          </a:p>
        </p:txBody>
      </p:sp>
    </p:spTree>
    <p:extLst>
      <p:ext uri="{BB962C8B-B14F-4D97-AF65-F5344CB8AC3E}">
        <p14:creationId xmlns:p14="http://schemas.microsoft.com/office/powerpoint/2010/main" val="329849333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497FAA-1BA0-4A4F-BD72-554710A9AA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778" y="1486859"/>
            <a:ext cx="10656221" cy="5120640"/>
          </a:xfrm>
        </p:spPr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Participate as much as you can.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You only have to share what you feel comfortable sharing.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Make comments that are encouraging and judgement-free.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One person speaks at a time—no interrupting.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It’s okay to disagree but do so in a respectful manner.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Treat others how you would like to be treated.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Listen.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When you are at the </a:t>
            </a:r>
            <a:r>
              <a:rPr lang="en-US" sz="2200" i="1" dirty="0"/>
              <a:t>El Camino</a:t>
            </a:r>
            <a:r>
              <a:rPr lang="en-US" sz="2200" dirty="0"/>
              <a:t> program, you only do work that is related to </a:t>
            </a:r>
            <a:r>
              <a:rPr lang="en-US" sz="2200" i="1" dirty="0"/>
              <a:t>El Camino</a:t>
            </a:r>
            <a:r>
              <a:rPr lang="en-US" sz="2200" dirty="0"/>
              <a:t>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Have fun!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7B8EEFE-C105-8447-AC79-109DC6EA44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7179" y="1203952"/>
            <a:ext cx="6545446" cy="56581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Group Agreements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778356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497FAA-1BA0-4A4F-BD72-554710A9AA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2379" y="721233"/>
            <a:ext cx="9882442" cy="2974467"/>
          </a:xfrm>
        </p:spPr>
        <p:txBody>
          <a:bodyPr>
            <a:normAutofit/>
          </a:bodyPr>
          <a:lstStyle/>
          <a:p>
            <a:pPr marL="0" lvl="0" indent="0" fontAlgn="ctr">
              <a:buNone/>
            </a:pPr>
            <a:endParaRPr lang="en-US" sz="2200" dirty="0"/>
          </a:p>
          <a:p>
            <a:pPr lvl="0" fontAlgn="ctr"/>
            <a:r>
              <a:rPr lang="en-US" sz="2200" dirty="0"/>
              <a:t>Learning to manage your emotions can help you make decisions that are in line with your values.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7B8EEFE-C105-8447-AC79-109DC6EA44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7179" y="1203952"/>
            <a:ext cx="6545446" cy="56581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Key Message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489321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497FAA-1BA0-4A4F-BD72-554710A9AA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779" y="1486859"/>
            <a:ext cx="9882442" cy="4167189"/>
          </a:xfrm>
        </p:spPr>
        <p:txBody>
          <a:bodyPr>
            <a:normAutofit/>
          </a:bodyPr>
          <a:lstStyle/>
          <a:p>
            <a:pPr lvl="0"/>
            <a:r>
              <a:rPr lang="en-US" sz="2200" dirty="0"/>
              <a:t>Breathe slowly/stretch</a:t>
            </a:r>
          </a:p>
          <a:p>
            <a:pPr lvl="0"/>
            <a:r>
              <a:rPr lang="en-US" sz="2200" dirty="0"/>
              <a:t>Step away from the situation</a:t>
            </a:r>
          </a:p>
          <a:p>
            <a:pPr lvl="0"/>
            <a:r>
              <a:rPr lang="en-US" sz="2200" dirty="0"/>
              <a:t>Write/draw/other creative activities</a:t>
            </a:r>
          </a:p>
          <a:p>
            <a:pPr lvl="0"/>
            <a:r>
              <a:rPr lang="en-US" sz="2200" dirty="0"/>
              <a:t>Listen to music</a:t>
            </a:r>
          </a:p>
          <a:p>
            <a:pPr lvl="0"/>
            <a:r>
              <a:rPr lang="en-US" sz="2200" dirty="0"/>
              <a:t>Exercise/go for a walk</a:t>
            </a:r>
          </a:p>
          <a:p>
            <a:pPr lvl="0"/>
            <a:r>
              <a:rPr lang="en-US" sz="2200" dirty="0"/>
              <a:t>Talk to a friend</a:t>
            </a:r>
          </a:p>
          <a:p>
            <a:pPr marL="0" indent="0">
              <a:buNone/>
            </a:pPr>
            <a:endParaRPr lang="en-US" sz="22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7B8EEFE-C105-8447-AC79-109DC6EA44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7179" y="1203952"/>
            <a:ext cx="6545446" cy="56581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Stopping Strategies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222542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137632-7D7A-D84A-8793-16141EB78F1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Lesson 5.2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D85E60-60F3-EB45-A05A-CBABC3047BE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Biology, Emotions, and Decision Making</a:t>
            </a:r>
          </a:p>
        </p:txBody>
      </p:sp>
    </p:spTree>
    <p:extLst>
      <p:ext uri="{BB962C8B-B14F-4D97-AF65-F5344CB8AC3E}">
        <p14:creationId xmlns:p14="http://schemas.microsoft.com/office/powerpoint/2010/main" val="257960685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497FAA-1BA0-4A4F-BD72-554710A9AA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778" y="1486859"/>
            <a:ext cx="10656221" cy="5120640"/>
          </a:xfrm>
        </p:spPr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Participate as much as you can.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You only have to share what you feel comfortable sharing.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Make comments that are encouraging and judgement-free.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One person speaks at a time—no interrupting.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It’s okay to disagree but do so in a respectful manner.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Treat others how you would like to be treated.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Listen.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When you are at the </a:t>
            </a:r>
            <a:r>
              <a:rPr lang="en-US" sz="2200" i="1" dirty="0"/>
              <a:t>El Camino</a:t>
            </a:r>
            <a:r>
              <a:rPr lang="en-US" sz="2200" dirty="0"/>
              <a:t> program, you only do work that is related to </a:t>
            </a:r>
            <a:r>
              <a:rPr lang="en-US" sz="2200" i="1" dirty="0"/>
              <a:t>El Camino</a:t>
            </a:r>
            <a:r>
              <a:rPr lang="en-US" sz="2200" dirty="0"/>
              <a:t>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Have fun!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7B8EEFE-C105-8447-AC79-109DC6EA44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7179" y="1203952"/>
            <a:ext cx="6545446" cy="56581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Group Agreements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6035249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497FAA-1BA0-4A4F-BD72-554710A9AA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2379" y="721233"/>
            <a:ext cx="9882442" cy="2974467"/>
          </a:xfrm>
        </p:spPr>
        <p:txBody>
          <a:bodyPr>
            <a:normAutofit/>
          </a:bodyPr>
          <a:lstStyle/>
          <a:p>
            <a:pPr marL="0" lvl="0" indent="0" fontAlgn="ctr">
              <a:buNone/>
            </a:pPr>
            <a:endParaRPr lang="en-US" sz="2200" dirty="0"/>
          </a:p>
          <a:p>
            <a:pPr lvl="0" fontAlgn="ctr"/>
            <a:r>
              <a:rPr lang="en-US" sz="2200" dirty="0"/>
              <a:t>Learning to manage your emotions can help you make decisions that are in line with your values.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7B8EEFE-C105-8447-AC79-109DC6EA44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7179" y="1203952"/>
            <a:ext cx="6545446" cy="56581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Key Message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01106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497FAA-1BA0-4A4F-BD72-554710A9AA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778" y="1486859"/>
            <a:ext cx="10637171" cy="5120640"/>
          </a:xfrm>
        </p:spPr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Participate as much as you can.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You only have to share what you feel comfortable sharing.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Make comments that are encouraging and judgement-free.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One person speaks at a time—no interrupting.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It’s okay to disagree but do so in a respectful manner.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Treat others how you would like to be treated.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Listen.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When you are at the </a:t>
            </a:r>
            <a:r>
              <a:rPr lang="en-US" sz="2200" i="1" dirty="0"/>
              <a:t>El Camino</a:t>
            </a:r>
            <a:r>
              <a:rPr lang="en-US" sz="2200" dirty="0"/>
              <a:t> program, you only do work that is related to </a:t>
            </a:r>
            <a:r>
              <a:rPr lang="en-US" sz="2200" i="1" dirty="0"/>
              <a:t>El Camino</a:t>
            </a:r>
            <a:r>
              <a:rPr lang="en-US" sz="2200" dirty="0"/>
              <a:t>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Have fun!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7B8EEFE-C105-8447-AC79-109DC6EA44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7179" y="1203952"/>
            <a:ext cx="6545446" cy="56581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Group Agreements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1413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99BD32-7EBC-2A41-B39A-28E562C2FC4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Lesson 6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7A9CCB-F3BF-2B4A-91A2-DC90429F996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Empathy</a:t>
            </a:r>
          </a:p>
        </p:txBody>
      </p:sp>
    </p:spTree>
    <p:extLst>
      <p:ext uri="{BB962C8B-B14F-4D97-AF65-F5344CB8AC3E}">
        <p14:creationId xmlns:p14="http://schemas.microsoft.com/office/powerpoint/2010/main" val="941605950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99BD32-7EBC-2A41-B39A-28E562C2FC4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Lesson 6.1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7A9CCB-F3BF-2B4A-91A2-DC90429F996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Empathy</a:t>
            </a:r>
          </a:p>
        </p:txBody>
      </p:sp>
    </p:spTree>
    <p:extLst>
      <p:ext uri="{BB962C8B-B14F-4D97-AF65-F5344CB8AC3E}">
        <p14:creationId xmlns:p14="http://schemas.microsoft.com/office/powerpoint/2010/main" val="156573228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0D44BE7-541C-6C4D-974D-17690B3ED4C7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154779" y="2157984"/>
            <a:ext cx="10646696" cy="4700016"/>
          </a:xfrm>
        </p:spPr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Participate as much as you can.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You only have to share what you feel comfortable sharing.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Make comments that are encouraging and judgement-free.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One person speaks at a time—no interrupting.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It’s okay to disagree but do so in a respectful manner.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Treat others how you would like to be treated.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Listen.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When you are at the </a:t>
            </a:r>
            <a:r>
              <a:rPr lang="en-US" sz="2200" i="1" dirty="0"/>
              <a:t>El Camino</a:t>
            </a:r>
            <a:r>
              <a:rPr lang="en-US" sz="2200" dirty="0"/>
              <a:t> program, you only do work that is related to </a:t>
            </a:r>
            <a:r>
              <a:rPr lang="en-US" sz="2200" i="1" dirty="0"/>
              <a:t>El Camino</a:t>
            </a:r>
            <a:r>
              <a:rPr lang="en-US" sz="2200" dirty="0"/>
              <a:t>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Have fun!</a:t>
            </a:r>
          </a:p>
          <a:p>
            <a:endParaRPr lang="en-US" sz="2200" dirty="0"/>
          </a:p>
          <a:p>
            <a:endParaRPr lang="en-US" sz="22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838E307-E86E-494C-AF5E-058449941B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5858" y="1211716"/>
            <a:ext cx="6545446" cy="56581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Group Agreements</a:t>
            </a:r>
          </a:p>
        </p:txBody>
      </p:sp>
    </p:spTree>
    <p:extLst>
      <p:ext uri="{BB962C8B-B14F-4D97-AF65-F5344CB8AC3E}">
        <p14:creationId xmlns:p14="http://schemas.microsoft.com/office/powerpoint/2010/main" val="211523970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0D44BE7-541C-6C4D-974D-17690B3ED4C7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154779" y="1737360"/>
            <a:ext cx="9882442" cy="2796540"/>
          </a:xfrm>
        </p:spPr>
        <p:txBody>
          <a:bodyPr>
            <a:normAutofit/>
          </a:bodyPr>
          <a:lstStyle/>
          <a:p>
            <a:r>
              <a:rPr lang="en-US" sz="2200" dirty="0"/>
              <a:t>Empathy means understanding or identifying with another person’s feelings or experiences.</a:t>
            </a:r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endParaRPr lang="en-US" sz="2200" dirty="0"/>
          </a:p>
          <a:p>
            <a:endParaRPr lang="en-US" sz="22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838E307-E86E-494C-AF5E-058449941B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5858" y="1211716"/>
            <a:ext cx="6545446" cy="56581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Key Message</a:t>
            </a:r>
          </a:p>
        </p:txBody>
      </p:sp>
    </p:spTree>
    <p:extLst>
      <p:ext uri="{BB962C8B-B14F-4D97-AF65-F5344CB8AC3E}">
        <p14:creationId xmlns:p14="http://schemas.microsoft.com/office/powerpoint/2010/main" val="199134272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0D44BE7-541C-6C4D-974D-17690B3ED4C7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154779" y="1737360"/>
            <a:ext cx="9882442" cy="3728258"/>
          </a:xfrm>
        </p:spPr>
        <p:txBody>
          <a:bodyPr>
            <a:normAutofit/>
          </a:bodyPr>
          <a:lstStyle/>
          <a:p>
            <a:pPr lvl="0"/>
            <a:r>
              <a:rPr lang="en-US" sz="2200" dirty="0"/>
              <a:t>I often think about other people's feelings.</a:t>
            </a:r>
          </a:p>
          <a:p>
            <a:pPr lvl="0"/>
            <a:r>
              <a:rPr lang="en-US" sz="2200" dirty="0"/>
              <a:t>I don't make fun of other people because I can imagine what it feels like to be in their shoes.</a:t>
            </a:r>
          </a:p>
          <a:p>
            <a:pPr lvl="0"/>
            <a:r>
              <a:rPr lang="en-US" sz="2200" dirty="0"/>
              <a:t>I listen to others about what they're going through.</a:t>
            </a:r>
          </a:p>
          <a:p>
            <a:pPr lvl="0"/>
            <a:r>
              <a:rPr lang="en-US" sz="2200" dirty="0"/>
              <a:t>I try to understand other people's point of view.</a:t>
            </a:r>
          </a:p>
          <a:p>
            <a:pPr lvl="0"/>
            <a:r>
              <a:rPr lang="en-US" sz="2200" dirty="0"/>
              <a:t>I am aware that not everyone reacts to situations the same way I do.</a:t>
            </a:r>
          </a:p>
          <a:p>
            <a:endParaRPr lang="en-US" sz="2200" dirty="0"/>
          </a:p>
          <a:p>
            <a:endParaRPr lang="en-US" sz="22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838E307-E86E-494C-AF5E-058449941B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5858" y="1211716"/>
            <a:ext cx="6545446" cy="56581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Am I empathetic?</a:t>
            </a:r>
          </a:p>
        </p:txBody>
      </p:sp>
    </p:spTree>
    <p:extLst>
      <p:ext uri="{BB962C8B-B14F-4D97-AF65-F5344CB8AC3E}">
        <p14:creationId xmlns:p14="http://schemas.microsoft.com/office/powerpoint/2010/main" val="2536651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99BD32-7EBC-2A41-B39A-28E562C2FC4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Lesson 6.2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7A9CCB-F3BF-2B4A-91A2-DC90429F996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Empathy</a:t>
            </a:r>
          </a:p>
        </p:txBody>
      </p:sp>
    </p:spTree>
    <p:extLst>
      <p:ext uri="{BB962C8B-B14F-4D97-AF65-F5344CB8AC3E}">
        <p14:creationId xmlns:p14="http://schemas.microsoft.com/office/powerpoint/2010/main" val="1278286005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0D44BE7-541C-6C4D-974D-17690B3ED4C7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154779" y="2157984"/>
            <a:ext cx="10646696" cy="4700016"/>
          </a:xfrm>
        </p:spPr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Participate as much as you can.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You only have to share what you feel comfortable sharing.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Make comments that are encouraging and judgement-free.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One person speaks at a time—no interrupting.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It’s okay to disagree but do so in a respectful manner.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Treat others how you would like to be treated.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Listen.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When you are at the </a:t>
            </a:r>
            <a:r>
              <a:rPr lang="en-US" sz="2200" i="1" dirty="0"/>
              <a:t>El Camino</a:t>
            </a:r>
            <a:r>
              <a:rPr lang="en-US" sz="2200" dirty="0"/>
              <a:t> program, you only do work that is related to </a:t>
            </a:r>
            <a:r>
              <a:rPr lang="en-US" sz="2200" i="1" dirty="0"/>
              <a:t>El Camino</a:t>
            </a:r>
            <a:r>
              <a:rPr lang="en-US" sz="2200" dirty="0"/>
              <a:t>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Have fun!</a:t>
            </a:r>
          </a:p>
          <a:p>
            <a:endParaRPr lang="en-US" sz="2200" dirty="0"/>
          </a:p>
          <a:p>
            <a:endParaRPr lang="en-US" sz="22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838E307-E86E-494C-AF5E-058449941B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5858" y="1211716"/>
            <a:ext cx="6545446" cy="56581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Group Agreements</a:t>
            </a:r>
          </a:p>
        </p:txBody>
      </p:sp>
    </p:spTree>
    <p:extLst>
      <p:ext uri="{BB962C8B-B14F-4D97-AF65-F5344CB8AC3E}">
        <p14:creationId xmlns:p14="http://schemas.microsoft.com/office/powerpoint/2010/main" val="1199085567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0D44BE7-541C-6C4D-974D-17690B3ED4C7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154779" y="1737360"/>
            <a:ext cx="9882442" cy="2796540"/>
          </a:xfrm>
        </p:spPr>
        <p:txBody>
          <a:bodyPr>
            <a:normAutofit/>
          </a:bodyPr>
          <a:lstStyle/>
          <a:p>
            <a:r>
              <a:rPr lang="en-US" sz="2200" dirty="0"/>
              <a:t>Empathy means understanding or identifying with another person’s feelings or experiences.</a:t>
            </a:r>
          </a:p>
          <a:p>
            <a:pPr marL="0" indent="0">
              <a:buNone/>
            </a:pPr>
            <a:endParaRPr lang="en-US" sz="2200" dirty="0"/>
          </a:p>
          <a:p>
            <a:pPr marL="0" indent="0">
              <a:buNone/>
            </a:pPr>
            <a:endParaRPr lang="en-US" sz="2200" dirty="0"/>
          </a:p>
          <a:p>
            <a:endParaRPr lang="en-US" sz="22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838E307-E86E-494C-AF5E-058449941B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5858" y="1211716"/>
            <a:ext cx="6545446" cy="56581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Key Message</a:t>
            </a:r>
          </a:p>
        </p:txBody>
      </p:sp>
    </p:spTree>
    <p:extLst>
      <p:ext uri="{BB962C8B-B14F-4D97-AF65-F5344CB8AC3E}">
        <p14:creationId xmlns:p14="http://schemas.microsoft.com/office/powerpoint/2010/main" val="2170521385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137632-7D7A-D84A-8793-16141EB78F1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Lesson 7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D85E60-60F3-EB45-A05A-CBABC3047BE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Assertive Communication</a:t>
            </a:r>
          </a:p>
        </p:txBody>
      </p:sp>
    </p:spTree>
    <p:extLst>
      <p:ext uri="{BB962C8B-B14F-4D97-AF65-F5344CB8AC3E}">
        <p14:creationId xmlns:p14="http://schemas.microsoft.com/office/powerpoint/2010/main" val="1307934051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137632-7D7A-D84A-8793-16141EB78F1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Lesson 7.1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D85E60-60F3-EB45-A05A-CBABC3047BE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Assertive Communication</a:t>
            </a:r>
          </a:p>
        </p:txBody>
      </p:sp>
    </p:spTree>
    <p:extLst>
      <p:ext uri="{BB962C8B-B14F-4D97-AF65-F5344CB8AC3E}">
        <p14:creationId xmlns:p14="http://schemas.microsoft.com/office/powerpoint/2010/main" val="28566325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497FAA-1BA0-4A4F-BD72-554710A9AA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779" y="1486859"/>
            <a:ext cx="9882442" cy="1942141"/>
          </a:xfrm>
        </p:spPr>
        <p:txBody>
          <a:bodyPr>
            <a:normAutofit/>
          </a:bodyPr>
          <a:lstStyle/>
          <a:p>
            <a:r>
              <a:rPr lang="en-US" sz="2200" dirty="0"/>
              <a:t>Knowing your values will help you be the best version of yourself.</a:t>
            </a:r>
          </a:p>
          <a:p>
            <a:endParaRPr lang="en-US" sz="22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7B8EEFE-C105-8447-AC79-109DC6EA44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7179" y="1203952"/>
            <a:ext cx="6545446" cy="56581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Key Message</a:t>
            </a:r>
          </a:p>
        </p:txBody>
      </p:sp>
    </p:spTree>
    <p:extLst>
      <p:ext uri="{BB962C8B-B14F-4D97-AF65-F5344CB8AC3E}">
        <p14:creationId xmlns:p14="http://schemas.microsoft.com/office/powerpoint/2010/main" val="311906167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497FAA-1BA0-4A4F-BD72-554710A9AA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778" y="1486859"/>
            <a:ext cx="10713371" cy="5120640"/>
          </a:xfrm>
        </p:spPr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Participate as much as you can.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You only have to share what you feel comfortable sharing.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Make comments that are encouraging and judgement-free.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One person speaks at a time—no interrupting.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It’s okay to disagree but do so in a respectful manner.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Treat others how you would like to be treated.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Listen.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When you are at the </a:t>
            </a:r>
            <a:r>
              <a:rPr lang="en-US" sz="2200" i="1" dirty="0"/>
              <a:t>El Camino</a:t>
            </a:r>
            <a:r>
              <a:rPr lang="en-US" sz="2200" dirty="0"/>
              <a:t> program, you only do work that is related to </a:t>
            </a:r>
            <a:r>
              <a:rPr lang="en-US" sz="2200" i="1" dirty="0"/>
              <a:t>El Camino</a:t>
            </a:r>
            <a:r>
              <a:rPr lang="en-US" sz="2200" dirty="0"/>
              <a:t>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Have fun!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7B8EEFE-C105-8447-AC79-109DC6EA44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7179" y="1203952"/>
            <a:ext cx="6545446" cy="56581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Group Agreements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0599068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497FAA-1BA0-4A4F-BD72-554710A9AA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779" y="1486859"/>
            <a:ext cx="9882442" cy="3885241"/>
          </a:xfrm>
        </p:spPr>
        <p:txBody>
          <a:bodyPr>
            <a:normAutofit/>
          </a:bodyPr>
          <a:lstStyle/>
          <a:p>
            <a:pPr marL="0" lvl="0" indent="0" fontAlgn="ctr">
              <a:buNone/>
            </a:pPr>
            <a:endParaRPr lang="en-US" sz="2200" dirty="0"/>
          </a:p>
          <a:p>
            <a:pPr lvl="0" fontAlgn="ctr"/>
            <a:r>
              <a:rPr lang="en-US" sz="2200" dirty="0"/>
              <a:t>Assertive communication is an important tool for solving conflicts and maintaining healthy relationships.</a:t>
            </a:r>
          </a:p>
          <a:p>
            <a:pPr lvl="0" fontAlgn="ctr"/>
            <a:endParaRPr lang="en-US" sz="2200" dirty="0"/>
          </a:p>
          <a:p>
            <a:pPr lvl="0" fontAlgn="ctr"/>
            <a:endParaRPr lang="en-US" sz="2200" dirty="0"/>
          </a:p>
          <a:p>
            <a:pPr lvl="0" fontAlgn="ctr"/>
            <a:endParaRPr lang="en-US" sz="2200" dirty="0"/>
          </a:p>
          <a:p>
            <a:pPr lvl="0" fontAlgn="ctr"/>
            <a:endParaRPr lang="en-US" sz="2200" dirty="0"/>
          </a:p>
          <a:p>
            <a:pPr lvl="0" fontAlgn="ctr"/>
            <a:endParaRPr lang="en-US" sz="22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7B8EEFE-C105-8447-AC79-109DC6EA44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7179" y="1203952"/>
            <a:ext cx="6545446" cy="56581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Key Message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4045634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497FAA-1BA0-4A4F-BD72-554710A9AA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779" y="1486859"/>
            <a:ext cx="9882442" cy="5120640"/>
          </a:xfrm>
        </p:spPr>
        <p:txBody>
          <a:bodyPr>
            <a:normAutofit/>
          </a:bodyPr>
          <a:lstStyle/>
          <a:p>
            <a:pPr marL="457200" lvl="0" indent="-457200">
              <a:buAutoNum type="arabicPeriod"/>
            </a:pPr>
            <a:r>
              <a:rPr lang="en-US" sz="2400" b="1" dirty="0"/>
              <a:t>I-Statements: “I____, when you____” </a:t>
            </a:r>
            <a:endParaRPr lang="en-US" sz="2400" b="1" u="sng" dirty="0"/>
          </a:p>
          <a:p>
            <a:pPr marL="457200" indent="-457200">
              <a:buFont typeface="Wingdings 2" pitchFamily="18" charset="2"/>
              <a:buAutoNum type="arabicPeriod"/>
            </a:pPr>
            <a:r>
              <a:rPr lang="en-US" sz="2400" b="1" dirty="0"/>
              <a:t>Calmly repeat yourself</a:t>
            </a:r>
            <a:endParaRPr lang="en-US" sz="2400" dirty="0"/>
          </a:p>
          <a:p>
            <a:pPr marL="457200" indent="-457200">
              <a:buFont typeface="Wingdings 2" pitchFamily="18" charset="2"/>
              <a:buAutoNum type="arabicPeriod"/>
            </a:pPr>
            <a:r>
              <a:rPr lang="en-US" sz="2400" b="1" dirty="0"/>
              <a:t>Show empathy</a:t>
            </a:r>
          </a:p>
          <a:p>
            <a:pPr marL="457200" indent="-457200">
              <a:buFont typeface="Wingdings 2" pitchFamily="18" charset="2"/>
              <a:buAutoNum type="arabicPeriod"/>
            </a:pPr>
            <a:r>
              <a:rPr lang="en-US" sz="2400" b="1" dirty="0"/>
              <a:t>Calm body language</a:t>
            </a:r>
            <a:endParaRPr lang="en-US" sz="2400" dirty="0"/>
          </a:p>
          <a:p>
            <a:pPr marL="457200" lvl="0" indent="-457200">
              <a:buAutoNum type="arabicPeriod"/>
            </a:pPr>
            <a:endParaRPr lang="en-US" sz="24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7B8EEFE-C105-8447-AC79-109DC6EA44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7179" y="1203952"/>
            <a:ext cx="6545446" cy="56581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Assertive Communication Techniques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9705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137632-7D7A-D84A-8793-16141EB78F1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Lesson 7.2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D85E60-60F3-EB45-A05A-CBABC3047BE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Assertive Communication</a:t>
            </a:r>
          </a:p>
        </p:txBody>
      </p:sp>
    </p:spTree>
    <p:extLst>
      <p:ext uri="{BB962C8B-B14F-4D97-AF65-F5344CB8AC3E}">
        <p14:creationId xmlns:p14="http://schemas.microsoft.com/office/powerpoint/2010/main" val="3838737377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497FAA-1BA0-4A4F-BD72-554710A9AA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778" y="1486859"/>
            <a:ext cx="10713371" cy="5120640"/>
          </a:xfrm>
        </p:spPr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Participate as much as you can.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You only have to share what you feel comfortable sharing.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Make comments that are encouraging and judgement-free.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One person speaks at a time—no interrupting.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It’s okay to disagree but do so in a respectful manner.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Treat others how you would like to be treated.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Listen.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When you are at the </a:t>
            </a:r>
            <a:r>
              <a:rPr lang="en-US" sz="2200" i="1" dirty="0"/>
              <a:t>El Camino</a:t>
            </a:r>
            <a:r>
              <a:rPr lang="en-US" sz="2200" dirty="0"/>
              <a:t> program, you only do work that is related to </a:t>
            </a:r>
            <a:r>
              <a:rPr lang="en-US" sz="2200" i="1" dirty="0"/>
              <a:t>El Camino</a:t>
            </a:r>
            <a:r>
              <a:rPr lang="en-US" sz="2200" dirty="0"/>
              <a:t>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Have fun!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7B8EEFE-C105-8447-AC79-109DC6EA44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7179" y="1203952"/>
            <a:ext cx="6545446" cy="56581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Group Agreements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6661136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497FAA-1BA0-4A4F-BD72-554710A9AA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779" y="1486859"/>
            <a:ext cx="9882442" cy="3885241"/>
          </a:xfrm>
        </p:spPr>
        <p:txBody>
          <a:bodyPr>
            <a:normAutofit/>
          </a:bodyPr>
          <a:lstStyle/>
          <a:p>
            <a:pPr marL="0" lvl="0" indent="0" fontAlgn="ctr">
              <a:buNone/>
            </a:pPr>
            <a:endParaRPr lang="en-US" sz="2200" dirty="0"/>
          </a:p>
          <a:p>
            <a:pPr lvl="0" fontAlgn="ctr"/>
            <a:r>
              <a:rPr lang="en-US" sz="2200" dirty="0"/>
              <a:t>Assertive communication is an important tool for solving conflicts and maintaining healthy relationships.</a:t>
            </a:r>
          </a:p>
          <a:p>
            <a:pPr lvl="0" fontAlgn="ctr"/>
            <a:endParaRPr lang="en-US" sz="2200" dirty="0"/>
          </a:p>
          <a:p>
            <a:pPr lvl="0" fontAlgn="ctr"/>
            <a:endParaRPr lang="en-US" sz="2200" dirty="0"/>
          </a:p>
          <a:p>
            <a:pPr lvl="0" fontAlgn="ctr"/>
            <a:endParaRPr lang="en-US" sz="2200" dirty="0"/>
          </a:p>
          <a:p>
            <a:pPr lvl="0" fontAlgn="ctr"/>
            <a:endParaRPr lang="en-US" sz="2200" dirty="0"/>
          </a:p>
          <a:p>
            <a:pPr lvl="0" fontAlgn="ctr"/>
            <a:endParaRPr lang="en-US" sz="22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7B8EEFE-C105-8447-AC79-109DC6EA44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7179" y="1203952"/>
            <a:ext cx="6545446" cy="56581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Key Message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2599192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497FAA-1BA0-4A4F-BD72-554710A9AA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779" y="1486859"/>
            <a:ext cx="9882442" cy="5120640"/>
          </a:xfrm>
        </p:spPr>
        <p:txBody>
          <a:bodyPr>
            <a:normAutofit/>
          </a:bodyPr>
          <a:lstStyle/>
          <a:p>
            <a:pPr marL="457200" lvl="0" indent="-457200">
              <a:buAutoNum type="arabicPeriod"/>
            </a:pPr>
            <a:r>
              <a:rPr lang="en-US" sz="2400" b="1" dirty="0"/>
              <a:t>I-Statements: “I____, when you____” </a:t>
            </a:r>
            <a:endParaRPr lang="en-US" sz="2400" b="1" u="sng" dirty="0"/>
          </a:p>
          <a:p>
            <a:pPr marL="457200" indent="-457200">
              <a:buFont typeface="Wingdings 2" pitchFamily="18" charset="2"/>
              <a:buAutoNum type="arabicPeriod"/>
            </a:pPr>
            <a:r>
              <a:rPr lang="en-US" sz="2400" b="1" dirty="0"/>
              <a:t>Calmly repeat yourself</a:t>
            </a:r>
            <a:endParaRPr lang="en-US" sz="2400" dirty="0"/>
          </a:p>
          <a:p>
            <a:pPr marL="457200" indent="-457200">
              <a:buFont typeface="Wingdings 2" pitchFamily="18" charset="2"/>
              <a:buAutoNum type="arabicPeriod"/>
            </a:pPr>
            <a:r>
              <a:rPr lang="en-US" sz="2400" b="1" dirty="0"/>
              <a:t>Show empathy</a:t>
            </a:r>
          </a:p>
          <a:p>
            <a:pPr marL="457200" indent="-457200">
              <a:buFont typeface="Wingdings 2" pitchFamily="18" charset="2"/>
              <a:buAutoNum type="arabicPeriod"/>
            </a:pPr>
            <a:r>
              <a:rPr lang="en-US" sz="2400" b="1" dirty="0"/>
              <a:t>Calm body language</a:t>
            </a:r>
            <a:endParaRPr lang="en-US" sz="2400" dirty="0"/>
          </a:p>
          <a:p>
            <a:pPr marL="457200" lvl="0" indent="-457200">
              <a:buAutoNum type="arabicPeriod"/>
            </a:pPr>
            <a:endParaRPr lang="en-US" sz="24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7B8EEFE-C105-8447-AC79-109DC6EA44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7179" y="1203952"/>
            <a:ext cx="6545446" cy="56581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Assertive Communication Techniques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0279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99BD32-7EBC-2A41-B39A-28E562C2FC4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Lesson 8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7A9CCB-F3BF-2B4A-91A2-DC90429F996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Boundary Setting</a:t>
            </a:r>
          </a:p>
        </p:txBody>
      </p:sp>
    </p:spTree>
    <p:extLst>
      <p:ext uri="{BB962C8B-B14F-4D97-AF65-F5344CB8AC3E}">
        <p14:creationId xmlns:p14="http://schemas.microsoft.com/office/powerpoint/2010/main" val="3349655366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99BD32-7EBC-2A41-B39A-28E562C2FC4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Lesson 8.1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7A9CCB-F3BF-2B4A-91A2-DC90429F996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Boundary Setting</a:t>
            </a:r>
          </a:p>
        </p:txBody>
      </p:sp>
    </p:spTree>
    <p:extLst>
      <p:ext uri="{BB962C8B-B14F-4D97-AF65-F5344CB8AC3E}">
        <p14:creationId xmlns:p14="http://schemas.microsoft.com/office/powerpoint/2010/main" val="61764369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0D44BE7-541C-6C4D-974D-17690B3ED4C7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154778" y="2057019"/>
            <a:ext cx="10656221" cy="4943856"/>
          </a:xfrm>
        </p:spPr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Participate as much as you can.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You only have to share what you feel comfortable sharing.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Make comments that are encouraging and judgement-free.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One person speaks at a time—no interrupting.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It’s okay to disagree but do so in a respectful manner.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Treat others how you would like to be treated.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Listen.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When you are at the </a:t>
            </a:r>
            <a:r>
              <a:rPr lang="en-US" sz="2200" i="1" dirty="0"/>
              <a:t>El Camino</a:t>
            </a:r>
            <a:r>
              <a:rPr lang="en-US" sz="2200" dirty="0"/>
              <a:t> program, you only do work that is related to </a:t>
            </a:r>
            <a:r>
              <a:rPr lang="en-US" sz="2200" i="1" dirty="0"/>
              <a:t>El Camino</a:t>
            </a:r>
            <a:r>
              <a:rPr lang="en-US" sz="2200" dirty="0"/>
              <a:t>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Have fun!</a:t>
            </a:r>
          </a:p>
          <a:p>
            <a:endParaRPr lang="en-US" sz="2200" dirty="0"/>
          </a:p>
          <a:p>
            <a:endParaRPr lang="en-US" sz="22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838E307-E86E-494C-AF5E-058449941B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5858" y="1211716"/>
            <a:ext cx="6545446" cy="56581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Group Agreements</a:t>
            </a:r>
          </a:p>
        </p:txBody>
      </p:sp>
    </p:spTree>
    <p:extLst>
      <p:ext uri="{BB962C8B-B14F-4D97-AF65-F5344CB8AC3E}">
        <p14:creationId xmlns:p14="http://schemas.microsoft.com/office/powerpoint/2010/main" val="33846419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137632-7D7A-D84A-8793-16141EB78F1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Lesson 1.2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D85E60-60F3-EB45-A05A-CBABC3047BE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Program Introduction and Values</a:t>
            </a:r>
          </a:p>
        </p:txBody>
      </p:sp>
    </p:spTree>
    <p:extLst>
      <p:ext uri="{BB962C8B-B14F-4D97-AF65-F5344CB8AC3E}">
        <p14:creationId xmlns:p14="http://schemas.microsoft.com/office/powerpoint/2010/main" val="4015240927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0D44BE7-541C-6C4D-974D-17690B3ED4C7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154779" y="1737360"/>
            <a:ext cx="9882442" cy="3908924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en-US" sz="2200" dirty="0"/>
          </a:p>
          <a:p>
            <a:pPr lvl="0"/>
            <a:r>
              <a:rPr lang="en-US" sz="2200" dirty="0"/>
              <a:t>Setting boundaries and respecting others’ boundaries is part of building healthy relationships.</a:t>
            </a:r>
          </a:p>
          <a:p>
            <a:pPr lvl="0"/>
            <a:endParaRPr lang="en-US" sz="2200" dirty="0"/>
          </a:p>
          <a:p>
            <a:pPr lvl="0"/>
            <a:endParaRPr lang="en-US" sz="2200" dirty="0"/>
          </a:p>
          <a:p>
            <a:pPr lvl="0"/>
            <a:endParaRPr lang="en-US" sz="2200" dirty="0"/>
          </a:p>
          <a:p>
            <a:pPr lvl="0"/>
            <a:endParaRPr lang="en-US" sz="2200" dirty="0"/>
          </a:p>
          <a:p>
            <a:pPr lvl="0"/>
            <a:endParaRPr lang="en-US" sz="2200" dirty="0"/>
          </a:p>
          <a:p>
            <a:pPr lvl="0"/>
            <a:endParaRPr lang="en-US" sz="22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838E307-E86E-494C-AF5E-058449941B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5858" y="1211716"/>
            <a:ext cx="6545446" cy="56581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Key Message</a:t>
            </a:r>
          </a:p>
        </p:txBody>
      </p:sp>
    </p:spTree>
    <p:extLst>
      <p:ext uri="{BB962C8B-B14F-4D97-AF65-F5344CB8AC3E}">
        <p14:creationId xmlns:p14="http://schemas.microsoft.com/office/powerpoint/2010/main" val="1645805235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0D44BE7-541C-6C4D-974D-17690B3ED4C7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154779" y="1737360"/>
            <a:ext cx="9882442" cy="4370832"/>
          </a:xfrm>
        </p:spPr>
        <p:txBody>
          <a:bodyPr>
            <a:normAutofit/>
          </a:bodyPr>
          <a:lstStyle/>
          <a:p>
            <a:pPr lvl="0"/>
            <a:r>
              <a:rPr lang="en-US" sz="2200" dirty="0"/>
              <a:t>Know your limits by listening to your body</a:t>
            </a:r>
          </a:p>
          <a:p>
            <a:pPr marL="0" lvl="0" indent="0">
              <a:buNone/>
            </a:pPr>
            <a:endParaRPr lang="en-US" sz="2200" dirty="0"/>
          </a:p>
          <a:p>
            <a:pPr lvl="0"/>
            <a:r>
              <a:rPr lang="en-US" sz="2200" dirty="0"/>
              <a:t>Remember your values</a:t>
            </a:r>
          </a:p>
          <a:p>
            <a:pPr marL="0" indent="0">
              <a:buNone/>
            </a:pPr>
            <a:endParaRPr lang="en-US" sz="2200" dirty="0"/>
          </a:p>
          <a:p>
            <a:pPr lvl="0"/>
            <a:r>
              <a:rPr lang="en-US" sz="2200" dirty="0"/>
              <a:t>Be direct</a:t>
            </a:r>
          </a:p>
          <a:p>
            <a:endParaRPr lang="en-US" sz="2200" dirty="0"/>
          </a:p>
          <a:p>
            <a:pPr lvl="0"/>
            <a:r>
              <a:rPr lang="en-US" sz="2200" dirty="0"/>
              <a:t>Practice and ask for help</a:t>
            </a:r>
          </a:p>
          <a:p>
            <a:pPr marL="0" indent="0">
              <a:buNone/>
            </a:pPr>
            <a:endParaRPr lang="en-US" sz="22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838E307-E86E-494C-AF5E-058449941B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5858" y="1211716"/>
            <a:ext cx="6545446" cy="56581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Setting Strong Boundaries</a:t>
            </a:r>
          </a:p>
        </p:txBody>
      </p:sp>
    </p:spTree>
    <p:extLst>
      <p:ext uri="{BB962C8B-B14F-4D97-AF65-F5344CB8AC3E}">
        <p14:creationId xmlns:p14="http://schemas.microsoft.com/office/powerpoint/2010/main" val="68392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99BD32-7EBC-2A41-B39A-28E562C2FC4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Lesson 8.2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7A9CCB-F3BF-2B4A-91A2-DC90429F996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Boundary Setting</a:t>
            </a:r>
          </a:p>
        </p:txBody>
      </p:sp>
    </p:spTree>
    <p:extLst>
      <p:ext uri="{BB962C8B-B14F-4D97-AF65-F5344CB8AC3E}">
        <p14:creationId xmlns:p14="http://schemas.microsoft.com/office/powerpoint/2010/main" val="3827748295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0D44BE7-541C-6C4D-974D-17690B3ED4C7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154778" y="2057019"/>
            <a:ext cx="10656221" cy="4943856"/>
          </a:xfrm>
        </p:spPr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Participate as much as you can.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You only have to share what you feel comfortable sharing.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Make comments that are encouraging and judgement-free.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One person speaks at a time—no interrupting.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It’s okay to disagree but do so in a respectful manner.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Treat others how you would like to be treated.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Listen.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When you are at the </a:t>
            </a:r>
            <a:r>
              <a:rPr lang="en-US" sz="2200" i="1" dirty="0"/>
              <a:t>El Camino</a:t>
            </a:r>
            <a:r>
              <a:rPr lang="en-US" sz="2200" dirty="0"/>
              <a:t> program, you only do work that is related to </a:t>
            </a:r>
            <a:r>
              <a:rPr lang="en-US" sz="2200" i="1" dirty="0"/>
              <a:t>El Camino</a:t>
            </a:r>
            <a:r>
              <a:rPr lang="en-US" sz="2200" dirty="0"/>
              <a:t>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Have fun!</a:t>
            </a:r>
          </a:p>
          <a:p>
            <a:endParaRPr lang="en-US" sz="2200" dirty="0"/>
          </a:p>
          <a:p>
            <a:endParaRPr lang="en-US" sz="22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838E307-E86E-494C-AF5E-058449941B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5858" y="1211716"/>
            <a:ext cx="6545446" cy="56581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Group Agreements</a:t>
            </a:r>
          </a:p>
        </p:txBody>
      </p:sp>
    </p:spTree>
    <p:extLst>
      <p:ext uri="{BB962C8B-B14F-4D97-AF65-F5344CB8AC3E}">
        <p14:creationId xmlns:p14="http://schemas.microsoft.com/office/powerpoint/2010/main" val="1353201597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0D44BE7-541C-6C4D-974D-17690B3ED4C7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154779" y="1737360"/>
            <a:ext cx="9882442" cy="3908924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endParaRPr lang="en-US" sz="2200" dirty="0"/>
          </a:p>
          <a:p>
            <a:pPr lvl="0"/>
            <a:r>
              <a:rPr lang="en-US" sz="2200" dirty="0"/>
              <a:t>Setting boundaries and respecting others’ boundaries is part of building healthy relationships.</a:t>
            </a:r>
          </a:p>
          <a:p>
            <a:pPr lvl="0"/>
            <a:endParaRPr lang="en-US" sz="2200" dirty="0"/>
          </a:p>
          <a:p>
            <a:pPr lvl="0"/>
            <a:endParaRPr lang="en-US" sz="2200" dirty="0"/>
          </a:p>
          <a:p>
            <a:pPr lvl="0"/>
            <a:endParaRPr lang="en-US" sz="2200" dirty="0"/>
          </a:p>
          <a:p>
            <a:pPr lvl="0"/>
            <a:endParaRPr lang="en-US" sz="2200" dirty="0"/>
          </a:p>
          <a:p>
            <a:pPr lvl="0"/>
            <a:endParaRPr lang="en-US" sz="2200" dirty="0"/>
          </a:p>
          <a:p>
            <a:pPr lvl="0"/>
            <a:endParaRPr lang="en-US" sz="22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838E307-E86E-494C-AF5E-058449941B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5858" y="1211716"/>
            <a:ext cx="6545446" cy="56581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Key Message</a:t>
            </a:r>
          </a:p>
        </p:txBody>
      </p:sp>
    </p:spTree>
    <p:extLst>
      <p:ext uri="{BB962C8B-B14F-4D97-AF65-F5344CB8AC3E}">
        <p14:creationId xmlns:p14="http://schemas.microsoft.com/office/powerpoint/2010/main" val="2461258375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0D44BE7-541C-6C4D-974D-17690B3ED4C7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154779" y="1737360"/>
            <a:ext cx="9882442" cy="3639312"/>
          </a:xfrm>
        </p:spPr>
        <p:txBody>
          <a:bodyPr>
            <a:normAutofit/>
          </a:bodyPr>
          <a:lstStyle/>
          <a:p>
            <a:pPr lvl="0"/>
            <a:r>
              <a:rPr lang="en-US" sz="2200" dirty="0"/>
              <a:t>What do you think Stacy should say to Henry?</a:t>
            </a:r>
          </a:p>
          <a:p>
            <a:pPr marL="0" lvl="0" indent="0">
              <a:buNone/>
            </a:pPr>
            <a:endParaRPr lang="en-US" sz="2200" dirty="0"/>
          </a:p>
          <a:p>
            <a:pPr lvl="0"/>
            <a:r>
              <a:rPr lang="en-US" sz="2200" dirty="0"/>
              <a:t>How do you think Henry will respond?</a:t>
            </a:r>
          </a:p>
          <a:p>
            <a:pPr marL="0" lvl="0" indent="0">
              <a:buNone/>
            </a:pPr>
            <a:endParaRPr lang="en-US" sz="2200" dirty="0"/>
          </a:p>
          <a:p>
            <a:pPr lvl="0"/>
            <a:r>
              <a:rPr lang="en-US" sz="2200" dirty="0"/>
              <a:t>What should Stacy say to Henry’s response?</a:t>
            </a:r>
          </a:p>
          <a:p>
            <a:pPr marL="0" indent="0">
              <a:buNone/>
            </a:pPr>
            <a:endParaRPr lang="en-US" sz="22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838E307-E86E-494C-AF5E-058449941B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5858" y="1211716"/>
            <a:ext cx="6545446" cy="56581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Role Play Questions</a:t>
            </a:r>
          </a:p>
        </p:txBody>
      </p:sp>
    </p:spTree>
    <p:extLst>
      <p:ext uri="{BB962C8B-B14F-4D97-AF65-F5344CB8AC3E}">
        <p14:creationId xmlns:p14="http://schemas.microsoft.com/office/powerpoint/2010/main" val="3539380020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137632-7D7A-D84A-8793-16141EB78F1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Lesson 9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D85E60-60F3-EB45-A05A-CBABC3047BE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External Influences on Decision Making</a:t>
            </a:r>
          </a:p>
        </p:txBody>
      </p:sp>
    </p:spTree>
    <p:extLst>
      <p:ext uri="{BB962C8B-B14F-4D97-AF65-F5344CB8AC3E}">
        <p14:creationId xmlns:p14="http://schemas.microsoft.com/office/powerpoint/2010/main" val="1912644252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137632-7D7A-D84A-8793-16141EB78F1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Lesson 9.1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D85E60-60F3-EB45-A05A-CBABC3047BE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External Influences on Decision Making</a:t>
            </a:r>
          </a:p>
        </p:txBody>
      </p:sp>
    </p:spTree>
    <p:extLst>
      <p:ext uri="{BB962C8B-B14F-4D97-AF65-F5344CB8AC3E}">
        <p14:creationId xmlns:p14="http://schemas.microsoft.com/office/powerpoint/2010/main" val="257016419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497FAA-1BA0-4A4F-BD72-554710A9AA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779" y="1486859"/>
            <a:ext cx="10608596" cy="5120640"/>
          </a:xfrm>
        </p:spPr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Participate as much as you can.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You only have to share what you feel comfortable sharing.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Make comments that are encouraging and judgement-free.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One person speaks at a time—no interrupting.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It’s okay to disagree but do so in a respectful manner.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Treat others how you would like to be treated.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Listen.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When you are at the </a:t>
            </a:r>
            <a:r>
              <a:rPr lang="en-US" sz="2200" i="1" dirty="0"/>
              <a:t>El Camino</a:t>
            </a:r>
            <a:r>
              <a:rPr lang="en-US" sz="2200" dirty="0"/>
              <a:t> program, you only do work that is related to </a:t>
            </a:r>
            <a:r>
              <a:rPr lang="en-US" sz="2200" i="1" dirty="0"/>
              <a:t>El Camino</a:t>
            </a:r>
            <a:r>
              <a:rPr lang="en-US" sz="2200" dirty="0"/>
              <a:t>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Have fun!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7B8EEFE-C105-8447-AC79-109DC6EA44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7179" y="1203952"/>
            <a:ext cx="6545446" cy="56581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Group Agreements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1705475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497FAA-1BA0-4A4F-BD72-554710A9AA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779" y="1486859"/>
            <a:ext cx="9882442" cy="2799391"/>
          </a:xfrm>
        </p:spPr>
        <p:txBody>
          <a:bodyPr>
            <a:normAutofit/>
          </a:bodyPr>
          <a:lstStyle/>
          <a:p>
            <a:pPr marL="0" indent="0" fontAlgn="ctr">
              <a:buNone/>
            </a:pPr>
            <a:endParaRPr lang="en-US" sz="2200" dirty="0"/>
          </a:p>
          <a:p>
            <a:pPr fontAlgn="ctr"/>
            <a:r>
              <a:rPr lang="en-US" sz="2200" dirty="0"/>
              <a:t>Start with YOU. Your own words and actions can be a positive influence on others.</a:t>
            </a:r>
          </a:p>
          <a:p>
            <a:pPr fontAlgn="ctr"/>
            <a:endParaRPr lang="en-US" sz="2200" dirty="0"/>
          </a:p>
          <a:p>
            <a:pPr fontAlgn="ctr"/>
            <a:endParaRPr lang="en-US" sz="2200" dirty="0"/>
          </a:p>
          <a:p>
            <a:pPr fontAlgn="ctr"/>
            <a:endParaRPr lang="en-US" sz="22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7B8EEFE-C105-8447-AC79-109DC6EA44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7179" y="1203952"/>
            <a:ext cx="6545446" cy="56581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Key Message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12785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497FAA-1BA0-4A4F-BD72-554710A9AA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778" y="1486859"/>
            <a:ext cx="10637171" cy="5120640"/>
          </a:xfrm>
        </p:spPr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Participate as much as you can.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You only have to share what you feel comfortable sharing.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Make comments that are encouraging and judgement-free.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One person speaks at a time—no interrupting.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It’s okay to disagree but do so in a respectful manner.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Treat others how you would like to be treated.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Listen.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When you are at the </a:t>
            </a:r>
            <a:r>
              <a:rPr lang="en-US" sz="2200" i="1" dirty="0"/>
              <a:t>El Camino</a:t>
            </a:r>
            <a:r>
              <a:rPr lang="en-US" sz="2200" dirty="0"/>
              <a:t> program, you only do work that is related to </a:t>
            </a:r>
            <a:r>
              <a:rPr lang="en-US" sz="2200" i="1" dirty="0"/>
              <a:t>El Camino</a:t>
            </a:r>
            <a:r>
              <a:rPr lang="en-US" sz="2200" dirty="0"/>
              <a:t>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Have fun!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7B8EEFE-C105-8447-AC79-109DC6EA44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7179" y="1203952"/>
            <a:ext cx="6545446" cy="56581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Group Agreements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390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137632-7D7A-D84A-8793-16141EB78F1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Lesson 9.2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D85E60-60F3-EB45-A05A-CBABC3047BE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External Influences on Decision Making</a:t>
            </a:r>
          </a:p>
        </p:txBody>
      </p:sp>
    </p:spTree>
    <p:extLst>
      <p:ext uri="{BB962C8B-B14F-4D97-AF65-F5344CB8AC3E}">
        <p14:creationId xmlns:p14="http://schemas.microsoft.com/office/powerpoint/2010/main" val="2871594773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497FAA-1BA0-4A4F-BD72-554710A9AA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779" y="1486859"/>
            <a:ext cx="10608596" cy="5120640"/>
          </a:xfrm>
        </p:spPr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Participate as much as you can.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You only have to share what you feel comfortable sharing.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Make comments that are encouraging and judgement-free.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One person speaks at a time—no interrupting.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It’s okay to disagree but do so in a respectful manner.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Treat others how you would like to be treated.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Listen.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When you are at the </a:t>
            </a:r>
            <a:r>
              <a:rPr lang="en-US" sz="2200" i="1" dirty="0"/>
              <a:t>El Camino</a:t>
            </a:r>
            <a:r>
              <a:rPr lang="en-US" sz="2200" dirty="0"/>
              <a:t> program, you only do work that is related to </a:t>
            </a:r>
            <a:r>
              <a:rPr lang="en-US" sz="2200" i="1" dirty="0"/>
              <a:t>El Camino</a:t>
            </a:r>
            <a:r>
              <a:rPr lang="en-US" sz="2200" dirty="0"/>
              <a:t>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Have fun!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7B8EEFE-C105-8447-AC79-109DC6EA44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7179" y="1203952"/>
            <a:ext cx="6545446" cy="56581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Group Agreements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6280796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497FAA-1BA0-4A4F-BD72-554710A9AA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779" y="1486859"/>
            <a:ext cx="9882442" cy="2799391"/>
          </a:xfrm>
        </p:spPr>
        <p:txBody>
          <a:bodyPr>
            <a:normAutofit/>
          </a:bodyPr>
          <a:lstStyle/>
          <a:p>
            <a:pPr marL="0" indent="0" fontAlgn="ctr">
              <a:buNone/>
            </a:pPr>
            <a:endParaRPr lang="en-US" sz="2200" dirty="0"/>
          </a:p>
          <a:p>
            <a:pPr fontAlgn="ctr"/>
            <a:r>
              <a:rPr lang="en-US" sz="2200" dirty="0"/>
              <a:t>Start with YOU. Your own words and actions can be a positive influence on others.</a:t>
            </a:r>
          </a:p>
          <a:p>
            <a:pPr fontAlgn="ctr"/>
            <a:endParaRPr lang="en-US" sz="2200" dirty="0"/>
          </a:p>
          <a:p>
            <a:pPr fontAlgn="ctr"/>
            <a:endParaRPr lang="en-US" sz="2200" dirty="0"/>
          </a:p>
          <a:p>
            <a:pPr fontAlgn="ctr"/>
            <a:endParaRPr lang="en-US" sz="22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7B8EEFE-C105-8447-AC79-109DC6EA44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7179" y="1203952"/>
            <a:ext cx="6545446" cy="56581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Key Message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9413481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99BD32-7EBC-2A41-B39A-28E562C2FC4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Lesson 10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7A9CCB-F3BF-2B4A-91A2-DC90429F996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Bringing It All Together</a:t>
            </a:r>
          </a:p>
        </p:txBody>
      </p:sp>
    </p:spTree>
    <p:extLst>
      <p:ext uri="{BB962C8B-B14F-4D97-AF65-F5344CB8AC3E}">
        <p14:creationId xmlns:p14="http://schemas.microsoft.com/office/powerpoint/2010/main" val="1698356826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99BD32-7EBC-2A41-B39A-28E562C2FC4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Lesson 10.1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7A9CCB-F3BF-2B4A-91A2-DC90429F996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Bringing It All Together</a:t>
            </a:r>
          </a:p>
        </p:txBody>
      </p:sp>
    </p:spTree>
    <p:extLst>
      <p:ext uri="{BB962C8B-B14F-4D97-AF65-F5344CB8AC3E}">
        <p14:creationId xmlns:p14="http://schemas.microsoft.com/office/powerpoint/2010/main" val="96970668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0D44BE7-541C-6C4D-974D-17690B3ED4C7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154778" y="1737360"/>
            <a:ext cx="10580021" cy="5120640"/>
          </a:xfrm>
        </p:spPr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Participate as much as you can.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You only have to share what you feel comfortable sharing.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Make comments that are encouraging and judgement-free.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One person speaks at a time—no interrupting.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It’s okay to disagree but do so in a respectful manner.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Treat others how you would like to be treated.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Listen.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When you are at the </a:t>
            </a:r>
            <a:r>
              <a:rPr lang="en-US" sz="2200" i="1" dirty="0"/>
              <a:t>El Camino</a:t>
            </a:r>
            <a:r>
              <a:rPr lang="en-US" sz="2200" dirty="0"/>
              <a:t> program, you only do work that is related to </a:t>
            </a:r>
            <a:r>
              <a:rPr lang="en-US" sz="2200" i="1" dirty="0"/>
              <a:t>El Camino</a:t>
            </a:r>
            <a:r>
              <a:rPr lang="en-US" sz="2200" dirty="0"/>
              <a:t>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Have fun!</a:t>
            </a:r>
          </a:p>
          <a:p>
            <a:endParaRPr lang="en-US" sz="22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838E307-E86E-494C-AF5E-058449941B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5858" y="1211716"/>
            <a:ext cx="6545446" cy="56581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Group Agreements</a:t>
            </a:r>
          </a:p>
        </p:txBody>
      </p:sp>
    </p:spTree>
    <p:extLst>
      <p:ext uri="{BB962C8B-B14F-4D97-AF65-F5344CB8AC3E}">
        <p14:creationId xmlns:p14="http://schemas.microsoft.com/office/powerpoint/2010/main" val="3976303340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0D44BE7-541C-6C4D-974D-17690B3ED4C7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154779" y="1737360"/>
            <a:ext cx="9882442" cy="1691640"/>
          </a:xfrm>
        </p:spPr>
        <p:txBody>
          <a:bodyPr>
            <a:normAutofit/>
          </a:bodyPr>
          <a:lstStyle/>
          <a:p>
            <a:pPr fontAlgn="ctr"/>
            <a:r>
              <a:rPr lang="en-US" sz="2200" dirty="0"/>
              <a:t>Taking the time to reflect on past decisions helps us know what we should do differently in the future.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838E307-E86E-494C-AF5E-058449941B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5858" y="1211716"/>
            <a:ext cx="6545446" cy="56581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Key Message</a:t>
            </a:r>
          </a:p>
        </p:txBody>
      </p:sp>
    </p:spTree>
    <p:extLst>
      <p:ext uri="{BB962C8B-B14F-4D97-AF65-F5344CB8AC3E}">
        <p14:creationId xmlns:p14="http://schemas.microsoft.com/office/powerpoint/2010/main" val="3519864360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0D44BE7-541C-6C4D-974D-17690B3ED4C7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154779" y="1231112"/>
            <a:ext cx="9882442" cy="5120640"/>
          </a:xfrm>
        </p:spPr>
        <p:txBody>
          <a:bodyPr>
            <a:normAutofit/>
          </a:bodyPr>
          <a:lstStyle/>
          <a:p>
            <a:pPr lvl="0"/>
            <a:r>
              <a:rPr lang="en-US" sz="2200" dirty="0"/>
              <a:t>It’s never too late to change my mind about a decision I’ve made.</a:t>
            </a:r>
          </a:p>
          <a:p>
            <a:pPr lvl="0"/>
            <a:r>
              <a:rPr lang="en-US" sz="2200" dirty="0"/>
              <a:t>Sometimes when I’m facing a difficult decision or relationship challenge, I talk to trusted friends or family members about it.</a:t>
            </a:r>
          </a:p>
          <a:p>
            <a:pPr lvl="0"/>
            <a:r>
              <a:rPr lang="en-US" sz="2200" dirty="0"/>
              <a:t>If I make a good decision, it should have a good outcome.</a:t>
            </a:r>
          </a:p>
          <a:p>
            <a:pPr lvl="0"/>
            <a:r>
              <a:rPr lang="en-US" sz="2200" dirty="0"/>
              <a:t>Sometimes I think back on my past decisions and how they have impacted other people.</a:t>
            </a:r>
          </a:p>
          <a:p>
            <a:pPr lvl="0"/>
            <a:r>
              <a:rPr lang="en-US" sz="2200" dirty="0"/>
              <a:t>If I’m not sure what decision to make, I just avoid making the decision.</a:t>
            </a:r>
          </a:p>
          <a:p>
            <a:pPr lvl="0"/>
            <a:r>
              <a:rPr lang="en-US" sz="2200" dirty="0"/>
              <a:t>There can only be one right choice in any decision I have to make.</a:t>
            </a:r>
          </a:p>
          <a:p>
            <a:pPr marL="0" indent="0">
              <a:buNone/>
            </a:pPr>
            <a:endParaRPr lang="en-US" sz="22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838E307-E86E-494C-AF5E-058449941B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5858" y="1211716"/>
            <a:ext cx="6545446" cy="56581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Vote with Your Feet</a:t>
            </a:r>
          </a:p>
        </p:txBody>
      </p:sp>
    </p:spTree>
    <p:extLst>
      <p:ext uri="{BB962C8B-B14F-4D97-AF65-F5344CB8AC3E}">
        <p14:creationId xmlns:p14="http://schemas.microsoft.com/office/powerpoint/2010/main" val="1100403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0D44BE7-541C-6C4D-974D-17690B3ED4C7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154779" y="1258821"/>
            <a:ext cx="9882442" cy="3971547"/>
          </a:xfrm>
        </p:spPr>
        <p:txBody>
          <a:bodyPr>
            <a:normAutofit/>
          </a:bodyPr>
          <a:lstStyle/>
          <a:p>
            <a:pPr lvl="0"/>
            <a:r>
              <a:rPr lang="en-US" sz="2200" dirty="0"/>
              <a:t>Did you stay true to your values in the way you responded? (If yes, which values?)</a:t>
            </a:r>
          </a:p>
          <a:p>
            <a:pPr marL="0" lvl="0" indent="0">
              <a:buNone/>
            </a:pPr>
            <a:endParaRPr lang="en-US" sz="2200" dirty="0"/>
          </a:p>
          <a:p>
            <a:pPr lvl="0"/>
            <a:r>
              <a:rPr lang="en-US" sz="2200" dirty="0"/>
              <a:t>How did things work out?</a:t>
            </a:r>
          </a:p>
          <a:p>
            <a:pPr marL="0" lvl="0" indent="0">
              <a:buNone/>
            </a:pPr>
            <a:endParaRPr lang="en-US" sz="2200" dirty="0"/>
          </a:p>
          <a:p>
            <a:pPr lvl="0"/>
            <a:r>
              <a:rPr lang="en-US" sz="2200" dirty="0"/>
              <a:t>What would you do differently in the future, if anything? Why?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838E307-E86E-494C-AF5E-058449941B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5858" y="1211716"/>
            <a:ext cx="6545446" cy="56581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Reflection Questions</a:t>
            </a:r>
          </a:p>
        </p:txBody>
      </p:sp>
    </p:spTree>
    <p:extLst>
      <p:ext uri="{BB962C8B-B14F-4D97-AF65-F5344CB8AC3E}">
        <p14:creationId xmlns:p14="http://schemas.microsoft.com/office/powerpoint/2010/main" val="2260396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99BD32-7EBC-2A41-B39A-28E562C2FC4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Lesson 10.2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7A9CCB-F3BF-2B4A-91A2-DC90429F996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Bringing It All Together</a:t>
            </a:r>
          </a:p>
        </p:txBody>
      </p:sp>
    </p:spTree>
    <p:extLst>
      <p:ext uri="{BB962C8B-B14F-4D97-AF65-F5344CB8AC3E}">
        <p14:creationId xmlns:p14="http://schemas.microsoft.com/office/powerpoint/2010/main" val="22866887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497FAA-1BA0-4A4F-BD72-554710A9AA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779" y="1486859"/>
            <a:ext cx="9882442" cy="1942141"/>
          </a:xfrm>
        </p:spPr>
        <p:txBody>
          <a:bodyPr>
            <a:normAutofit/>
          </a:bodyPr>
          <a:lstStyle/>
          <a:p>
            <a:r>
              <a:rPr lang="en-US" sz="2200" dirty="0"/>
              <a:t>Knowing your values will help you be the best version of yourself.</a:t>
            </a:r>
          </a:p>
          <a:p>
            <a:endParaRPr lang="en-US" sz="220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7B8EEFE-C105-8447-AC79-109DC6EA44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7179" y="1203952"/>
            <a:ext cx="6545446" cy="56581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Key Message</a:t>
            </a:r>
          </a:p>
        </p:txBody>
      </p:sp>
    </p:spTree>
    <p:extLst>
      <p:ext uri="{BB962C8B-B14F-4D97-AF65-F5344CB8AC3E}">
        <p14:creationId xmlns:p14="http://schemas.microsoft.com/office/powerpoint/2010/main" val="1935248148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0D44BE7-541C-6C4D-974D-17690B3ED4C7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154778" y="1737360"/>
            <a:ext cx="10580021" cy="5120640"/>
          </a:xfrm>
        </p:spPr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Participate as much as you can.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You only have to share what you feel comfortable sharing.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Make comments that are encouraging and judgement-free.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One person speaks at a time—no interrupting.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It’s okay to disagree but do so in a respectful manner.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Treat others how you would like to be treated.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Listen.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When you are at the </a:t>
            </a:r>
            <a:r>
              <a:rPr lang="en-US" sz="2200" i="1" dirty="0"/>
              <a:t>El Camino</a:t>
            </a:r>
            <a:r>
              <a:rPr lang="en-US" sz="2200" dirty="0"/>
              <a:t> program, you only do work that is related to </a:t>
            </a:r>
            <a:r>
              <a:rPr lang="en-US" sz="2200" i="1" dirty="0"/>
              <a:t>El Camino</a:t>
            </a:r>
            <a:r>
              <a:rPr lang="en-US" sz="2200" dirty="0"/>
              <a:t>.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sz="2200" dirty="0"/>
              <a:t>Have fun!</a:t>
            </a:r>
          </a:p>
          <a:p>
            <a:endParaRPr lang="en-US" sz="22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838E307-E86E-494C-AF5E-058449941B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5858" y="1211716"/>
            <a:ext cx="6545446" cy="56581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Group Agreements</a:t>
            </a:r>
          </a:p>
        </p:txBody>
      </p:sp>
    </p:spTree>
    <p:extLst>
      <p:ext uri="{BB962C8B-B14F-4D97-AF65-F5344CB8AC3E}">
        <p14:creationId xmlns:p14="http://schemas.microsoft.com/office/powerpoint/2010/main" val="3834940443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0D44BE7-541C-6C4D-974D-17690B3ED4C7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154779" y="1737360"/>
            <a:ext cx="9882442" cy="1691640"/>
          </a:xfrm>
        </p:spPr>
        <p:txBody>
          <a:bodyPr>
            <a:normAutofit/>
          </a:bodyPr>
          <a:lstStyle/>
          <a:p>
            <a:pPr fontAlgn="ctr"/>
            <a:r>
              <a:rPr lang="en-US" sz="2200" dirty="0"/>
              <a:t>Taking the time to reflect on past decisions helps us know what we should do differently in the future.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838E307-E86E-494C-AF5E-058449941B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5858" y="1211716"/>
            <a:ext cx="6545446" cy="565815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Key Message</a:t>
            </a:r>
          </a:p>
        </p:txBody>
      </p:sp>
    </p:spTree>
    <p:extLst>
      <p:ext uri="{BB962C8B-B14F-4D97-AF65-F5344CB8AC3E}">
        <p14:creationId xmlns:p14="http://schemas.microsoft.com/office/powerpoint/2010/main" val="177654251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theme/theme2.xml><?xml version="1.0" encoding="utf-8"?>
<a:theme xmlns:a="http://schemas.openxmlformats.org/drawingml/2006/main" name="1_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Frame</Template>
  <TotalTime>990</TotalTime>
  <Words>3496</Words>
  <Application>Microsoft Office PowerPoint</Application>
  <PresentationFormat>Widescreen</PresentationFormat>
  <Paragraphs>591</Paragraphs>
  <Slides>91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91</vt:i4>
      </vt:variant>
    </vt:vector>
  </HeadingPairs>
  <TitlesOfParts>
    <vt:vector size="97" baseType="lpstr">
      <vt:lpstr>Arial</vt:lpstr>
      <vt:lpstr>Calibri</vt:lpstr>
      <vt:lpstr>Corbel</vt:lpstr>
      <vt:lpstr>Wingdings 2</vt:lpstr>
      <vt:lpstr>Frame</vt:lpstr>
      <vt:lpstr>1_Frame</vt:lpstr>
      <vt:lpstr>El Camino:  The Road to Healthy Relationships</vt:lpstr>
      <vt:lpstr>Lesson 1 </vt:lpstr>
      <vt:lpstr>Lesson 1.1 </vt:lpstr>
      <vt:lpstr>Goals of El Camino: The Road to Healthy Relationships</vt:lpstr>
      <vt:lpstr>Group Agreements</vt:lpstr>
      <vt:lpstr>Key Message</vt:lpstr>
      <vt:lpstr>Lesson 1.2 </vt:lpstr>
      <vt:lpstr>Group Agreements</vt:lpstr>
      <vt:lpstr>Key Message</vt:lpstr>
      <vt:lpstr>Values and Definitions</vt:lpstr>
      <vt:lpstr>Vote with Your Feet</vt:lpstr>
      <vt:lpstr>Lesson 2</vt:lpstr>
      <vt:lpstr>Lesson 2.1</vt:lpstr>
      <vt:lpstr>Group Agreements</vt:lpstr>
      <vt:lpstr>Key Message</vt:lpstr>
      <vt:lpstr>Character Values Chart</vt:lpstr>
      <vt:lpstr>Values and Definitions</vt:lpstr>
      <vt:lpstr>Lesson 2.2</vt:lpstr>
      <vt:lpstr>Group Agreements</vt:lpstr>
      <vt:lpstr>Key Message</vt:lpstr>
      <vt:lpstr>Values and Definitions</vt:lpstr>
      <vt:lpstr>Lesson 3</vt:lpstr>
      <vt:lpstr>Lesson 3.1</vt:lpstr>
      <vt:lpstr>Group Agreements</vt:lpstr>
      <vt:lpstr>Key Message</vt:lpstr>
      <vt:lpstr>PowerPoint Presentation</vt:lpstr>
      <vt:lpstr>STAR Activity</vt:lpstr>
      <vt:lpstr>Lesson 3.2</vt:lpstr>
      <vt:lpstr>Group Agreements</vt:lpstr>
      <vt:lpstr>Key Message</vt:lpstr>
      <vt:lpstr>PowerPoint Presentation</vt:lpstr>
      <vt:lpstr>Lesson 4</vt:lpstr>
      <vt:lpstr>Lesson 4.1</vt:lpstr>
      <vt:lpstr>Group Agreements</vt:lpstr>
      <vt:lpstr>PowerPoint Presentation</vt:lpstr>
      <vt:lpstr>Key Message</vt:lpstr>
      <vt:lpstr>Stress Responses</vt:lpstr>
      <vt:lpstr>Lesson 4.2</vt:lpstr>
      <vt:lpstr>Group Agreements</vt:lpstr>
      <vt:lpstr>Key Message</vt:lpstr>
      <vt:lpstr>Stopping Strategies</vt:lpstr>
      <vt:lpstr>Lesson 5</vt:lpstr>
      <vt:lpstr>Lesson 5.1</vt:lpstr>
      <vt:lpstr>Group Agreements</vt:lpstr>
      <vt:lpstr>Key Message</vt:lpstr>
      <vt:lpstr>Stopping Strategies</vt:lpstr>
      <vt:lpstr>Lesson 5.2</vt:lpstr>
      <vt:lpstr>Group Agreements</vt:lpstr>
      <vt:lpstr>Key Message</vt:lpstr>
      <vt:lpstr>Lesson 6</vt:lpstr>
      <vt:lpstr>Lesson 6.1</vt:lpstr>
      <vt:lpstr>Group Agreements</vt:lpstr>
      <vt:lpstr>Key Message</vt:lpstr>
      <vt:lpstr>Am I empathetic?</vt:lpstr>
      <vt:lpstr>Lesson 6.2</vt:lpstr>
      <vt:lpstr>Group Agreements</vt:lpstr>
      <vt:lpstr>Key Message</vt:lpstr>
      <vt:lpstr>Lesson 7</vt:lpstr>
      <vt:lpstr>Lesson 7.1</vt:lpstr>
      <vt:lpstr>Group Agreements</vt:lpstr>
      <vt:lpstr>Key Message</vt:lpstr>
      <vt:lpstr>Assertive Communication Techniques</vt:lpstr>
      <vt:lpstr>Lesson 7.2</vt:lpstr>
      <vt:lpstr>Group Agreements</vt:lpstr>
      <vt:lpstr>Key Message</vt:lpstr>
      <vt:lpstr>Assertive Communication Techniques</vt:lpstr>
      <vt:lpstr>Lesson 8</vt:lpstr>
      <vt:lpstr>Lesson 8.1</vt:lpstr>
      <vt:lpstr>Group Agreements</vt:lpstr>
      <vt:lpstr>Key Message</vt:lpstr>
      <vt:lpstr>Setting Strong Boundaries</vt:lpstr>
      <vt:lpstr>Lesson 8.2</vt:lpstr>
      <vt:lpstr>Group Agreements</vt:lpstr>
      <vt:lpstr>Key Message</vt:lpstr>
      <vt:lpstr>Role Play Questions</vt:lpstr>
      <vt:lpstr>Lesson 9</vt:lpstr>
      <vt:lpstr>Lesson 9.1</vt:lpstr>
      <vt:lpstr>Group Agreements</vt:lpstr>
      <vt:lpstr>Key Message</vt:lpstr>
      <vt:lpstr>Lesson 9.2</vt:lpstr>
      <vt:lpstr>Group Agreements</vt:lpstr>
      <vt:lpstr>Key Message</vt:lpstr>
      <vt:lpstr>Lesson 10</vt:lpstr>
      <vt:lpstr>Lesson 10.1</vt:lpstr>
      <vt:lpstr>Group Agreements</vt:lpstr>
      <vt:lpstr>Key Message</vt:lpstr>
      <vt:lpstr>Vote with Your Feet</vt:lpstr>
      <vt:lpstr>Reflection Questions</vt:lpstr>
      <vt:lpstr>Lesson 10.2</vt:lpstr>
      <vt:lpstr>Group Agreements</vt:lpstr>
      <vt:lpstr>Key Message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Nichols</dc:creator>
  <cp:lastModifiedBy>Heather Steed</cp:lastModifiedBy>
  <cp:revision>53</cp:revision>
  <dcterms:created xsi:type="dcterms:W3CDTF">2019-08-07T15:21:59Z</dcterms:created>
  <dcterms:modified xsi:type="dcterms:W3CDTF">2020-08-31T20:17:30Z</dcterms:modified>
</cp:coreProperties>
</file>