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  <p:sldMasterId id="2147483852" r:id="rId2"/>
  </p:sldMasterIdLst>
  <p:notesMasterIdLst>
    <p:notesMasterId r:id="rId16"/>
  </p:notesMasterIdLst>
  <p:sldIdLst>
    <p:sldId id="256" r:id="rId3"/>
    <p:sldId id="280" r:id="rId4"/>
    <p:sldId id="279" r:id="rId5"/>
    <p:sldId id="259" r:id="rId6"/>
    <p:sldId id="278" r:id="rId7"/>
    <p:sldId id="281" r:id="rId8"/>
    <p:sldId id="267" r:id="rId9"/>
    <p:sldId id="277" r:id="rId10"/>
    <p:sldId id="291" r:id="rId11"/>
    <p:sldId id="301" r:id="rId12"/>
    <p:sldId id="307" r:id="rId13"/>
    <p:sldId id="308" r:id="rId14"/>
    <p:sldId id="30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1C4"/>
    <a:srgbClr val="D6A538"/>
    <a:srgbClr val="E8B92F"/>
    <a:srgbClr val="E6BA65"/>
    <a:srgbClr val="40BA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77598" autoAdjust="0"/>
  </p:normalViewPr>
  <p:slideViewPr>
    <p:cSldViewPr snapToGrid="0" snapToObjects="1">
      <p:cViewPr varScale="1">
        <p:scale>
          <a:sx n="48" d="100"/>
          <a:sy n="48" d="100"/>
        </p:scale>
        <p:origin x="580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8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6DE6B-6648-4E4E-B538-4E072363FFFE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68461-EE8D-4A56-99D1-BCDC226E0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27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contents of this presentation are those of the author(s) and do not necessarily represent the official views of nor an endorsement by DC Health.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268461-EE8D-4A56-99D1-BCDC226E0DC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78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12344400" cy="5334001"/>
          </a:xfrm>
          <a:prstGeom prst="rect">
            <a:avLst/>
          </a:prstGeom>
          <a:solidFill>
            <a:srgbClr val="40BA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7" y="1298448"/>
            <a:ext cx="9664414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5-Point Star 8">
            <a:extLst>
              <a:ext uri="{FF2B5EF4-FFF2-40B4-BE49-F238E27FC236}">
                <a16:creationId xmlns:a16="http://schemas.microsoft.com/office/drawing/2014/main" id="{C734B43B-BA0C-C446-A39B-971448112EB4}"/>
              </a:ext>
            </a:extLst>
          </p:cNvPr>
          <p:cNvSpPr/>
          <p:nvPr userDrawn="1"/>
        </p:nvSpPr>
        <p:spPr>
          <a:xfrm rot="20262825">
            <a:off x="10341555" y="4636497"/>
            <a:ext cx="1222513" cy="1222513"/>
          </a:xfrm>
          <a:prstGeom prst="star5">
            <a:avLst/>
          </a:prstGeom>
          <a:solidFill>
            <a:srgbClr val="00A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>
            <a:extLst>
              <a:ext uri="{FF2B5EF4-FFF2-40B4-BE49-F238E27FC236}">
                <a16:creationId xmlns:a16="http://schemas.microsoft.com/office/drawing/2014/main" id="{7FF76DD3-9373-F240-B318-E8BF2252C22E}"/>
              </a:ext>
            </a:extLst>
          </p:cNvPr>
          <p:cNvSpPr/>
          <p:nvPr userDrawn="1"/>
        </p:nvSpPr>
        <p:spPr>
          <a:xfrm rot="1067754">
            <a:off x="319511" y="827593"/>
            <a:ext cx="1858895" cy="1858895"/>
          </a:xfrm>
          <a:prstGeom prst="star5">
            <a:avLst/>
          </a:prstGeom>
          <a:solidFill>
            <a:srgbClr val="00A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>
            <a:extLst>
              <a:ext uri="{FF2B5EF4-FFF2-40B4-BE49-F238E27FC236}">
                <a16:creationId xmlns:a16="http://schemas.microsoft.com/office/drawing/2014/main" id="{7C090535-E9C0-F642-B647-11D20951047F}"/>
              </a:ext>
            </a:extLst>
          </p:cNvPr>
          <p:cNvSpPr/>
          <p:nvPr userDrawn="1"/>
        </p:nvSpPr>
        <p:spPr>
          <a:xfrm rot="20262825">
            <a:off x="6673372" y="1907639"/>
            <a:ext cx="989045" cy="989045"/>
          </a:xfrm>
          <a:prstGeom prst="star5">
            <a:avLst/>
          </a:prstGeom>
          <a:solidFill>
            <a:srgbClr val="00A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>
            <a:extLst>
              <a:ext uri="{FF2B5EF4-FFF2-40B4-BE49-F238E27FC236}">
                <a16:creationId xmlns:a16="http://schemas.microsoft.com/office/drawing/2014/main" id="{2BC15BA7-5B55-F440-8573-3E4C5080D2A6}"/>
              </a:ext>
            </a:extLst>
          </p:cNvPr>
          <p:cNvSpPr/>
          <p:nvPr userDrawn="1"/>
        </p:nvSpPr>
        <p:spPr>
          <a:xfrm rot="20262825">
            <a:off x="11174592" y="933708"/>
            <a:ext cx="729478" cy="729478"/>
          </a:xfrm>
          <a:prstGeom prst="star5">
            <a:avLst/>
          </a:prstGeom>
          <a:solidFill>
            <a:srgbClr val="00A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12344400" cy="5334001"/>
          </a:xfrm>
          <a:prstGeom prst="rect">
            <a:avLst/>
          </a:prstGeom>
          <a:solidFill>
            <a:srgbClr val="E8B9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7" y="1298448"/>
            <a:ext cx="9664414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5-Point Star 8">
            <a:extLst>
              <a:ext uri="{FF2B5EF4-FFF2-40B4-BE49-F238E27FC236}">
                <a16:creationId xmlns:a16="http://schemas.microsoft.com/office/drawing/2014/main" id="{C734B43B-BA0C-C446-A39B-971448112EB4}"/>
              </a:ext>
            </a:extLst>
          </p:cNvPr>
          <p:cNvSpPr/>
          <p:nvPr userDrawn="1"/>
        </p:nvSpPr>
        <p:spPr>
          <a:xfrm rot="20262825">
            <a:off x="10341555" y="4636497"/>
            <a:ext cx="1222513" cy="1222513"/>
          </a:xfrm>
          <a:prstGeom prst="star5">
            <a:avLst/>
          </a:prstGeom>
          <a:solidFill>
            <a:srgbClr val="D6A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>
            <a:extLst>
              <a:ext uri="{FF2B5EF4-FFF2-40B4-BE49-F238E27FC236}">
                <a16:creationId xmlns:a16="http://schemas.microsoft.com/office/drawing/2014/main" id="{7FF76DD3-9373-F240-B318-E8BF2252C22E}"/>
              </a:ext>
            </a:extLst>
          </p:cNvPr>
          <p:cNvSpPr/>
          <p:nvPr userDrawn="1"/>
        </p:nvSpPr>
        <p:spPr>
          <a:xfrm rot="1067754">
            <a:off x="319511" y="827593"/>
            <a:ext cx="1858895" cy="1858895"/>
          </a:xfrm>
          <a:prstGeom prst="star5">
            <a:avLst/>
          </a:prstGeom>
          <a:solidFill>
            <a:srgbClr val="D6A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>
            <a:extLst>
              <a:ext uri="{FF2B5EF4-FFF2-40B4-BE49-F238E27FC236}">
                <a16:creationId xmlns:a16="http://schemas.microsoft.com/office/drawing/2014/main" id="{7C090535-E9C0-F642-B647-11D20951047F}"/>
              </a:ext>
            </a:extLst>
          </p:cNvPr>
          <p:cNvSpPr/>
          <p:nvPr userDrawn="1"/>
        </p:nvSpPr>
        <p:spPr>
          <a:xfrm rot="20262825">
            <a:off x="5888180" y="1449047"/>
            <a:ext cx="989045" cy="989045"/>
          </a:xfrm>
          <a:prstGeom prst="star5">
            <a:avLst/>
          </a:prstGeom>
          <a:solidFill>
            <a:srgbClr val="D6A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>
            <a:extLst>
              <a:ext uri="{FF2B5EF4-FFF2-40B4-BE49-F238E27FC236}">
                <a16:creationId xmlns:a16="http://schemas.microsoft.com/office/drawing/2014/main" id="{2BC15BA7-5B55-F440-8573-3E4C5080D2A6}"/>
              </a:ext>
            </a:extLst>
          </p:cNvPr>
          <p:cNvSpPr/>
          <p:nvPr userDrawn="1"/>
        </p:nvSpPr>
        <p:spPr>
          <a:xfrm rot="20262825">
            <a:off x="11174592" y="933708"/>
            <a:ext cx="729478" cy="729478"/>
          </a:xfrm>
          <a:prstGeom prst="star5">
            <a:avLst/>
          </a:prstGeom>
          <a:solidFill>
            <a:srgbClr val="D6A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6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5-Point Star 6">
            <a:extLst>
              <a:ext uri="{FF2B5EF4-FFF2-40B4-BE49-F238E27FC236}">
                <a16:creationId xmlns:a16="http://schemas.microsoft.com/office/drawing/2014/main" id="{828CA068-B87E-4543-A5ED-1F985E18A396}"/>
              </a:ext>
            </a:extLst>
          </p:cNvPr>
          <p:cNvSpPr/>
          <p:nvPr userDrawn="1"/>
        </p:nvSpPr>
        <p:spPr>
          <a:xfrm>
            <a:off x="168903" y="78505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>
            <a:extLst>
              <a:ext uri="{FF2B5EF4-FFF2-40B4-BE49-F238E27FC236}">
                <a16:creationId xmlns:a16="http://schemas.microsoft.com/office/drawing/2014/main" id="{8596D785-1D40-074D-B173-5E55E423B0AD}"/>
              </a:ext>
            </a:extLst>
          </p:cNvPr>
          <p:cNvSpPr/>
          <p:nvPr userDrawn="1"/>
        </p:nvSpPr>
        <p:spPr>
          <a:xfrm>
            <a:off x="11398651" y="56908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15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160" y="1113898"/>
            <a:ext cx="6545446" cy="56581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9160" y="2046743"/>
            <a:ext cx="3474720" cy="329581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259" y="1604726"/>
            <a:ext cx="3474720" cy="373783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652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9052" y="1227339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9052" y="2134689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06065" y="1230084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06065" y="2137434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56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80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183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1276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5755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92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5-Point Star 6">
            <a:extLst>
              <a:ext uri="{FF2B5EF4-FFF2-40B4-BE49-F238E27FC236}">
                <a16:creationId xmlns:a16="http://schemas.microsoft.com/office/drawing/2014/main" id="{828CA068-B87E-4543-A5ED-1F985E18A396}"/>
              </a:ext>
            </a:extLst>
          </p:cNvPr>
          <p:cNvSpPr/>
          <p:nvPr userDrawn="1"/>
        </p:nvSpPr>
        <p:spPr>
          <a:xfrm>
            <a:off x="168903" y="78505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>
            <a:extLst>
              <a:ext uri="{FF2B5EF4-FFF2-40B4-BE49-F238E27FC236}">
                <a16:creationId xmlns:a16="http://schemas.microsoft.com/office/drawing/2014/main" id="{8596D785-1D40-074D-B173-5E55E423B0AD}"/>
              </a:ext>
            </a:extLst>
          </p:cNvPr>
          <p:cNvSpPr/>
          <p:nvPr userDrawn="1"/>
        </p:nvSpPr>
        <p:spPr>
          <a:xfrm>
            <a:off x="11398651" y="56908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160" y="1113898"/>
            <a:ext cx="6545446" cy="56581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9160" y="2046743"/>
            <a:ext cx="3474720" cy="329581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259" y="1604726"/>
            <a:ext cx="3474720" cy="373783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9052" y="1227339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9052" y="2134689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06065" y="1230084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06065" y="2137434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-75935"/>
            <a:ext cx="12314583" cy="9333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5858" y="1342498"/>
            <a:ext cx="6545446" cy="5658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1843" y="390728"/>
            <a:ext cx="9882442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5-Point Star 9">
            <a:extLst>
              <a:ext uri="{FF2B5EF4-FFF2-40B4-BE49-F238E27FC236}">
                <a16:creationId xmlns:a16="http://schemas.microsoft.com/office/drawing/2014/main" id="{3F88B1A0-5E5F-F840-BE72-AD9C0B805CD9}"/>
              </a:ext>
            </a:extLst>
          </p:cNvPr>
          <p:cNvSpPr/>
          <p:nvPr userDrawn="1"/>
        </p:nvSpPr>
        <p:spPr>
          <a:xfrm>
            <a:off x="168903" y="78505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>
            <a:extLst>
              <a:ext uri="{FF2B5EF4-FFF2-40B4-BE49-F238E27FC236}">
                <a16:creationId xmlns:a16="http://schemas.microsoft.com/office/drawing/2014/main" id="{EF388D02-D18E-754C-9434-25788F79826F}"/>
              </a:ext>
            </a:extLst>
          </p:cNvPr>
          <p:cNvSpPr/>
          <p:nvPr userDrawn="1"/>
        </p:nvSpPr>
        <p:spPr>
          <a:xfrm>
            <a:off x="11398651" y="56908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4" r:id="rId3"/>
    <p:sldLayoutId id="2147483845" r:id="rId4"/>
    <p:sldLayoutId id="2147483846" r:id="rId5"/>
    <p:sldLayoutId id="2147483848" r:id="rId6"/>
    <p:sldLayoutId id="2147483849" r:id="rId7"/>
    <p:sldLayoutId id="2147483850" r:id="rId8"/>
    <p:sldLayoutId id="2147483851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-75935"/>
            <a:ext cx="12314583" cy="933326"/>
          </a:xfrm>
          <a:prstGeom prst="rect">
            <a:avLst/>
          </a:prstGeom>
          <a:solidFill>
            <a:srgbClr val="E8B9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5858" y="1342498"/>
            <a:ext cx="6545446" cy="5658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1843" y="390728"/>
            <a:ext cx="9882442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5-Point Star 9">
            <a:extLst>
              <a:ext uri="{FF2B5EF4-FFF2-40B4-BE49-F238E27FC236}">
                <a16:creationId xmlns:a16="http://schemas.microsoft.com/office/drawing/2014/main" id="{3F88B1A0-5E5F-F840-BE72-AD9C0B805CD9}"/>
              </a:ext>
            </a:extLst>
          </p:cNvPr>
          <p:cNvSpPr/>
          <p:nvPr userDrawn="1"/>
        </p:nvSpPr>
        <p:spPr>
          <a:xfrm>
            <a:off x="168903" y="78505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>
            <a:extLst>
              <a:ext uri="{FF2B5EF4-FFF2-40B4-BE49-F238E27FC236}">
                <a16:creationId xmlns:a16="http://schemas.microsoft.com/office/drawing/2014/main" id="{EF388D02-D18E-754C-9434-25788F79826F}"/>
              </a:ext>
            </a:extLst>
          </p:cNvPr>
          <p:cNvSpPr/>
          <p:nvPr userDrawn="1"/>
        </p:nvSpPr>
        <p:spPr>
          <a:xfrm>
            <a:off x="11398651" y="56908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0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9" r:id="rId6"/>
    <p:sldLayoutId id="2147483860" r:id="rId7"/>
    <p:sldLayoutId id="2147483861" r:id="rId8"/>
    <p:sldLayoutId id="2147483862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El Camino: </a:t>
            </a:r>
            <a:br>
              <a:rPr lang="en-US" dirty="0"/>
            </a:br>
            <a:r>
              <a:rPr lang="en-US" dirty="0"/>
              <a:t>The Road to Healthy Relationships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D707FF-5ABB-43D4-A327-56A1D8A5B3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025" y="84409"/>
            <a:ext cx="2115495" cy="62184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DF3F9705-C40A-4C0E-8424-39EF44703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>
            <a:normAutofit/>
          </a:bodyPr>
          <a:lstStyle/>
          <a:p>
            <a:r>
              <a:rPr lang="en-US" sz="2800" dirty="0"/>
              <a:t>Training Workshop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FF5EFBA0-14D0-47B9-84B9-52CC750CFB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2358" y="1405"/>
            <a:ext cx="1895475" cy="7048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7847367-16B5-452D-91C9-469CBA8B5481}"/>
              </a:ext>
            </a:extLst>
          </p:cNvPr>
          <p:cNvPicPr/>
          <p:nvPr/>
        </p:nvPicPr>
        <p:blipFill>
          <a:blip r:embed="rId5"/>
          <a:srcRect/>
          <a:stretch/>
        </p:blipFill>
        <p:spPr>
          <a:xfrm>
            <a:off x="5605671" y="72560"/>
            <a:ext cx="6427304" cy="663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640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4370832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Know your limits by listening to your body</a:t>
            </a:r>
          </a:p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Remember your values</a:t>
            </a:r>
          </a:p>
          <a:p>
            <a:pPr mar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Be direct</a:t>
            </a:r>
          </a:p>
          <a:p>
            <a:endParaRPr lang="en-US" sz="2200" dirty="0"/>
          </a:p>
          <a:p>
            <a:pPr lvl="0"/>
            <a:r>
              <a:rPr lang="en-US" sz="2200" dirty="0"/>
              <a:t>Practice and ask for help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Setting Strong Boundaries</a:t>
            </a:r>
          </a:p>
        </p:txBody>
      </p:sp>
    </p:spTree>
    <p:extLst>
      <p:ext uri="{BB962C8B-B14F-4D97-AF65-F5344CB8AC3E}">
        <p14:creationId xmlns:p14="http://schemas.microsoft.com/office/powerpoint/2010/main" val="6839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231112"/>
            <a:ext cx="9882442" cy="5120640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It’s never too late to change my mind about a decision I’ve made.</a:t>
            </a:r>
          </a:p>
          <a:p>
            <a:pPr lvl="0"/>
            <a:r>
              <a:rPr lang="en-US" sz="2200" dirty="0"/>
              <a:t>Sometimes when I’m facing a difficult decision or relationship challenge, I talk to trusted friends or family members about it.</a:t>
            </a:r>
          </a:p>
          <a:p>
            <a:pPr lvl="0"/>
            <a:r>
              <a:rPr lang="en-US" sz="2200" dirty="0"/>
              <a:t>If I make a good decision, it should have a good outcome.</a:t>
            </a:r>
          </a:p>
          <a:p>
            <a:pPr lvl="0"/>
            <a:r>
              <a:rPr lang="en-US" sz="2200" dirty="0"/>
              <a:t>Sometimes I think back on my past decisions and how they have impacted other people.</a:t>
            </a:r>
          </a:p>
          <a:p>
            <a:pPr lvl="0"/>
            <a:r>
              <a:rPr lang="en-US" sz="2200" dirty="0"/>
              <a:t>If I’m not sure what decision to make, I just avoid making the decision.</a:t>
            </a:r>
          </a:p>
          <a:p>
            <a:pPr lvl="0"/>
            <a:r>
              <a:rPr lang="en-US" sz="2200" dirty="0"/>
              <a:t>There can only be one right choice in any </a:t>
            </a:r>
            <a:r>
              <a:rPr lang="en-US" sz="2200"/>
              <a:t>decision I have </a:t>
            </a:r>
            <a:r>
              <a:rPr lang="en-US" sz="2200" dirty="0"/>
              <a:t>to make.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Vote with Your Feet</a:t>
            </a:r>
          </a:p>
        </p:txBody>
      </p:sp>
    </p:spTree>
    <p:extLst>
      <p:ext uri="{BB962C8B-B14F-4D97-AF65-F5344CB8AC3E}">
        <p14:creationId xmlns:p14="http://schemas.microsoft.com/office/powerpoint/2010/main" val="110040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Debrief Discussion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99E39E77-F0F2-44C6-B165-0B7363274A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91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769767"/>
            <a:ext cx="9882442" cy="416718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Do you feel comfortable with the curriculum content? 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Is there a lesson or activity that you anticipate being challenging for students? </a:t>
            </a:r>
          </a:p>
          <a:p>
            <a:pPr lvl="1">
              <a:lnSpc>
                <a:spcPct val="250000"/>
              </a:lnSpc>
            </a:pPr>
            <a:r>
              <a:rPr lang="en-US" dirty="0"/>
              <a:t>How do you think you would/could handle that?</a:t>
            </a:r>
          </a:p>
          <a:p>
            <a:pPr lvl="0"/>
            <a:endParaRPr lang="en-US" dirty="0"/>
          </a:p>
          <a:p>
            <a:r>
              <a:rPr lang="en-US" dirty="0"/>
              <a:t>What are some challenges you anticipate when implementing this program? </a:t>
            </a:r>
          </a:p>
          <a:p>
            <a:pPr lvl="1">
              <a:lnSpc>
                <a:spcPct val="250000"/>
              </a:lnSpc>
            </a:pPr>
            <a:r>
              <a:rPr lang="en-US" dirty="0"/>
              <a:t>What are some ways you could handle that?</a:t>
            </a:r>
            <a:endParaRPr lang="en-US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Curriculum Debrief</a:t>
            </a:r>
          </a:p>
        </p:txBody>
      </p:sp>
    </p:spTree>
    <p:extLst>
      <p:ext uri="{BB962C8B-B14F-4D97-AF65-F5344CB8AC3E}">
        <p14:creationId xmlns:p14="http://schemas.microsoft.com/office/powerpoint/2010/main" val="366017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7178" y="1639862"/>
            <a:ext cx="9882442" cy="5120640"/>
          </a:xfrm>
        </p:spPr>
        <p:txBody>
          <a:bodyPr>
            <a:normAutofit/>
          </a:bodyPr>
          <a:lstStyle/>
          <a:p>
            <a:r>
              <a:rPr lang="en-US" b="1" dirty="0"/>
              <a:t>Objectives</a:t>
            </a:r>
          </a:p>
          <a:p>
            <a:pPr lvl="1"/>
            <a:r>
              <a:rPr lang="en-US" dirty="0"/>
              <a:t>By the end of this workshop, participants will be able to…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/>
              <a:t>Summarize the core concepts taught in the curriculum;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/>
              <a:t>Locate specific curriculum information (e.g., materials needed, key messages, script guidance);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/>
              <a:t>Identify their level of comfort with key teacher competencies; and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/>
              <a:t>Practice facilitating a student-led discussion or activity.</a:t>
            </a:r>
          </a:p>
          <a:p>
            <a:r>
              <a:rPr lang="en-US" b="1" dirty="0"/>
              <a:t>Agenda</a:t>
            </a:r>
          </a:p>
          <a:p>
            <a:pPr lvl="1"/>
            <a:r>
              <a:rPr lang="en-US" dirty="0"/>
              <a:t>Opening Discussion</a:t>
            </a:r>
          </a:p>
          <a:p>
            <a:pPr lvl="1"/>
            <a:r>
              <a:rPr lang="en-US" dirty="0"/>
              <a:t>Overview of Front Matter</a:t>
            </a:r>
          </a:p>
          <a:p>
            <a:pPr lvl="1"/>
            <a:r>
              <a:rPr lang="en-US" dirty="0"/>
              <a:t>Key Competencies Self-Assessment</a:t>
            </a:r>
          </a:p>
          <a:p>
            <a:pPr lvl="1"/>
            <a:r>
              <a:rPr lang="en-US" dirty="0"/>
              <a:t>Lesson Overviews + Mock Facilitations + Debrief Discussions</a:t>
            </a:r>
          </a:p>
          <a:p>
            <a:pPr lvl="1"/>
            <a:r>
              <a:rPr lang="en-US" dirty="0"/>
              <a:t>Curriculum Overview + Q&amp;A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55603AF-26A3-4A91-896F-B81C7EBA0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8" y="1203952"/>
            <a:ext cx="10199021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Training Overview</a:t>
            </a:r>
          </a:p>
        </p:txBody>
      </p:sp>
    </p:spTree>
    <p:extLst>
      <p:ext uri="{BB962C8B-B14F-4D97-AF65-F5344CB8AC3E}">
        <p14:creationId xmlns:p14="http://schemas.microsoft.com/office/powerpoint/2010/main" val="29140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Front Matter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99E39E77-F0F2-44C6-B165-0B7363274A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123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7178" y="1639862"/>
            <a:ext cx="9882442" cy="5120640"/>
          </a:xfrm>
        </p:spPr>
        <p:txBody>
          <a:bodyPr>
            <a:normAutofit/>
          </a:bodyPr>
          <a:lstStyle/>
          <a:p>
            <a:r>
              <a:rPr lang="en-US" sz="2200" b="1" dirty="0"/>
              <a:t>Why and How the Curriculum Was Developed</a:t>
            </a:r>
          </a:p>
          <a:p>
            <a:endParaRPr lang="en-US" sz="2200" b="1" dirty="0"/>
          </a:p>
          <a:p>
            <a:r>
              <a:rPr lang="en-US" sz="2200" b="1" dirty="0">
                <a:latin typeface="+mj-lt"/>
              </a:rPr>
              <a:t>Core Components of the Curriculum </a:t>
            </a:r>
            <a:endParaRPr lang="en-US" sz="2200" dirty="0">
              <a:latin typeface="+mj-lt"/>
            </a:endParaRPr>
          </a:p>
          <a:p>
            <a:pPr lvl="1"/>
            <a:r>
              <a:rPr lang="en-US" dirty="0"/>
              <a:t>The curriculum is </a:t>
            </a:r>
            <a:r>
              <a:rPr lang="en-US"/>
              <a:t>youth driven </a:t>
            </a:r>
            <a:r>
              <a:rPr lang="en-US" dirty="0"/>
              <a:t>(teachers </a:t>
            </a:r>
            <a:r>
              <a:rPr lang="en-US" b="1" dirty="0"/>
              <a:t>do not tell </a:t>
            </a:r>
            <a:r>
              <a:rPr lang="en-US" dirty="0"/>
              <a:t>the youth what to think, believe, or do). </a:t>
            </a:r>
          </a:p>
          <a:p>
            <a:pPr lvl="1"/>
            <a:r>
              <a:rPr lang="en-US" dirty="0"/>
              <a:t>Teachers use a positive, strengths-based orientation and  focus on skills (focus on what </a:t>
            </a:r>
            <a:r>
              <a:rPr lang="en-US" b="1" dirty="0"/>
              <a:t>to do</a:t>
            </a:r>
            <a:r>
              <a:rPr lang="en-US" dirty="0"/>
              <a:t>, not what </a:t>
            </a:r>
            <a:r>
              <a:rPr lang="en-US" b="1" dirty="0"/>
              <a:t>not</a:t>
            </a:r>
            <a:r>
              <a:rPr lang="en-US" dirty="0"/>
              <a:t> to do). </a:t>
            </a:r>
          </a:p>
          <a:p>
            <a:pPr lvl="1"/>
            <a:r>
              <a:rPr lang="en-US" dirty="0"/>
              <a:t>Youth identify their personal values and consider how these values influence their decisions. </a:t>
            </a:r>
            <a:endParaRPr lang="en-US" sz="2200" dirty="0"/>
          </a:p>
          <a:p>
            <a:endParaRPr lang="en-US" sz="2200" b="1" dirty="0">
              <a:latin typeface="+mj-lt"/>
            </a:endParaRPr>
          </a:p>
          <a:p>
            <a:r>
              <a:rPr lang="en-US" sz="2200" b="1" dirty="0">
                <a:latin typeface="+mj-lt"/>
              </a:rPr>
              <a:t>Unique Features </a:t>
            </a:r>
            <a:endParaRPr lang="en-US" sz="2200" dirty="0">
              <a:latin typeface="+mj-lt"/>
            </a:endParaRPr>
          </a:p>
          <a:p>
            <a:pPr lvl="1"/>
            <a:r>
              <a:rPr lang="en-US" dirty="0"/>
              <a:t>Anchored in a strengths-based approach to youth learning. </a:t>
            </a:r>
          </a:p>
          <a:p>
            <a:pPr lvl="1"/>
            <a:r>
              <a:rPr lang="en-US" dirty="0"/>
              <a:t>Incorporates STAR—a decision making framework throughout the curriculum. </a:t>
            </a:r>
            <a:endParaRPr lang="en-US" sz="3200" dirty="0">
              <a:latin typeface="+mj-lt"/>
            </a:endParaRPr>
          </a:p>
          <a:p>
            <a:pPr lvl="1"/>
            <a:r>
              <a:rPr lang="en-US" dirty="0"/>
              <a:t>Introduces key concepts and fosters discussion through a series of novellas.</a:t>
            </a:r>
          </a:p>
          <a:p>
            <a:pPr lvl="1"/>
            <a:r>
              <a:rPr lang="en-US" dirty="0"/>
              <a:t>Designed with a focus on the needs and cultural context of DC youth.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55603AF-26A3-4A91-896F-B81C7EBA0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8" y="1203952"/>
            <a:ext cx="10199021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392375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7178" y="1895602"/>
            <a:ext cx="9882442" cy="5120640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en-US" dirty="0"/>
              <a:t>The </a:t>
            </a:r>
            <a:r>
              <a:rPr lang="en-US" b="1" dirty="0"/>
              <a:t>overall goal</a:t>
            </a:r>
            <a:r>
              <a:rPr lang="en-US" dirty="0"/>
              <a:t> of </a:t>
            </a:r>
            <a:r>
              <a:rPr lang="en-US" i="1" dirty="0"/>
              <a:t>El Camino: The Road to Healthy Relationships</a:t>
            </a:r>
            <a:r>
              <a:rPr lang="en-US" dirty="0"/>
              <a:t> is to help middle school aged youth build the skills to create healthy relationships both in person and online.</a:t>
            </a:r>
            <a:endParaRPr lang="en-US" sz="2200" dirty="0"/>
          </a:p>
          <a:p>
            <a:pPr lvl="0"/>
            <a:r>
              <a:rPr lang="en-US" sz="2200" b="1" dirty="0"/>
              <a:t>Program messages:</a:t>
            </a:r>
          </a:p>
          <a:p>
            <a:pPr lvl="1"/>
            <a:r>
              <a:rPr lang="en-US" sz="2000" dirty="0"/>
              <a:t>Know yourself </a:t>
            </a:r>
          </a:p>
          <a:p>
            <a:pPr lvl="1"/>
            <a:r>
              <a:rPr lang="en-US" sz="2000" dirty="0"/>
              <a:t>Use a decision making tool </a:t>
            </a:r>
          </a:p>
          <a:p>
            <a:pPr lvl="1"/>
            <a:r>
              <a:rPr lang="en-US" sz="2000" dirty="0"/>
              <a:t>Understand how your relationships with friends, peers, and family influence the direction of your life “path.”</a:t>
            </a:r>
          </a:p>
          <a:p>
            <a:pPr lvl="1">
              <a:spcAft>
                <a:spcPts val="1200"/>
              </a:spcAft>
            </a:pPr>
            <a:r>
              <a:rPr lang="en-US" sz="2000" dirty="0"/>
              <a:t>Practice skills</a:t>
            </a:r>
          </a:p>
          <a:p>
            <a:pPr lvl="0">
              <a:spcAft>
                <a:spcPts val="1200"/>
              </a:spcAft>
            </a:pPr>
            <a:r>
              <a:rPr lang="en-US" sz="2200" b="1" dirty="0"/>
              <a:t>Scope and Sequence</a:t>
            </a:r>
          </a:p>
          <a:p>
            <a:r>
              <a:rPr lang="en-US" b="1" dirty="0"/>
              <a:t>How </a:t>
            </a:r>
            <a:r>
              <a:rPr lang="en-US" b="1" i="1" dirty="0"/>
              <a:t>El Camino</a:t>
            </a:r>
            <a:r>
              <a:rPr lang="en-US" b="1" dirty="0"/>
              <a:t> Lessons Are Organized</a:t>
            </a:r>
            <a:endParaRPr lang="en-US" dirty="0"/>
          </a:p>
          <a:p>
            <a:pPr lvl="1"/>
            <a:r>
              <a:rPr lang="en-US" sz="2000" dirty="0"/>
              <a:t>Lesson Overview</a:t>
            </a:r>
          </a:p>
          <a:p>
            <a:pPr lvl="1"/>
            <a:r>
              <a:rPr lang="en-US" sz="2000" dirty="0"/>
              <a:t>Procedures</a:t>
            </a:r>
            <a:endParaRPr lang="en-US" sz="2200" dirty="0"/>
          </a:p>
          <a:p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8" y="1203952"/>
            <a:ext cx="10199021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About </a:t>
            </a:r>
            <a:r>
              <a:rPr lang="en-US" b="1" i="1" dirty="0"/>
              <a:t>El Camino: The Road to Healthy Relationships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8599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Mock Facilitation Slides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99E39E77-F0F2-44C6-B165-0B7363274A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77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Values and Definitions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59EDB63-50ED-4F8D-895A-7B2A10A8C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00978"/>
              </p:ext>
            </p:extLst>
          </p:nvPr>
        </p:nvGraphicFramePr>
        <p:xfrm>
          <a:off x="851580" y="1825626"/>
          <a:ext cx="10479316" cy="4351341"/>
        </p:xfrm>
        <a:graphic>
          <a:graphicData uri="http://schemas.openxmlformats.org/drawingml/2006/table">
            <a:tbl>
              <a:tblPr firstRow="1" firstCol="1" bandRow="1"/>
              <a:tblGrid>
                <a:gridCol w="3793723">
                  <a:extLst>
                    <a:ext uri="{9D8B030D-6E8A-4147-A177-3AD203B41FA5}">
                      <a16:colId xmlns:a16="http://schemas.microsoft.com/office/drawing/2014/main" val="1323123851"/>
                    </a:ext>
                  </a:extLst>
                </a:gridCol>
                <a:gridCol w="2586377">
                  <a:extLst>
                    <a:ext uri="{9D8B030D-6E8A-4147-A177-3AD203B41FA5}">
                      <a16:colId xmlns:a16="http://schemas.microsoft.com/office/drawing/2014/main" val="1952785913"/>
                    </a:ext>
                  </a:extLst>
                </a:gridCol>
                <a:gridCol w="4099216">
                  <a:extLst>
                    <a:ext uri="{9D8B030D-6E8A-4147-A177-3AD203B41FA5}">
                      <a16:colId xmlns:a16="http://schemas.microsoft.com/office/drawing/2014/main" val="4023892624"/>
                    </a:ext>
                  </a:extLst>
                </a:gridCol>
              </a:tblGrid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Acceptance/Open-Mindedness: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Open to new experiences, ideas, and people. Non-judgmental.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Authenticity: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true to yourself.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Creativity: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Thinking of new ways to do things. Using your imagination to create something artistic.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752361"/>
                  </a:ext>
                </a:extLst>
              </a:tr>
              <a:tr h="1053252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Kindness: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friendly and respectful to other people.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Fame: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known or talked about by many people.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Caring about close relationships with your family.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194725"/>
                  </a:ext>
                </a:extLst>
              </a:tr>
              <a:tr h="676521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Honesty: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fair and truthful.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Humor: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funny or making people laugh.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76325" algn="ctr"/>
                          <a:tab pos="2152650" algn="r"/>
                        </a:tabLs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Leadership: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Encouraging a group to get things done together.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441451"/>
                  </a:ext>
                </a:extLst>
              </a:tr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76325" algn="ctr"/>
                          <a:tab pos="2152650" algn="r"/>
                        </a:tabLs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Loyalty: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Showing support for your friends, family, and/or the things you believe are important.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Persistence: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Continuing to try even when something is hard.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Power: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able to influence other people or events.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158768"/>
                  </a:ext>
                </a:extLst>
              </a:tr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Prosperity/Wealth: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Having money in your pocket.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Self-Control: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able to control your impulses, words, and behavior.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Faith: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Belief in a higher power or inner strength.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651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603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4167189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Who does this decision impact?</a:t>
            </a:r>
          </a:p>
          <a:p>
            <a:pPr lvl="0"/>
            <a:r>
              <a:rPr lang="en-US" sz="2200" dirty="0"/>
              <a:t>How might your relationship with that person [those people] change depending on what you do or say?</a:t>
            </a:r>
          </a:p>
          <a:p>
            <a:pPr lvl="0"/>
            <a:r>
              <a:rPr lang="en-US" sz="2200" dirty="0"/>
              <a:t>Can any of the values that are “most important to you” help you decide what to do?</a:t>
            </a:r>
          </a:p>
          <a:p>
            <a:pPr lvl="0"/>
            <a:r>
              <a:rPr lang="en-US" sz="2200" dirty="0"/>
              <a:t>What would be the best outcome from your decision? [How do you want this situation to resolve?]</a:t>
            </a:r>
          </a:p>
          <a:p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STAR Activity</a:t>
            </a:r>
          </a:p>
        </p:txBody>
      </p:sp>
    </p:spTree>
    <p:extLst>
      <p:ext uri="{BB962C8B-B14F-4D97-AF65-F5344CB8AC3E}">
        <p14:creationId xmlns:p14="http://schemas.microsoft.com/office/powerpoint/2010/main" val="199610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3728258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I often think about other people's feelings.</a:t>
            </a:r>
          </a:p>
          <a:p>
            <a:pPr lvl="0"/>
            <a:r>
              <a:rPr lang="en-US" sz="2200" dirty="0"/>
              <a:t>I don't make fun of other people because I can imagine what it feels like to be in their shoes.</a:t>
            </a:r>
          </a:p>
          <a:p>
            <a:pPr lvl="0"/>
            <a:r>
              <a:rPr lang="en-US" sz="2200" dirty="0"/>
              <a:t>I listen to others about what they're going through.</a:t>
            </a:r>
          </a:p>
          <a:p>
            <a:pPr lvl="0"/>
            <a:r>
              <a:rPr lang="en-US" sz="2200" dirty="0"/>
              <a:t>I try to understand other people's point of view.</a:t>
            </a:r>
          </a:p>
          <a:p>
            <a:pPr lvl="0"/>
            <a:r>
              <a:rPr lang="en-US" sz="2200" dirty="0"/>
              <a:t>I am aware that not everyone reacts to situations the same way I do.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Am I empathetic?</a:t>
            </a:r>
          </a:p>
        </p:txBody>
      </p:sp>
    </p:spTree>
    <p:extLst>
      <p:ext uri="{BB962C8B-B14F-4D97-AF65-F5344CB8AC3E}">
        <p14:creationId xmlns:p14="http://schemas.microsoft.com/office/powerpoint/2010/main" val="253665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1_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1575</TotalTime>
  <Words>850</Words>
  <Application>Microsoft Office PowerPoint</Application>
  <PresentationFormat>Widescreen</PresentationFormat>
  <Paragraphs>125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Corbel</vt:lpstr>
      <vt:lpstr>Wingdings 2</vt:lpstr>
      <vt:lpstr>Frame</vt:lpstr>
      <vt:lpstr>1_Frame</vt:lpstr>
      <vt:lpstr>El Camino:  The Road to Healthy Relationships</vt:lpstr>
      <vt:lpstr>Training Overview</vt:lpstr>
      <vt:lpstr>Front Matter</vt:lpstr>
      <vt:lpstr>Background</vt:lpstr>
      <vt:lpstr>About El Camino: The Road to Healthy Relationships</vt:lpstr>
      <vt:lpstr>Mock Facilitation Slides</vt:lpstr>
      <vt:lpstr>Values and Definitions</vt:lpstr>
      <vt:lpstr>STAR Activity</vt:lpstr>
      <vt:lpstr>Am I empathetic?</vt:lpstr>
      <vt:lpstr>Setting Strong Boundaries</vt:lpstr>
      <vt:lpstr>Vote with Your Feet</vt:lpstr>
      <vt:lpstr>Debrief Discussion</vt:lpstr>
      <vt:lpstr>Curriculum Debrief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Nichols</dc:creator>
  <cp:lastModifiedBy>Heather Steed</cp:lastModifiedBy>
  <cp:revision>57</cp:revision>
  <dcterms:created xsi:type="dcterms:W3CDTF">2019-08-07T15:21:59Z</dcterms:created>
  <dcterms:modified xsi:type="dcterms:W3CDTF">2020-08-31T20:18:08Z</dcterms:modified>
</cp:coreProperties>
</file>