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5" r:id="rId1"/>
  </p:sldMasterIdLst>
  <p:notesMasterIdLst>
    <p:notesMasterId r:id="rId3"/>
  </p:notesMasterIdLst>
  <p:handoutMasterIdLst>
    <p:handoutMasterId r:id="rId4"/>
  </p:handoutMasterIdLst>
  <p:sldIdLst>
    <p:sldId id="257" r:id="rId2"/>
  </p:sldIdLst>
  <p:sldSz cx="51206400" cy="32918400"/>
  <p:notesSz cx="9296400" cy="7010400"/>
  <p:defaultTextStyle>
    <a:defPPr>
      <a:defRPr lang="en-US"/>
    </a:defPPr>
    <a:lvl1pPr algn="l" defTabSz="1879600" rtl="0" fontAlgn="base">
      <a:spcBef>
        <a:spcPct val="0"/>
      </a:spcBef>
      <a:spcAft>
        <a:spcPct val="0"/>
      </a:spcAft>
      <a:defRPr sz="7400" kern="1200">
        <a:solidFill>
          <a:schemeClr val="tx1"/>
        </a:solidFill>
        <a:latin typeface="Arial" charset="0"/>
        <a:ea typeface="+mn-ea"/>
        <a:cs typeface="Arial" charset="0"/>
      </a:defRPr>
    </a:lvl1pPr>
    <a:lvl2pPr marL="1879600" indent="-1422400" algn="l" defTabSz="1879600" rtl="0" fontAlgn="base">
      <a:spcBef>
        <a:spcPct val="0"/>
      </a:spcBef>
      <a:spcAft>
        <a:spcPct val="0"/>
      </a:spcAft>
      <a:defRPr sz="7400" kern="1200">
        <a:solidFill>
          <a:schemeClr val="tx1"/>
        </a:solidFill>
        <a:latin typeface="Arial" charset="0"/>
        <a:ea typeface="+mn-ea"/>
        <a:cs typeface="Arial" charset="0"/>
      </a:defRPr>
    </a:lvl2pPr>
    <a:lvl3pPr marL="3760788" indent="-2846388" algn="l" defTabSz="1879600" rtl="0" fontAlgn="base">
      <a:spcBef>
        <a:spcPct val="0"/>
      </a:spcBef>
      <a:spcAft>
        <a:spcPct val="0"/>
      </a:spcAft>
      <a:defRPr sz="7400" kern="1200">
        <a:solidFill>
          <a:schemeClr val="tx1"/>
        </a:solidFill>
        <a:latin typeface="Arial" charset="0"/>
        <a:ea typeface="+mn-ea"/>
        <a:cs typeface="Arial" charset="0"/>
      </a:defRPr>
    </a:lvl3pPr>
    <a:lvl4pPr marL="5641975" indent="-4270375" algn="l" defTabSz="1879600" rtl="0" fontAlgn="base">
      <a:spcBef>
        <a:spcPct val="0"/>
      </a:spcBef>
      <a:spcAft>
        <a:spcPct val="0"/>
      </a:spcAft>
      <a:defRPr sz="7400" kern="1200">
        <a:solidFill>
          <a:schemeClr val="tx1"/>
        </a:solidFill>
        <a:latin typeface="Arial" charset="0"/>
        <a:ea typeface="+mn-ea"/>
        <a:cs typeface="Arial" charset="0"/>
      </a:defRPr>
    </a:lvl4pPr>
    <a:lvl5pPr marL="7523163" indent="-5694363" algn="l" defTabSz="1879600" rtl="0" fontAlgn="base">
      <a:spcBef>
        <a:spcPct val="0"/>
      </a:spcBef>
      <a:spcAft>
        <a:spcPct val="0"/>
      </a:spcAft>
      <a:defRPr sz="7400" kern="1200">
        <a:solidFill>
          <a:schemeClr val="tx1"/>
        </a:solidFill>
        <a:latin typeface="Arial" charset="0"/>
        <a:ea typeface="+mn-ea"/>
        <a:cs typeface="Arial" charset="0"/>
      </a:defRPr>
    </a:lvl5pPr>
    <a:lvl6pPr marL="2286000" algn="l" defTabSz="914400" rtl="0" eaLnBrk="1" latinLnBrk="0" hangingPunct="1">
      <a:defRPr sz="7400" kern="1200">
        <a:solidFill>
          <a:schemeClr val="tx1"/>
        </a:solidFill>
        <a:latin typeface="Arial" charset="0"/>
        <a:ea typeface="+mn-ea"/>
        <a:cs typeface="Arial" charset="0"/>
      </a:defRPr>
    </a:lvl6pPr>
    <a:lvl7pPr marL="2743200" algn="l" defTabSz="914400" rtl="0" eaLnBrk="1" latinLnBrk="0" hangingPunct="1">
      <a:defRPr sz="7400" kern="1200">
        <a:solidFill>
          <a:schemeClr val="tx1"/>
        </a:solidFill>
        <a:latin typeface="Arial" charset="0"/>
        <a:ea typeface="+mn-ea"/>
        <a:cs typeface="Arial" charset="0"/>
      </a:defRPr>
    </a:lvl7pPr>
    <a:lvl8pPr marL="3200400" algn="l" defTabSz="914400" rtl="0" eaLnBrk="1" latinLnBrk="0" hangingPunct="1">
      <a:defRPr sz="7400" kern="1200">
        <a:solidFill>
          <a:schemeClr val="tx1"/>
        </a:solidFill>
        <a:latin typeface="Arial" charset="0"/>
        <a:ea typeface="+mn-ea"/>
        <a:cs typeface="Arial" charset="0"/>
      </a:defRPr>
    </a:lvl8pPr>
    <a:lvl9pPr marL="3657600" algn="l" defTabSz="914400" rtl="0" eaLnBrk="1" latinLnBrk="0" hangingPunct="1">
      <a:defRPr sz="7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368" userDrawn="1">
          <p15:clr>
            <a:srgbClr val="A4A3A4"/>
          </p15:clr>
        </p15:guide>
        <p15:guide id="2" pos="16128" userDrawn="1">
          <p15:clr>
            <a:srgbClr val="A4A3A4"/>
          </p15:clr>
        </p15:guide>
      </p15:sldGuideLst>
    </p:ext>
    <p:ext uri="{2D200454-40CA-4A62-9FC3-DE9A4176ACB9}">
      <p15:notesGuideLst xmlns:p15="http://schemas.microsoft.com/office/powerpoint/2012/main">
        <p15:guide id="1" orient="horz" pos="2209" userDrawn="1">
          <p15:clr>
            <a:srgbClr val="A4A3A4"/>
          </p15:clr>
        </p15:guide>
        <p15:guide id="2" pos="292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udia Vega" initials="CV" lastIdx="12" clrIdx="0">
    <p:extLst>
      <p:ext uri="{19B8F6BF-5375-455C-9EA6-DF929625EA0E}">
        <p15:presenceInfo xmlns:p15="http://schemas.microsoft.com/office/powerpoint/2012/main" userId="S-1-5-21-436374069-343818398-682003330-6360" providerId="AD"/>
      </p:ext>
    </p:extLst>
  </p:cmAuthor>
  <p:cmAuthor id="2" name="Marta Alvira-Hammond" initials="MA" lastIdx="18" clrIdx="1">
    <p:extLst>
      <p:ext uri="{19B8F6BF-5375-455C-9EA6-DF929625EA0E}">
        <p15:presenceInfo xmlns:p15="http://schemas.microsoft.com/office/powerpoint/2012/main" userId="S-1-5-21-436374069-343818398-682003330-6231" providerId="AD"/>
      </p:ext>
    </p:extLst>
  </p:cmAuthor>
  <p:cmAuthor id="3" name="Samuel Beckwith" initials="SB" lastIdx="3" clrIdx="2">
    <p:extLst>
      <p:ext uri="{19B8F6BF-5375-455C-9EA6-DF929625EA0E}">
        <p15:presenceInfo xmlns:p15="http://schemas.microsoft.com/office/powerpoint/2012/main" userId="S-1-5-21-436374069-343818398-682003330-53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D4842C"/>
    <a:srgbClr val="E1A96C"/>
    <a:srgbClr val="70AD47"/>
    <a:srgbClr val="70ADAB"/>
    <a:srgbClr val="45B664"/>
    <a:srgbClr val="43BEB9"/>
    <a:srgbClr val="01BBBB"/>
    <a:srgbClr val="872175"/>
    <a:srgbClr val="F159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20" autoAdjust="0"/>
    <p:restoredTop sz="83680" autoAdjust="0"/>
  </p:normalViewPr>
  <p:slideViewPr>
    <p:cSldViewPr snapToGrid="0" snapToObjects="1">
      <p:cViewPr varScale="1">
        <p:scale>
          <a:sx n="10" d="100"/>
          <a:sy n="10" d="100"/>
        </p:scale>
        <p:origin x="1116" y="78"/>
      </p:cViewPr>
      <p:guideLst>
        <p:guide orient="horz" pos="10368"/>
        <p:guide pos="16128"/>
      </p:guideLst>
    </p:cSldViewPr>
  </p:slideViewPr>
  <p:notesTextViewPr>
    <p:cViewPr>
      <p:scale>
        <a:sx n="100" d="100"/>
        <a:sy n="100" d="100"/>
      </p:scale>
      <p:origin x="0" y="0"/>
    </p:cViewPr>
  </p:notesTextViewPr>
  <p:notesViewPr>
    <p:cSldViewPr snapToGrid="0" snapToObjects="1">
      <p:cViewPr varScale="1">
        <p:scale>
          <a:sx n="107" d="100"/>
          <a:sy n="107" d="100"/>
        </p:scale>
        <p:origin x="-618" y="-84"/>
      </p:cViewPr>
      <p:guideLst>
        <p:guide orient="horz" pos="2209"/>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4027488" cy="350925"/>
          </a:xfrm>
          <a:prstGeom prst="rect">
            <a:avLst/>
          </a:prstGeom>
        </p:spPr>
        <p:txBody>
          <a:bodyPr vert="horz" lIns="107640" tIns="53820" rIns="107640" bIns="53820" rtlCol="0"/>
          <a:lstStyle>
            <a:lvl1pPr algn="l" defTabSz="2214272" fontAlgn="auto">
              <a:spcBef>
                <a:spcPts val="0"/>
              </a:spcBef>
              <a:spcAft>
                <a:spcPts val="0"/>
              </a:spcAft>
              <a:defRPr sz="1400">
                <a:latin typeface="+mn-lt"/>
                <a:cs typeface="+mn-cs"/>
              </a:defRPr>
            </a:lvl1pPr>
          </a:lstStyle>
          <a:p>
            <a:pPr>
              <a:defRPr/>
            </a:pPr>
            <a:endParaRPr lang="en-US" dirty="0"/>
          </a:p>
        </p:txBody>
      </p:sp>
      <p:sp>
        <p:nvSpPr>
          <p:cNvPr id="3" name="Date Placeholder 2"/>
          <p:cNvSpPr>
            <a:spLocks noGrp="1"/>
          </p:cNvSpPr>
          <p:nvPr>
            <p:ph type="dt" sz="quarter" idx="1"/>
          </p:nvPr>
        </p:nvSpPr>
        <p:spPr>
          <a:xfrm>
            <a:off x="5265742" y="3"/>
            <a:ext cx="4027487" cy="350925"/>
          </a:xfrm>
          <a:prstGeom prst="rect">
            <a:avLst/>
          </a:prstGeom>
        </p:spPr>
        <p:txBody>
          <a:bodyPr vert="horz" lIns="107640" tIns="53820" rIns="107640" bIns="53820" rtlCol="0"/>
          <a:lstStyle>
            <a:lvl1pPr algn="r" defTabSz="2214272" fontAlgn="auto">
              <a:spcBef>
                <a:spcPts val="0"/>
              </a:spcBef>
              <a:spcAft>
                <a:spcPts val="0"/>
              </a:spcAft>
              <a:defRPr sz="1400">
                <a:latin typeface="+mn-lt"/>
                <a:cs typeface="+mn-cs"/>
              </a:defRPr>
            </a:lvl1pPr>
          </a:lstStyle>
          <a:p>
            <a:pPr>
              <a:defRPr/>
            </a:pPr>
            <a:fld id="{2520AA73-9A2F-44A2-8B4B-0BF8D53E2DA4}" type="datetimeFigureOut">
              <a:rPr lang="en-US"/>
              <a:pPr>
                <a:defRPr/>
              </a:pPr>
              <a:t>7/24/2018</a:t>
            </a:fld>
            <a:endParaRPr lang="en-US" dirty="0"/>
          </a:p>
        </p:txBody>
      </p:sp>
      <p:sp>
        <p:nvSpPr>
          <p:cNvPr id="4" name="Footer Placeholder 3"/>
          <p:cNvSpPr>
            <a:spLocks noGrp="1"/>
          </p:cNvSpPr>
          <p:nvPr>
            <p:ph type="ftr" sz="quarter" idx="2"/>
          </p:nvPr>
        </p:nvSpPr>
        <p:spPr>
          <a:xfrm>
            <a:off x="0" y="6657859"/>
            <a:ext cx="4027488" cy="350924"/>
          </a:xfrm>
          <a:prstGeom prst="rect">
            <a:avLst/>
          </a:prstGeom>
        </p:spPr>
        <p:txBody>
          <a:bodyPr vert="horz" lIns="107640" tIns="53820" rIns="107640" bIns="53820" rtlCol="0" anchor="b"/>
          <a:lstStyle>
            <a:lvl1pPr algn="l" defTabSz="2214272" fontAlgn="auto">
              <a:spcBef>
                <a:spcPts val="0"/>
              </a:spcBef>
              <a:spcAft>
                <a:spcPts val="0"/>
              </a:spcAft>
              <a:defRPr sz="14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5265742" y="6657859"/>
            <a:ext cx="4027487" cy="350924"/>
          </a:xfrm>
          <a:prstGeom prst="rect">
            <a:avLst/>
          </a:prstGeom>
        </p:spPr>
        <p:txBody>
          <a:bodyPr vert="horz" lIns="107640" tIns="53820" rIns="107640" bIns="53820" rtlCol="0" anchor="b"/>
          <a:lstStyle>
            <a:lvl1pPr algn="r" defTabSz="2214272" fontAlgn="auto">
              <a:spcBef>
                <a:spcPts val="0"/>
              </a:spcBef>
              <a:spcAft>
                <a:spcPts val="0"/>
              </a:spcAft>
              <a:defRPr sz="1400">
                <a:latin typeface="+mn-lt"/>
                <a:cs typeface="+mn-cs"/>
              </a:defRPr>
            </a:lvl1pPr>
          </a:lstStyle>
          <a:p>
            <a:pPr>
              <a:defRPr/>
            </a:pPr>
            <a:fld id="{3DF99D85-AEF2-4551-B543-9DE6DB2D9924}" type="slidenum">
              <a:rPr lang="en-US"/>
              <a:pPr>
                <a:defRPr/>
              </a:pPr>
              <a:t>‹#›</a:t>
            </a:fld>
            <a:endParaRPr lang="en-US" dirty="0"/>
          </a:p>
        </p:txBody>
      </p:sp>
    </p:spTree>
    <p:extLst>
      <p:ext uri="{BB962C8B-B14F-4D97-AF65-F5344CB8AC3E}">
        <p14:creationId xmlns:p14="http://schemas.microsoft.com/office/powerpoint/2010/main" val="2141628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4027488" cy="350925"/>
          </a:xfrm>
          <a:prstGeom prst="rect">
            <a:avLst/>
          </a:prstGeom>
        </p:spPr>
        <p:txBody>
          <a:bodyPr vert="horz" lIns="107640" tIns="53820" rIns="107640" bIns="53820" rtlCol="0"/>
          <a:lstStyle>
            <a:lvl1pPr algn="l" defTabSz="2214272" fontAlgn="auto">
              <a:spcBef>
                <a:spcPts val="0"/>
              </a:spcBef>
              <a:spcAft>
                <a:spcPts val="0"/>
              </a:spcAft>
              <a:defRPr sz="1400">
                <a:latin typeface="+mn-lt"/>
                <a:cs typeface="+mn-cs"/>
              </a:defRPr>
            </a:lvl1pPr>
          </a:lstStyle>
          <a:p>
            <a:pPr>
              <a:defRPr/>
            </a:pPr>
            <a:endParaRPr lang="en-US" dirty="0"/>
          </a:p>
        </p:txBody>
      </p:sp>
      <p:sp>
        <p:nvSpPr>
          <p:cNvPr id="3" name="Date Placeholder 2"/>
          <p:cNvSpPr>
            <a:spLocks noGrp="1"/>
          </p:cNvSpPr>
          <p:nvPr>
            <p:ph type="dt" idx="1"/>
          </p:nvPr>
        </p:nvSpPr>
        <p:spPr>
          <a:xfrm>
            <a:off x="5265742" y="3"/>
            <a:ext cx="4027487" cy="350925"/>
          </a:xfrm>
          <a:prstGeom prst="rect">
            <a:avLst/>
          </a:prstGeom>
        </p:spPr>
        <p:txBody>
          <a:bodyPr vert="horz" lIns="107640" tIns="53820" rIns="107640" bIns="53820" rtlCol="0"/>
          <a:lstStyle>
            <a:lvl1pPr algn="r" defTabSz="2214272" fontAlgn="auto">
              <a:spcBef>
                <a:spcPts val="0"/>
              </a:spcBef>
              <a:spcAft>
                <a:spcPts val="0"/>
              </a:spcAft>
              <a:defRPr sz="1400">
                <a:latin typeface="+mn-lt"/>
                <a:cs typeface="+mn-cs"/>
              </a:defRPr>
            </a:lvl1pPr>
          </a:lstStyle>
          <a:p>
            <a:pPr>
              <a:defRPr/>
            </a:pPr>
            <a:fld id="{2F28E1A2-1A23-4C25-A982-87FEC1B0775E}" type="datetimeFigureOut">
              <a:rPr lang="en-US"/>
              <a:pPr>
                <a:defRPr/>
              </a:pPr>
              <a:t>7/24/2018</a:t>
            </a:fld>
            <a:endParaRPr lang="en-US" dirty="0"/>
          </a:p>
        </p:txBody>
      </p:sp>
      <p:sp>
        <p:nvSpPr>
          <p:cNvPr id="4" name="Slide Image Placeholder 3"/>
          <p:cNvSpPr>
            <a:spLocks noGrp="1" noRot="1" noChangeAspect="1"/>
          </p:cNvSpPr>
          <p:nvPr>
            <p:ph type="sldImg" idx="2"/>
          </p:nvPr>
        </p:nvSpPr>
        <p:spPr>
          <a:xfrm>
            <a:off x="2603500" y="525463"/>
            <a:ext cx="4089400" cy="2628900"/>
          </a:xfrm>
          <a:prstGeom prst="rect">
            <a:avLst/>
          </a:prstGeom>
          <a:noFill/>
          <a:ln w="12700">
            <a:solidFill>
              <a:prstClr val="black"/>
            </a:solidFill>
          </a:ln>
        </p:spPr>
        <p:txBody>
          <a:bodyPr vert="horz" lIns="107640" tIns="53820" rIns="107640" bIns="53820" rtlCol="0" anchor="ctr"/>
          <a:lstStyle/>
          <a:p>
            <a:pPr lvl="0"/>
            <a:endParaRPr lang="en-US" noProof="0" dirty="0"/>
          </a:p>
        </p:txBody>
      </p:sp>
      <p:sp>
        <p:nvSpPr>
          <p:cNvPr id="5" name="Notes Placeholder 4"/>
          <p:cNvSpPr>
            <a:spLocks noGrp="1"/>
          </p:cNvSpPr>
          <p:nvPr>
            <p:ph type="body" sz="quarter" idx="3"/>
          </p:nvPr>
        </p:nvSpPr>
        <p:spPr>
          <a:xfrm>
            <a:off x="928692" y="3331359"/>
            <a:ext cx="7439025" cy="3153467"/>
          </a:xfrm>
          <a:prstGeom prst="rect">
            <a:avLst/>
          </a:prstGeom>
        </p:spPr>
        <p:txBody>
          <a:bodyPr vert="horz" lIns="107640" tIns="53820" rIns="107640" bIns="538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657859"/>
            <a:ext cx="4027488" cy="350924"/>
          </a:xfrm>
          <a:prstGeom prst="rect">
            <a:avLst/>
          </a:prstGeom>
        </p:spPr>
        <p:txBody>
          <a:bodyPr vert="horz" lIns="107640" tIns="53820" rIns="107640" bIns="53820" rtlCol="0" anchor="b"/>
          <a:lstStyle>
            <a:lvl1pPr algn="l" defTabSz="2214272" fontAlgn="auto">
              <a:spcBef>
                <a:spcPts val="0"/>
              </a:spcBef>
              <a:spcAft>
                <a:spcPts val="0"/>
              </a:spcAft>
              <a:defRPr sz="14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5265742" y="6657859"/>
            <a:ext cx="4027487" cy="350924"/>
          </a:xfrm>
          <a:prstGeom prst="rect">
            <a:avLst/>
          </a:prstGeom>
        </p:spPr>
        <p:txBody>
          <a:bodyPr vert="horz" lIns="107640" tIns="53820" rIns="107640" bIns="53820" rtlCol="0" anchor="b"/>
          <a:lstStyle>
            <a:lvl1pPr algn="r" defTabSz="2214272" fontAlgn="auto">
              <a:spcBef>
                <a:spcPts val="0"/>
              </a:spcBef>
              <a:spcAft>
                <a:spcPts val="0"/>
              </a:spcAft>
              <a:defRPr sz="1400">
                <a:latin typeface="+mn-lt"/>
                <a:cs typeface="+mn-cs"/>
              </a:defRPr>
            </a:lvl1pPr>
          </a:lstStyle>
          <a:p>
            <a:pPr>
              <a:defRPr/>
            </a:pPr>
            <a:fld id="{FFE755B0-BCB5-490D-BA22-4071FB40CEEC}" type="slidenum">
              <a:rPr lang="en-US"/>
              <a:pPr>
                <a:defRPr/>
              </a:pPr>
              <a:t>‹#›</a:t>
            </a:fld>
            <a:endParaRPr lang="en-US" dirty="0"/>
          </a:p>
        </p:txBody>
      </p:sp>
    </p:spTree>
    <p:extLst>
      <p:ext uri="{BB962C8B-B14F-4D97-AF65-F5344CB8AC3E}">
        <p14:creationId xmlns:p14="http://schemas.microsoft.com/office/powerpoint/2010/main" val="1876918488"/>
      </p:ext>
    </p:extLst>
  </p:cSld>
  <p:clrMap bg1="lt1" tx1="dk1" bg2="lt2" tx2="dk2" accent1="accent1" accent2="accent2" accent3="accent3" accent4="accent4" accent5="accent5" accent6="accent6" hlink="hlink" folHlink="folHlink"/>
  <p:notesStyle>
    <a:lvl1pPr algn="l" defTabSz="3760788" rtl="0" eaLnBrk="0" fontAlgn="base" hangingPunct="0">
      <a:spcBef>
        <a:spcPct val="30000"/>
      </a:spcBef>
      <a:spcAft>
        <a:spcPct val="0"/>
      </a:spcAft>
      <a:defRPr sz="4900" kern="1200">
        <a:solidFill>
          <a:schemeClr val="tx1"/>
        </a:solidFill>
        <a:latin typeface="+mn-lt"/>
        <a:ea typeface="+mn-ea"/>
        <a:cs typeface="+mn-cs"/>
      </a:defRPr>
    </a:lvl1pPr>
    <a:lvl2pPr marL="1879600" algn="l" defTabSz="3760788" rtl="0" eaLnBrk="0" fontAlgn="base" hangingPunct="0">
      <a:spcBef>
        <a:spcPct val="30000"/>
      </a:spcBef>
      <a:spcAft>
        <a:spcPct val="0"/>
      </a:spcAft>
      <a:defRPr sz="4900" kern="1200">
        <a:solidFill>
          <a:schemeClr val="tx1"/>
        </a:solidFill>
        <a:latin typeface="+mn-lt"/>
        <a:ea typeface="+mn-ea"/>
        <a:cs typeface="+mn-cs"/>
      </a:defRPr>
    </a:lvl2pPr>
    <a:lvl3pPr marL="3760788" algn="l" defTabSz="3760788" rtl="0" eaLnBrk="0" fontAlgn="base" hangingPunct="0">
      <a:spcBef>
        <a:spcPct val="30000"/>
      </a:spcBef>
      <a:spcAft>
        <a:spcPct val="0"/>
      </a:spcAft>
      <a:defRPr sz="4900" kern="1200">
        <a:solidFill>
          <a:schemeClr val="tx1"/>
        </a:solidFill>
        <a:latin typeface="+mn-lt"/>
        <a:ea typeface="+mn-ea"/>
        <a:cs typeface="+mn-cs"/>
      </a:defRPr>
    </a:lvl3pPr>
    <a:lvl4pPr marL="5641975" algn="l" defTabSz="3760788" rtl="0" eaLnBrk="0" fontAlgn="base" hangingPunct="0">
      <a:spcBef>
        <a:spcPct val="30000"/>
      </a:spcBef>
      <a:spcAft>
        <a:spcPct val="0"/>
      </a:spcAft>
      <a:defRPr sz="4900" kern="1200">
        <a:solidFill>
          <a:schemeClr val="tx1"/>
        </a:solidFill>
        <a:latin typeface="+mn-lt"/>
        <a:ea typeface="+mn-ea"/>
        <a:cs typeface="+mn-cs"/>
      </a:defRPr>
    </a:lvl4pPr>
    <a:lvl5pPr marL="7523163" algn="l" defTabSz="3760788" rtl="0" eaLnBrk="0" fontAlgn="base" hangingPunct="0">
      <a:spcBef>
        <a:spcPct val="30000"/>
      </a:spcBef>
      <a:spcAft>
        <a:spcPct val="0"/>
      </a:spcAft>
      <a:defRPr sz="4900" kern="1200">
        <a:solidFill>
          <a:schemeClr val="tx1"/>
        </a:solidFill>
        <a:latin typeface="+mn-lt"/>
        <a:ea typeface="+mn-ea"/>
        <a:cs typeface="+mn-cs"/>
      </a:defRPr>
    </a:lvl5pPr>
    <a:lvl6pPr marL="9405061" algn="l" defTabSz="3762024" rtl="0" eaLnBrk="1" latinLnBrk="0" hangingPunct="1">
      <a:defRPr sz="4900" kern="1200">
        <a:solidFill>
          <a:schemeClr val="tx1"/>
        </a:solidFill>
        <a:latin typeface="+mn-lt"/>
        <a:ea typeface="+mn-ea"/>
        <a:cs typeface="+mn-cs"/>
      </a:defRPr>
    </a:lvl6pPr>
    <a:lvl7pPr marL="11286073" algn="l" defTabSz="3762024" rtl="0" eaLnBrk="1" latinLnBrk="0" hangingPunct="1">
      <a:defRPr sz="4900" kern="1200">
        <a:solidFill>
          <a:schemeClr val="tx1"/>
        </a:solidFill>
        <a:latin typeface="+mn-lt"/>
        <a:ea typeface="+mn-ea"/>
        <a:cs typeface="+mn-cs"/>
      </a:defRPr>
    </a:lvl7pPr>
    <a:lvl8pPr marL="13167086" algn="l" defTabSz="3762024" rtl="0" eaLnBrk="1" latinLnBrk="0" hangingPunct="1">
      <a:defRPr sz="4900" kern="1200">
        <a:solidFill>
          <a:schemeClr val="tx1"/>
        </a:solidFill>
        <a:latin typeface="+mn-lt"/>
        <a:ea typeface="+mn-ea"/>
        <a:cs typeface="+mn-cs"/>
      </a:defRPr>
    </a:lvl8pPr>
    <a:lvl9pPr marL="15048098" algn="l" defTabSz="3762024" rtl="0" eaLnBrk="1" latinLnBrk="0" hangingPunct="1">
      <a:defRPr sz="4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FE755B0-BCB5-490D-BA22-4071FB40CEEC}" type="slidenum">
              <a:rPr lang="en-US" smtClean="0"/>
              <a:pPr>
                <a:defRPr/>
              </a:pPr>
              <a:t>1</a:t>
            </a:fld>
            <a:endParaRPr lang="en-US" dirty="0"/>
          </a:p>
        </p:txBody>
      </p:sp>
    </p:spTree>
    <p:extLst>
      <p:ext uri="{BB962C8B-B14F-4D97-AF65-F5344CB8AC3E}">
        <p14:creationId xmlns:p14="http://schemas.microsoft.com/office/powerpoint/2010/main" val="3107633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9472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521075" y="1752600"/>
            <a:ext cx="44164250" cy="63627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518926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userDrawn="1"/>
        </p:nvGrpSpPr>
        <p:grpSpPr>
          <a:xfrm>
            <a:off x="0" y="0"/>
            <a:ext cx="51206400" cy="32922701"/>
            <a:chOff x="0" y="0"/>
            <a:chExt cx="51206400" cy="32922701"/>
          </a:xfrm>
        </p:grpSpPr>
        <p:sp>
          <p:nvSpPr>
            <p:cNvPr id="8" name="Rectangle 7"/>
            <p:cNvSpPr/>
            <p:nvPr userDrawn="1"/>
          </p:nvSpPr>
          <p:spPr>
            <a:xfrm>
              <a:off x="25603200" y="4300"/>
              <a:ext cx="25603200" cy="16459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58193" tIns="329096" rIns="658193" bIns="329096" rtlCol="0" anchor="ctr"/>
            <a:lstStyle/>
            <a:p>
              <a:pPr algn="ctr" defTabSz="6580406" fontAlgn="auto">
                <a:spcBef>
                  <a:spcPts val="0"/>
                </a:spcBef>
                <a:spcAft>
                  <a:spcPts val="0"/>
                </a:spcAft>
              </a:pPr>
              <a:endParaRPr lang="en-US" sz="12945" dirty="0">
                <a:solidFill>
                  <a:prstClr val="white"/>
                </a:solidFill>
              </a:endParaRPr>
            </a:p>
          </p:txBody>
        </p:sp>
        <p:sp>
          <p:nvSpPr>
            <p:cNvPr id="9" name="Rectangle 8"/>
            <p:cNvSpPr/>
            <p:nvPr userDrawn="1"/>
          </p:nvSpPr>
          <p:spPr>
            <a:xfrm>
              <a:off x="0" y="16459200"/>
              <a:ext cx="25603200" cy="1645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58193" tIns="329096" rIns="658193" bIns="329096" rtlCol="0" anchor="ctr"/>
            <a:lstStyle/>
            <a:p>
              <a:pPr algn="ctr" defTabSz="6580406" fontAlgn="auto">
                <a:spcBef>
                  <a:spcPts val="0"/>
                </a:spcBef>
                <a:spcAft>
                  <a:spcPts val="0"/>
                </a:spcAft>
              </a:pPr>
              <a:endParaRPr lang="en-US" sz="12945" dirty="0">
                <a:solidFill>
                  <a:prstClr val="white"/>
                </a:solidFill>
              </a:endParaRPr>
            </a:p>
          </p:txBody>
        </p:sp>
        <p:sp>
          <p:nvSpPr>
            <p:cNvPr id="10" name="Rectangle 9"/>
            <p:cNvSpPr/>
            <p:nvPr userDrawn="1"/>
          </p:nvSpPr>
          <p:spPr>
            <a:xfrm>
              <a:off x="0" y="0"/>
              <a:ext cx="25603200" cy="16459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58193" tIns="329096" rIns="658193" bIns="329096" rtlCol="0" anchor="ctr"/>
            <a:lstStyle/>
            <a:p>
              <a:pPr algn="ctr" defTabSz="6580406" fontAlgn="auto">
                <a:spcBef>
                  <a:spcPts val="0"/>
                </a:spcBef>
                <a:spcAft>
                  <a:spcPts val="0"/>
                </a:spcAft>
              </a:pPr>
              <a:endParaRPr lang="en-US" sz="12945" dirty="0">
                <a:solidFill>
                  <a:prstClr val="white"/>
                </a:solidFill>
              </a:endParaRPr>
            </a:p>
          </p:txBody>
        </p:sp>
        <p:sp>
          <p:nvSpPr>
            <p:cNvPr id="11" name="Rectangle 10"/>
            <p:cNvSpPr/>
            <p:nvPr userDrawn="1"/>
          </p:nvSpPr>
          <p:spPr>
            <a:xfrm>
              <a:off x="25603200" y="16463501"/>
              <a:ext cx="25603200" cy="16459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58193" tIns="329096" rIns="658193" bIns="329096" rtlCol="0" anchor="ctr"/>
            <a:lstStyle/>
            <a:p>
              <a:pPr algn="ctr" defTabSz="6580406" fontAlgn="auto">
                <a:spcBef>
                  <a:spcPts val="0"/>
                </a:spcBef>
                <a:spcAft>
                  <a:spcPts val="0"/>
                </a:spcAft>
              </a:pPr>
              <a:endParaRPr lang="en-US" sz="12945" dirty="0">
                <a:solidFill>
                  <a:prstClr val="white"/>
                </a:solidFill>
              </a:endParaRPr>
            </a:p>
          </p:txBody>
        </p:sp>
        <p:sp>
          <p:nvSpPr>
            <p:cNvPr id="12" name="Rectangle 11"/>
            <p:cNvSpPr/>
            <p:nvPr userDrawn="1"/>
          </p:nvSpPr>
          <p:spPr>
            <a:xfrm>
              <a:off x="457200" y="463651"/>
              <a:ext cx="50292000" cy="3200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58193" tIns="329096" rIns="658193" bIns="329096" rtlCol="0" anchor="ctr"/>
            <a:lstStyle/>
            <a:p>
              <a:pPr algn="ctr" defTabSz="6580406" fontAlgn="auto">
                <a:spcBef>
                  <a:spcPts val="0"/>
                </a:spcBef>
                <a:spcAft>
                  <a:spcPts val="0"/>
                </a:spcAft>
              </a:pPr>
              <a:endParaRPr lang="en-US" sz="12945" dirty="0">
                <a:solidFill>
                  <a:prstClr val="white"/>
                </a:solidFill>
              </a:endParaRPr>
            </a:p>
          </p:txBody>
        </p:sp>
      </p:grpSp>
    </p:spTree>
    <p:extLst>
      <p:ext uri="{BB962C8B-B14F-4D97-AF65-F5344CB8AC3E}">
        <p14:creationId xmlns:p14="http://schemas.microsoft.com/office/powerpoint/2010/main" val="1030379030"/>
      </p:ext>
    </p:extLst>
  </p:cSld>
  <p:clrMap bg1="lt1" tx1="dk1" bg2="lt2" tx2="dk2" accent1="accent1" accent2="accent2" accent3="accent3" accent4="accent4" accent5="accent5" accent6="accent6" hlink="hlink" folHlink="folHlink"/>
  <p:sldLayoutIdLst>
    <p:sldLayoutId id="2147484376" r:id="rId1"/>
    <p:sldLayoutId id="2147484377" r:id="rId2"/>
  </p:sldLayoutIdLst>
  <p:hf hdr="0" ftr="0" dt="0"/>
  <p:txStyles>
    <p:titleStyle>
      <a:lvl1pPr algn="ctr" defTabSz="6582045" rtl="0" eaLnBrk="1" latinLnBrk="0" hangingPunct="1">
        <a:spcBef>
          <a:spcPct val="0"/>
        </a:spcBef>
        <a:buNone/>
        <a:defRPr sz="31663" b="1" kern="1200">
          <a:solidFill>
            <a:schemeClr val="tx1"/>
          </a:solidFill>
          <a:latin typeface="Californian FB" panose="0207040306080B030204" pitchFamily="18" charset="0"/>
          <a:ea typeface="+mj-ea"/>
          <a:cs typeface="+mj-cs"/>
        </a:defRPr>
      </a:lvl1pPr>
    </p:titleStyle>
    <p:bodyStyle>
      <a:lvl1pPr marL="2468267" indent="-2468267" algn="l" defTabSz="6582045" rtl="0" eaLnBrk="1" latinLnBrk="0" hangingPunct="1">
        <a:spcBef>
          <a:spcPct val="20000"/>
        </a:spcBef>
        <a:buFont typeface="Arial" pitchFamily="34" charset="0"/>
        <a:buChar char="•"/>
        <a:defRPr sz="23096" kern="1200">
          <a:solidFill>
            <a:schemeClr val="tx1"/>
          </a:solidFill>
          <a:latin typeface="Khmer UI" panose="020B0502040204020203" pitchFamily="34" charset="0"/>
          <a:ea typeface="+mn-ea"/>
          <a:cs typeface="Khmer UI" panose="020B0502040204020203" pitchFamily="34" charset="0"/>
        </a:defRPr>
      </a:lvl1pPr>
      <a:lvl2pPr marL="5347909" indent="-2056890" algn="l" defTabSz="6582045" rtl="0" eaLnBrk="1" latinLnBrk="0" hangingPunct="1">
        <a:spcBef>
          <a:spcPct val="20000"/>
        </a:spcBef>
        <a:buFont typeface="Arial" pitchFamily="34" charset="0"/>
        <a:buChar char="–"/>
        <a:defRPr sz="20121" kern="1200">
          <a:solidFill>
            <a:schemeClr val="tx1"/>
          </a:solidFill>
          <a:latin typeface="Khmer UI" panose="020B0502040204020203" pitchFamily="34" charset="0"/>
          <a:ea typeface="+mn-ea"/>
          <a:cs typeface="Khmer UI" panose="020B0502040204020203" pitchFamily="34" charset="0"/>
        </a:defRPr>
      </a:lvl2pPr>
      <a:lvl3pPr marL="8227559" indent="-1645514" algn="l" defTabSz="6582045" rtl="0" eaLnBrk="1" latinLnBrk="0" hangingPunct="1">
        <a:spcBef>
          <a:spcPct val="20000"/>
        </a:spcBef>
        <a:buFont typeface="Arial" pitchFamily="34" charset="0"/>
        <a:buChar char="•"/>
        <a:defRPr sz="17321" kern="1200">
          <a:solidFill>
            <a:schemeClr val="tx1"/>
          </a:solidFill>
          <a:latin typeface="Khmer UI" panose="020B0502040204020203" pitchFamily="34" charset="0"/>
          <a:ea typeface="+mn-ea"/>
          <a:cs typeface="Khmer UI" panose="020B0502040204020203" pitchFamily="34" charset="0"/>
        </a:defRPr>
      </a:lvl3pPr>
      <a:lvl4pPr marL="11518579" indent="-1645514" algn="l" defTabSz="6582045" rtl="0" eaLnBrk="1" latinLnBrk="0" hangingPunct="1">
        <a:spcBef>
          <a:spcPct val="20000"/>
        </a:spcBef>
        <a:buFont typeface="Arial" pitchFamily="34" charset="0"/>
        <a:buChar char="–"/>
        <a:defRPr sz="14345" kern="1200">
          <a:solidFill>
            <a:schemeClr val="tx1"/>
          </a:solidFill>
          <a:latin typeface="Khmer UI" panose="020B0502040204020203" pitchFamily="34" charset="0"/>
          <a:ea typeface="+mn-ea"/>
          <a:cs typeface="Khmer UI" panose="020B0502040204020203" pitchFamily="34" charset="0"/>
        </a:defRPr>
      </a:lvl4pPr>
      <a:lvl5pPr marL="14809597" indent="-1645514" algn="l" defTabSz="6582045" rtl="0" eaLnBrk="1" latinLnBrk="0" hangingPunct="1">
        <a:spcBef>
          <a:spcPct val="20000"/>
        </a:spcBef>
        <a:buFont typeface="Arial" pitchFamily="34" charset="0"/>
        <a:buChar char="»"/>
        <a:defRPr sz="14345" kern="1200">
          <a:solidFill>
            <a:schemeClr val="tx1"/>
          </a:solidFill>
          <a:latin typeface="Khmer UI" panose="020B0502040204020203" pitchFamily="34" charset="0"/>
          <a:ea typeface="+mn-ea"/>
          <a:cs typeface="Khmer UI" panose="020B0502040204020203" pitchFamily="34" charset="0"/>
        </a:defRPr>
      </a:lvl5pPr>
      <a:lvl6pPr marL="18100624" indent="-1645514" algn="l" defTabSz="6582045" rtl="0" eaLnBrk="1" latinLnBrk="0" hangingPunct="1">
        <a:spcBef>
          <a:spcPct val="20000"/>
        </a:spcBef>
        <a:buFont typeface="Arial" pitchFamily="34" charset="0"/>
        <a:buChar char="•"/>
        <a:defRPr sz="14345" kern="1200">
          <a:solidFill>
            <a:schemeClr val="tx1"/>
          </a:solidFill>
          <a:latin typeface="+mn-lt"/>
          <a:ea typeface="+mn-ea"/>
          <a:cs typeface="+mn-cs"/>
        </a:defRPr>
      </a:lvl6pPr>
      <a:lvl7pPr marL="21391643" indent="-1645514" algn="l" defTabSz="6582045" rtl="0" eaLnBrk="1" latinLnBrk="0" hangingPunct="1">
        <a:spcBef>
          <a:spcPct val="20000"/>
        </a:spcBef>
        <a:buFont typeface="Arial" pitchFamily="34" charset="0"/>
        <a:buChar char="•"/>
        <a:defRPr sz="14345" kern="1200">
          <a:solidFill>
            <a:schemeClr val="tx1"/>
          </a:solidFill>
          <a:latin typeface="+mn-lt"/>
          <a:ea typeface="+mn-ea"/>
          <a:cs typeface="+mn-cs"/>
        </a:defRPr>
      </a:lvl7pPr>
      <a:lvl8pPr marL="24682662" indent="-1645514" algn="l" defTabSz="6582045" rtl="0" eaLnBrk="1" latinLnBrk="0" hangingPunct="1">
        <a:spcBef>
          <a:spcPct val="20000"/>
        </a:spcBef>
        <a:buFont typeface="Arial" pitchFamily="34" charset="0"/>
        <a:buChar char="•"/>
        <a:defRPr sz="14345" kern="1200">
          <a:solidFill>
            <a:schemeClr val="tx1"/>
          </a:solidFill>
          <a:latin typeface="+mn-lt"/>
          <a:ea typeface="+mn-ea"/>
          <a:cs typeface="+mn-cs"/>
        </a:defRPr>
      </a:lvl8pPr>
      <a:lvl9pPr marL="27973688" indent="-1645514" algn="l" defTabSz="6582045" rtl="0" eaLnBrk="1" latinLnBrk="0" hangingPunct="1">
        <a:spcBef>
          <a:spcPct val="20000"/>
        </a:spcBef>
        <a:buFont typeface="Arial" pitchFamily="34" charset="0"/>
        <a:buChar char="•"/>
        <a:defRPr sz="14345" kern="1200">
          <a:solidFill>
            <a:schemeClr val="tx1"/>
          </a:solidFill>
          <a:latin typeface="+mn-lt"/>
          <a:ea typeface="+mn-ea"/>
          <a:cs typeface="+mn-cs"/>
        </a:defRPr>
      </a:lvl9pPr>
    </p:bodyStyle>
    <p:otherStyle>
      <a:defPPr>
        <a:defRPr lang="en-US"/>
      </a:defPPr>
      <a:lvl1pPr marL="0" algn="l" defTabSz="6582045" rtl="0" eaLnBrk="1" latinLnBrk="0" hangingPunct="1">
        <a:defRPr sz="12945" kern="1200">
          <a:solidFill>
            <a:schemeClr val="tx1"/>
          </a:solidFill>
          <a:latin typeface="+mn-lt"/>
          <a:ea typeface="+mn-ea"/>
          <a:cs typeface="+mn-cs"/>
        </a:defRPr>
      </a:lvl1pPr>
      <a:lvl2pPr marL="3291018" algn="l" defTabSz="6582045" rtl="0" eaLnBrk="1" latinLnBrk="0" hangingPunct="1">
        <a:defRPr sz="12945" kern="1200">
          <a:solidFill>
            <a:schemeClr val="tx1"/>
          </a:solidFill>
          <a:latin typeface="+mn-lt"/>
          <a:ea typeface="+mn-ea"/>
          <a:cs typeface="+mn-cs"/>
        </a:defRPr>
      </a:lvl2pPr>
      <a:lvl3pPr marL="6582045" algn="l" defTabSz="6582045" rtl="0" eaLnBrk="1" latinLnBrk="0" hangingPunct="1">
        <a:defRPr sz="12945" kern="1200">
          <a:solidFill>
            <a:schemeClr val="tx1"/>
          </a:solidFill>
          <a:latin typeface="+mn-lt"/>
          <a:ea typeface="+mn-ea"/>
          <a:cs typeface="+mn-cs"/>
        </a:defRPr>
      </a:lvl3pPr>
      <a:lvl4pPr marL="9873066" algn="l" defTabSz="6582045" rtl="0" eaLnBrk="1" latinLnBrk="0" hangingPunct="1">
        <a:defRPr sz="12945" kern="1200">
          <a:solidFill>
            <a:schemeClr val="tx1"/>
          </a:solidFill>
          <a:latin typeface="+mn-lt"/>
          <a:ea typeface="+mn-ea"/>
          <a:cs typeface="+mn-cs"/>
        </a:defRPr>
      </a:lvl4pPr>
      <a:lvl5pPr marL="13164092" algn="l" defTabSz="6582045" rtl="0" eaLnBrk="1" latinLnBrk="0" hangingPunct="1">
        <a:defRPr sz="12945" kern="1200">
          <a:solidFill>
            <a:schemeClr val="tx1"/>
          </a:solidFill>
          <a:latin typeface="+mn-lt"/>
          <a:ea typeface="+mn-ea"/>
          <a:cs typeface="+mn-cs"/>
        </a:defRPr>
      </a:lvl5pPr>
      <a:lvl6pPr marL="16455110" algn="l" defTabSz="6582045" rtl="0" eaLnBrk="1" latinLnBrk="0" hangingPunct="1">
        <a:defRPr sz="12945" kern="1200">
          <a:solidFill>
            <a:schemeClr val="tx1"/>
          </a:solidFill>
          <a:latin typeface="+mn-lt"/>
          <a:ea typeface="+mn-ea"/>
          <a:cs typeface="+mn-cs"/>
        </a:defRPr>
      </a:lvl6pPr>
      <a:lvl7pPr marL="19746130" algn="l" defTabSz="6582045" rtl="0" eaLnBrk="1" latinLnBrk="0" hangingPunct="1">
        <a:defRPr sz="12945" kern="1200">
          <a:solidFill>
            <a:schemeClr val="tx1"/>
          </a:solidFill>
          <a:latin typeface="+mn-lt"/>
          <a:ea typeface="+mn-ea"/>
          <a:cs typeface="+mn-cs"/>
        </a:defRPr>
      </a:lvl7pPr>
      <a:lvl8pPr marL="23037157" algn="l" defTabSz="6582045" rtl="0" eaLnBrk="1" latinLnBrk="0" hangingPunct="1">
        <a:defRPr sz="12945" kern="1200">
          <a:solidFill>
            <a:schemeClr val="tx1"/>
          </a:solidFill>
          <a:latin typeface="+mn-lt"/>
          <a:ea typeface="+mn-ea"/>
          <a:cs typeface="+mn-cs"/>
        </a:defRPr>
      </a:lvl8pPr>
      <a:lvl9pPr marL="26328175" algn="l" defTabSz="6582045" rtl="0" eaLnBrk="1" latinLnBrk="0" hangingPunct="1">
        <a:defRPr sz="129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emf"/><Relationship Id="rId3" Type="http://schemas.openxmlformats.org/officeDocument/2006/relationships/hyperlink" Target="mailto:sbeckwith@childtrends.org" TargetMode="External"/><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5897882" y="833571"/>
            <a:ext cx="39410637" cy="184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8352" tIns="329176" rIns="658352" bIns="329176" anchor="ctr"/>
          <a:lstStyle>
            <a:lvl1pPr eaLnBrk="0" hangingPunct="0">
              <a:spcBef>
                <a:spcPct val="20000"/>
              </a:spcBef>
              <a:buFont typeface="Arial" charset="0"/>
              <a:buChar char="•"/>
              <a:defRPr sz="9900" b="1">
                <a:solidFill>
                  <a:schemeClr val="tx1"/>
                </a:solidFill>
                <a:latin typeface="Calibri" pitchFamily="34" charset="0"/>
              </a:defRPr>
            </a:lvl1pPr>
            <a:lvl2pPr marL="742950" indent="-285750" eaLnBrk="0" hangingPunct="0">
              <a:spcBef>
                <a:spcPct val="20000"/>
              </a:spcBef>
              <a:buFont typeface="Arial" charset="0"/>
              <a:buChar char="–"/>
              <a:defRPr sz="9900">
                <a:solidFill>
                  <a:schemeClr val="tx1"/>
                </a:solidFill>
                <a:latin typeface="Calibri" pitchFamily="34" charset="0"/>
              </a:defRPr>
            </a:lvl2pPr>
            <a:lvl3pPr marL="1143000" indent="-228600" eaLnBrk="0" hangingPunct="0">
              <a:spcBef>
                <a:spcPct val="20000"/>
              </a:spcBef>
              <a:buFont typeface="Arial" charset="0"/>
              <a:buChar char="•"/>
              <a:defRPr sz="9900">
                <a:solidFill>
                  <a:srgbClr val="7F7F7F"/>
                </a:solidFill>
                <a:latin typeface="Calibri" pitchFamily="34" charset="0"/>
              </a:defRPr>
            </a:lvl3pPr>
            <a:lvl4pPr marL="1600200" indent="-228600" eaLnBrk="0" hangingPunct="0">
              <a:spcBef>
                <a:spcPct val="20000"/>
              </a:spcBef>
              <a:buFont typeface="Arial" charset="0"/>
              <a:buChar char="–"/>
              <a:defRPr sz="8200">
                <a:solidFill>
                  <a:schemeClr val="tx1"/>
                </a:solidFill>
                <a:latin typeface="Calibri" pitchFamily="34" charset="0"/>
              </a:defRPr>
            </a:lvl4pPr>
            <a:lvl5pPr marL="2057400" indent="-228600" eaLnBrk="0" hangingPunct="0">
              <a:spcBef>
                <a:spcPct val="20000"/>
              </a:spcBef>
              <a:buFont typeface="Arial" charset="0"/>
              <a:buChar char="»"/>
              <a:defRPr sz="8200">
                <a:solidFill>
                  <a:schemeClr val="tx1"/>
                </a:solidFill>
                <a:latin typeface="Calibri" pitchFamily="34" charset="0"/>
              </a:defRPr>
            </a:lvl5pPr>
            <a:lvl6pPr marL="25146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6pPr>
            <a:lvl7pPr marL="29718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7pPr>
            <a:lvl8pPr marL="34290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8pPr>
            <a:lvl9pPr marL="38862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9pPr>
          </a:lstStyle>
          <a:p>
            <a:pPr algn="ctr" eaLnBrk="1" hangingPunct="1">
              <a:spcBef>
                <a:spcPct val="0"/>
              </a:spcBef>
              <a:buFontTx/>
              <a:buNone/>
            </a:pPr>
            <a:r>
              <a:rPr lang="en-US" altLang="en-US" sz="7400" dirty="0">
                <a:solidFill>
                  <a:srgbClr val="D4842C"/>
                </a:solidFill>
                <a:latin typeface="Khmer UI" panose="020B0502040204020203" pitchFamily="34" charset="0"/>
                <a:ea typeface="Open Sans Semibold" panose="020B0706030804020204" pitchFamily="34" charset="0"/>
                <a:cs typeface="Khmer UI" panose="020B0502040204020203" pitchFamily="34" charset="0"/>
              </a:rPr>
              <a:t>Reducing Teen Childbearing Among Latinos: An Innovative Anti-Poverty Curriculum</a:t>
            </a:r>
          </a:p>
        </p:txBody>
      </p:sp>
      <p:sp>
        <p:nvSpPr>
          <p:cNvPr id="5" name="Subtitle 4"/>
          <p:cNvSpPr txBox="1">
            <a:spLocks/>
          </p:cNvSpPr>
          <p:nvPr/>
        </p:nvSpPr>
        <p:spPr bwMode="auto">
          <a:xfrm>
            <a:off x="7459951" y="2485788"/>
            <a:ext cx="36286498" cy="1350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58352" tIns="329176" rIns="658352" bIns="329176" numCol="1" anchor="ctr" anchorCtr="0" compatLnSpc="1">
            <a:prstTxWarp prst="textNoShape">
              <a:avLst/>
            </a:prstTxWarp>
            <a:noAutofit/>
          </a:bodyPr>
          <a:lstStyle>
            <a:lvl1pPr marL="1409700" indent="-1409700" algn="l" defTabSz="1879600" rtl="0" eaLnBrk="0" fontAlgn="base" hangingPunct="0">
              <a:spcBef>
                <a:spcPct val="20000"/>
              </a:spcBef>
              <a:spcAft>
                <a:spcPct val="0"/>
              </a:spcAft>
              <a:buFont typeface="Arial" charset="0"/>
              <a:buChar char="•"/>
              <a:defRPr sz="9900" b="1" kern="1200">
                <a:solidFill>
                  <a:schemeClr val="tx1"/>
                </a:solidFill>
                <a:latin typeface="+mn-lt"/>
                <a:ea typeface="+mn-ea"/>
                <a:cs typeface="+mn-cs"/>
              </a:defRPr>
            </a:lvl1pPr>
            <a:lvl2pPr marL="3055938" indent="-1174750" algn="l" defTabSz="1879600" rtl="0" eaLnBrk="0" fontAlgn="base" hangingPunct="0">
              <a:spcBef>
                <a:spcPct val="20000"/>
              </a:spcBef>
              <a:spcAft>
                <a:spcPct val="0"/>
              </a:spcAft>
              <a:buFont typeface="Arial" charset="0"/>
              <a:buChar char="–"/>
              <a:defRPr sz="9900" kern="1200">
                <a:solidFill>
                  <a:schemeClr val="tx1"/>
                </a:solidFill>
                <a:latin typeface="+mn-lt"/>
                <a:ea typeface="+mn-ea"/>
                <a:cs typeface="+mn-cs"/>
              </a:defRPr>
            </a:lvl2pPr>
            <a:lvl3pPr marL="4702175" indent="-939800" algn="l" defTabSz="1879600" rtl="0" eaLnBrk="0" fontAlgn="base" hangingPunct="0">
              <a:spcBef>
                <a:spcPct val="20000"/>
              </a:spcBef>
              <a:spcAft>
                <a:spcPct val="0"/>
              </a:spcAft>
              <a:buFont typeface="Arial" charset="0"/>
              <a:buChar char="•"/>
              <a:defRPr sz="9900" kern="1200">
                <a:solidFill>
                  <a:srgbClr val="7F7F7F"/>
                </a:solidFill>
                <a:latin typeface="+mn-lt"/>
                <a:ea typeface="+mn-ea"/>
                <a:cs typeface="+mn-cs"/>
              </a:defRPr>
            </a:lvl3pPr>
            <a:lvl4pPr marL="6583363" indent="-939800" algn="l" defTabSz="1879600" rtl="0" eaLnBrk="0" fontAlgn="base" hangingPunct="0">
              <a:spcBef>
                <a:spcPct val="20000"/>
              </a:spcBef>
              <a:spcAft>
                <a:spcPct val="0"/>
              </a:spcAft>
              <a:buFont typeface="Arial" charset="0"/>
              <a:buChar char="–"/>
              <a:defRPr sz="8200" kern="1200">
                <a:solidFill>
                  <a:schemeClr val="tx1"/>
                </a:solidFill>
                <a:latin typeface="+mn-lt"/>
                <a:ea typeface="+mn-ea"/>
                <a:cs typeface="+mn-cs"/>
              </a:defRPr>
            </a:lvl4pPr>
            <a:lvl5pPr marL="8464550" indent="-939800" algn="l" defTabSz="1879600" rtl="0" eaLnBrk="0" fontAlgn="base" hangingPunct="0">
              <a:spcBef>
                <a:spcPct val="20000"/>
              </a:spcBef>
              <a:spcAft>
                <a:spcPct val="0"/>
              </a:spcAft>
              <a:buFont typeface="Arial" charset="0"/>
              <a:buChar char="»"/>
              <a:defRPr sz="8200" kern="1200">
                <a:solidFill>
                  <a:schemeClr val="tx1"/>
                </a:solidFill>
                <a:latin typeface="+mn-lt"/>
                <a:ea typeface="+mn-ea"/>
                <a:cs typeface="+mn-cs"/>
              </a:defRPr>
            </a:lvl5pPr>
            <a:lvl6pPr marL="10345567" indent="-940506" algn="l" defTabSz="1881012" rtl="0" eaLnBrk="1" latinLnBrk="0" hangingPunct="1">
              <a:spcBef>
                <a:spcPct val="20000"/>
              </a:spcBef>
              <a:buFont typeface="Arial"/>
              <a:buChar char="•"/>
              <a:defRPr sz="8200" kern="1200">
                <a:solidFill>
                  <a:schemeClr val="tx1"/>
                </a:solidFill>
                <a:latin typeface="+mn-lt"/>
                <a:ea typeface="+mn-ea"/>
                <a:cs typeface="+mn-cs"/>
              </a:defRPr>
            </a:lvl6pPr>
            <a:lvl7pPr marL="12226580" indent="-940506" algn="l" defTabSz="1881012" rtl="0" eaLnBrk="1" latinLnBrk="0" hangingPunct="1">
              <a:spcBef>
                <a:spcPct val="20000"/>
              </a:spcBef>
              <a:buFont typeface="Arial"/>
              <a:buChar char="•"/>
              <a:defRPr sz="8200" kern="1200">
                <a:solidFill>
                  <a:schemeClr val="tx1"/>
                </a:solidFill>
                <a:latin typeface="+mn-lt"/>
                <a:ea typeface="+mn-ea"/>
                <a:cs typeface="+mn-cs"/>
              </a:defRPr>
            </a:lvl7pPr>
            <a:lvl8pPr marL="14107592" indent="-940506" algn="l" defTabSz="1881012" rtl="0" eaLnBrk="1" latinLnBrk="0" hangingPunct="1">
              <a:spcBef>
                <a:spcPct val="20000"/>
              </a:spcBef>
              <a:buFont typeface="Arial"/>
              <a:buChar char="•"/>
              <a:defRPr sz="8200" kern="1200">
                <a:solidFill>
                  <a:schemeClr val="tx1"/>
                </a:solidFill>
                <a:latin typeface="+mn-lt"/>
                <a:ea typeface="+mn-ea"/>
                <a:cs typeface="+mn-cs"/>
              </a:defRPr>
            </a:lvl8pPr>
            <a:lvl9pPr marL="15988604" indent="-940506" algn="l" defTabSz="1881012" rtl="0" eaLnBrk="1" latinLnBrk="0" hangingPunct="1">
              <a:spcBef>
                <a:spcPct val="20000"/>
              </a:spcBef>
              <a:buFont typeface="Arial"/>
              <a:buChar char="•"/>
              <a:defRPr sz="8200" kern="1200">
                <a:solidFill>
                  <a:schemeClr val="tx1"/>
                </a:solidFill>
                <a:latin typeface="+mn-lt"/>
                <a:ea typeface="+mn-ea"/>
                <a:cs typeface="+mn-cs"/>
              </a:defRPr>
            </a:lvl9pPr>
          </a:lstStyle>
          <a:p>
            <a:pPr marL="0" indent="0" algn="ctr" eaLnBrk="1" hangingPunct="1">
              <a:buNone/>
              <a:defRPr/>
            </a:pPr>
            <a:r>
              <a:rPr lang="en-US" altLang="en-US" sz="3800" b="0" dirty="0">
                <a:latin typeface="Khmer UI" panose="020B0502040204020203" pitchFamily="34" charset="0"/>
                <a:cs typeface="Khmer UI" panose="020B0502040204020203" pitchFamily="34" charset="0"/>
              </a:rPr>
              <a:t>Kristin A. Moore, Jennifer Manlove, Lina Guzman, Shelby Hickman, Jenita Parekh, Bianca Faccio, Selma Caal, Miranda Carver Martin, Kelly Murphy, Sam Beckwith</a:t>
            </a:r>
          </a:p>
        </p:txBody>
      </p:sp>
      <p:sp>
        <p:nvSpPr>
          <p:cNvPr id="6" name="Text Box 612"/>
          <p:cNvSpPr txBox="1">
            <a:spLocks noChangeArrowheads="1"/>
          </p:cNvSpPr>
          <p:nvPr/>
        </p:nvSpPr>
        <p:spPr bwMode="auto">
          <a:xfrm>
            <a:off x="13803910" y="4700132"/>
            <a:ext cx="23800891" cy="1038491"/>
          </a:xfrm>
          <a:prstGeom prst="rect">
            <a:avLst/>
          </a:prstGeom>
          <a:solidFill>
            <a:srgbClr val="01BBBB"/>
          </a:solidFill>
          <a:ln w="12700">
            <a:noFill/>
            <a:miter lim="800000"/>
            <a:headEnd/>
            <a:tailEnd/>
          </a:ln>
        </p:spPr>
        <p:txBody>
          <a:bodyPr wrap="square" lIns="114072" tIns="57024" rIns="114072" bIns="57024" anchor="ctr">
            <a:spAutoFit/>
          </a:bodyPr>
          <a:lstStyle/>
          <a:p>
            <a:pPr algn="ctr" defTabSz="1141553" eaLnBrk="0" fontAlgn="auto" hangingPunct="0">
              <a:spcBef>
                <a:spcPct val="50000"/>
              </a:spcBef>
              <a:spcAft>
                <a:spcPts val="0"/>
              </a:spcAft>
              <a:defRPr/>
            </a:pPr>
            <a:r>
              <a:rPr lang="en-US" sz="6000" b="1" i="1" kern="100" spc="352" dirty="0">
                <a:solidFill>
                  <a:srgbClr val="F8F8F8"/>
                </a:solidFill>
                <a:latin typeface="Khmer UI" panose="020B0502040204020203" pitchFamily="34" charset="0"/>
                <a:cs typeface="Khmer UI" panose="020B0502040204020203" pitchFamily="34" charset="0"/>
              </a:rPr>
              <a:t>El Camino </a:t>
            </a:r>
            <a:r>
              <a:rPr lang="en-US" sz="6000" b="1" kern="100" spc="352" dirty="0">
                <a:solidFill>
                  <a:srgbClr val="F8F8F8"/>
                </a:solidFill>
                <a:latin typeface="Khmer UI" panose="020B0502040204020203" pitchFamily="34" charset="0"/>
                <a:cs typeface="Khmer UI" panose="020B0502040204020203" pitchFamily="34" charset="0"/>
              </a:rPr>
              <a:t>Structure</a:t>
            </a:r>
            <a:endParaRPr lang="en-US" sz="6000" b="1" i="1" kern="100" spc="352" dirty="0">
              <a:solidFill>
                <a:srgbClr val="F8F8F8"/>
              </a:solidFill>
              <a:latin typeface="Khmer UI" panose="020B0502040204020203" pitchFamily="34" charset="0"/>
              <a:cs typeface="Khmer UI" panose="020B0502040204020203" pitchFamily="34" charset="0"/>
            </a:endParaRPr>
          </a:p>
        </p:txBody>
      </p:sp>
      <p:sp>
        <p:nvSpPr>
          <p:cNvPr id="7" name="Text Box 612"/>
          <p:cNvSpPr txBox="1">
            <a:spLocks noChangeArrowheads="1"/>
          </p:cNvSpPr>
          <p:nvPr/>
        </p:nvSpPr>
        <p:spPr bwMode="auto">
          <a:xfrm>
            <a:off x="38374466" y="4700132"/>
            <a:ext cx="12070080" cy="1038491"/>
          </a:xfrm>
          <a:prstGeom prst="rect">
            <a:avLst/>
          </a:prstGeom>
          <a:solidFill>
            <a:srgbClr val="01BBBB"/>
          </a:solidFill>
          <a:ln w="12700">
            <a:noFill/>
            <a:miter lim="800000"/>
            <a:headEnd/>
            <a:tailEnd/>
          </a:ln>
        </p:spPr>
        <p:txBody>
          <a:bodyPr wrap="square" lIns="114072" tIns="57024" rIns="114072" bIns="57024" anchor="ctr">
            <a:spAutoFit/>
          </a:bodyPr>
          <a:lstStyle/>
          <a:p>
            <a:pPr algn="ctr" defTabSz="1141553" eaLnBrk="0" fontAlgn="auto" hangingPunct="0">
              <a:spcBef>
                <a:spcPct val="50000"/>
              </a:spcBef>
              <a:spcAft>
                <a:spcPts val="0"/>
              </a:spcAft>
              <a:defRPr/>
            </a:pPr>
            <a:r>
              <a:rPr lang="en-US" sz="6000" b="1" kern="100" spc="352" dirty="0">
                <a:solidFill>
                  <a:srgbClr val="F8F8F8"/>
                </a:solidFill>
                <a:latin typeface="Khmer UI" panose="020B0502040204020203" pitchFamily="34" charset="0"/>
                <a:cs typeface="Khmer UI" panose="020B0502040204020203" pitchFamily="34" charset="0"/>
              </a:rPr>
              <a:t>Findings</a:t>
            </a:r>
            <a:endParaRPr lang="en-US" sz="6600" b="1" kern="100" spc="352" dirty="0">
              <a:solidFill>
                <a:srgbClr val="F8F8F8"/>
              </a:solidFill>
              <a:latin typeface="Khmer UI" panose="020B0502040204020203" pitchFamily="34" charset="0"/>
              <a:cs typeface="Khmer UI" panose="020B0502040204020203" pitchFamily="34" charset="0"/>
            </a:endParaRPr>
          </a:p>
        </p:txBody>
      </p:sp>
      <p:sp>
        <p:nvSpPr>
          <p:cNvPr id="8" name="Rectangle 7"/>
          <p:cNvSpPr/>
          <p:nvPr/>
        </p:nvSpPr>
        <p:spPr>
          <a:xfrm>
            <a:off x="38871031" y="27803037"/>
            <a:ext cx="11448288" cy="1200150"/>
          </a:xfrm>
          <a:prstGeom prst="rect">
            <a:avLst/>
          </a:prstGeom>
          <a:solidFill>
            <a:srgbClr val="01BBB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6000" b="1" dirty="0">
                <a:latin typeface="Khmer UI" panose="020B0502040204020203" pitchFamily="34" charset="0"/>
                <a:cs typeface="Khmer UI" panose="020B0502040204020203" pitchFamily="34" charset="0"/>
              </a:rPr>
              <a:t>Acknowledgements</a:t>
            </a:r>
          </a:p>
        </p:txBody>
      </p:sp>
      <p:sp>
        <p:nvSpPr>
          <p:cNvPr id="12" name="Rectangle 80"/>
          <p:cNvSpPr>
            <a:spLocks noChangeArrowheads="1"/>
          </p:cNvSpPr>
          <p:nvPr/>
        </p:nvSpPr>
        <p:spPr bwMode="auto">
          <a:xfrm>
            <a:off x="38794886" y="29105379"/>
            <a:ext cx="1144820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charset="0"/>
              <a:buChar char="•"/>
              <a:defRPr sz="9900" b="1">
                <a:solidFill>
                  <a:schemeClr val="tx1"/>
                </a:solidFill>
                <a:latin typeface="Calibri" pitchFamily="34" charset="0"/>
              </a:defRPr>
            </a:lvl1pPr>
            <a:lvl2pPr marL="742950" indent="-285750" eaLnBrk="0" hangingPunct="0">
              <a:spcBef>
                <a:spcPct val="20000"/>
              </a:spcBef>
              <a:buFont typeface="Arial" charset="0"/>
              <a:buChar char="–"/>
              <a:defRPr sz="9900">
                <a:solidFill>
                  <a:schemeClr val="tx1"/>
                </a:solidFill>
                <a:latin typeface="Calibri" pitchFamily="34" charset="0"/>
              </a:defRPr>
            </a:lvl2pPr>
            <a:lvl3pPr marL="1143000" indent="-228600" eaLnBrk="0" hangingPunct="0">
              <a:spcBef>
                <a:spcPct val="20000"/>
              </a:spcBef>
              <a:buFont typeface="Arial" charset="0"/>
              <a:buChar char="•"/>
              <a:defRPr sz="9900">
                <a:solidFill>
                  <a:srgbClr val="7F7F7F"/>
                </a:solidFill>
                <a:latin typeface="Calibri" pitchFamily="34" charset="0"/>
              </a:defRPr>
            </a:lvl3pPr>
            <a:lvl4pPr marL="1600200" indent="-228600" eaLnBrk="0" hangingPunct="0">
              <a:spcBef>
                <a:spcPct val="20000"/>
              </a:spcBef>
              <a:buFont typeface="Arial" charset="0"/>
              <a:buChar char="–"/>
              <a:defRPr sz="8200">
                <a:solidFill>
                  <a:schemeClr val="tx1"/>
                </a:solidFill>
                <a:latin typeface="Calibri" pitchFamily="34" charset="0"/>
              </a:defRPr>
            </a:lvl4pPr>
            <a:lvl5pPr marL="2057400" indent="-228600" eaLnBrk="0" hangingPunct="0">
              <a:spcBef>
                <a:spcPct val="20000"/>
              </a:spcBef>
              <a:buFont typeface="Arial" charset="0"/>
              <a:buChar char="»"/>
              <a:defRPr sz="8200">
                <a:solidFill>
                  <a:schemeClr val="tx1"/>
                </a:solidFill>
                <a:latin typeface="Calibri" pitchFamily="34" charset="0"/>
              </a:defRPr>
            </a:lvl5pPr>
            <a:lvl6pPr marL="25146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6pPr>
            <a:lvl7pPr marL="29718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7pPr>
            <a:lvl8pPr marL="34290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8pPr>
            <a:lvl9pPr marL="3886200" indent="-228600" defTabSz="1879600" eaLnBrk="0" fontAlgn="base" hangingPunct="0">
              <a:spcBef>
                <a:spcPct val="20000"/>
              </a:spcBef>
              <a:spcAft>
                <a:spcPct val="0"/>
              </a:spcAft>
              <a:buFont typeface="Arial" charset="0"/>
              <a:buChar char="»"/>
              <a:defRPr sz="8200">
                <a:solidFill>
                  <a:schemeClr val="tx1"/>
                </a:solidFill>
                <a:latin typeface="Calibri" pitchFamily="34" charset="0"/>
              </a:defRPr>
            </a:lvl9pPr>
          </a:lstStyle>
          <a:p>
            <a:pPr eaLnBrk="1" hangingPunct="1">
              <a:spcBef>
                <a:spcPct val="0"/>
              </a:spcBef>
              <a:buFontTx/>
              <a:buNone/>
            </a:pPr>
            <a:r>
              <a:rPr lang="en-US" altLang="en-US" sz="3200" b="0" dirty="0">
                <a:latin typeface="Khmer UI" pitchFamily="34" charset="0"/>
              </a:rPr>
              <a:t>We thank the JPB Foundation for its generous support, as well as our curriculum writers, expert advisors, and staff from our partner schools.</a:t>
            </a:r>
          </a:p>
        </p:txBody>
      </p:sp>
      <p:sp>
        <p:nvSpPr>
          <p:cNvPr id="13" name="TextBox 12"/>
          <p:cNvSpPr txBox="1"/>
          <p:nvPr/>
        </p:nvSpPr>
        <p:spPr>
          <a:xfrm>
            <a:off x="38993777" y="5930164"/>
            <a:ext cx="11448288" cy="10125849"/>
          </a:xfrm>
          <a:prstGeom prst="rect">
            <a:avLst/>
          </a:prstGeom>
          <a:noFill/>
          <a:ln>
            <a:noFill/>
          </a:ln>
        </p:spPr>
        <p:txBody>
          <a:bodyPr wrap="square">
            <a:spAutoFit/>
          </a:bodyPr>
          <a:lstStyle/>
          <a:p>
            <a:pPr marL="571500" indent="-571500">
              <a:spcAft>
                <a:spcPts val="120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Students answered questions drawn from the Federal PREP surveys on their perceptions of how </a:t>
            </a: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affected their behaviors and attitudes.</a:t>
            </a:r>
            <a:br>
              <a:rPr lang="en-US" sz="3600" dirty="0">
                <a:latin typeface="Khmer UI" panose="020B0502040204020203" pitchFamily="34" charset="0"/>
                <a:cs typeface="Khmer UI" panose="020B0502040204020203" pitchFamily="34" charset="0"/>
              </a:rPr>
            </a:br>
            <a:endParaRPr lang="en-US" sz="1200" dirty="0">
              <a:latin typeface="Khmer UI" panose="020B0502040204020203" pitchFamily="34" charset="0"/>
              <a:cs typeface="Khmer UI" panose="020B0502040204020203" pitchFamily="34" charset="0"/>
            </a:endParaRPr>
          </a:p>
          <a:p>
            <a:pPr marL="571500" indent="-571500">
              <a:spcAft>
                <a:spcPts val="1200"/>
              </a:spcAft>
              <a:buFont typeface="Arial" panose="020B0604020202020204" pitchFamily="34" charset="0"/>
              <a:buChar char="•"/>
              <a:defRPr/>
            </a:pPr>
            <a:r>
              <a:rPr lang="en-US" sz="3600" b="1" dirty="0">
                <a:latin typeface="Khmer UI" panose="020B0502040204020203" pitchFamily="34" charset="0"/>
                <a:cs typeface="Khmer UI" panose="020B0502040204020203" pitchFamily="34" charset="0"/>
              </a:rPr>
              <a:t>90%</a:t>
            </a:r>
            <a:r>
              <a:rPr lang="en-US" sz="3600" dirty="0">
                <a:latin typeface="Khmer UI" panose="020B0502040204020203" pitchFamily="34" charset="0"/>
                <a:cs typeface="Khmer UI" panose="020B0502040204020203" pitchFamily="34" charset="0"/>
              </a:rPr>
              <a:t> of students said </a:t>
            </a:r>
            <a:r>
              <a:rPr lang="en-US" sz="3600">
                <a:latin typeface="Khmer UI" panose="020B0502040204020203" pitchFamily="34" charset="0"/>
                <a:cs typeface="Khmer UI" panose="020B0502040204020203" pitchFamily="34" charset="0"/>
              </a:rPr>
              <a:t>they were </a:t>
            </a:r>
            <a:r>
              <a:rPr lang="en-US" sz="3600" dirty="0">
                <a:latin typeface="Khmer UI" panose="020B0502040204020203" pitchFamily="34" charset="0"/>
                <a:cs typeface="Khmer UI" panose="020B0502040204020203" pitchFamily="34" charset="0"/>
              </a:rPr>
              <a:t>less likely to have sex and more likely to use a condom or birth control.</a:t>
            </a:r>
            <a:br>
              <a:rPr lang="en-US" sz="3600" dirty="0">
                <a:latin typeface="Khmer UI" panose="020B0502040204020203" pitchFamily="34" charset="0"/>
                <a:cs typeface="Khmer UI" panose="020B0502040204020203" pitchFamily="34" charset="0"/>
              </a:rPr>
            </a:br>
            <a:endParaRPr lang="en-US" sz="1200" dirty="0">
              <a:latin typeface="Khmer UI" panose="020B0502040204020203" pitchFamily="34" charset="0"/>
              <a:cs typeface="Khmer UI" panose="020B0502040204020203" pitchFamily="34" charset="0"/>
            </a:endParaRPr>
          </a:p>
          <a:p>
            <a:pPr marL="1828800" lvl="1" indent="-571500">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More than half of students (56%) said they think it made them </a:t>
            </a:r>
            <a:r>
              <a:rPr lang="en-US" sz="3600" b="1" dirty="0">
                <a:latin typeface="Khmer UI" panose="020B0502040204020203" pitchFamily="34" charset="0"/>
                <a:cs typeface="Khmer UI" panose="020B0502040204020203" pitchFamily="34" charset="0"/>
              </a:rPr>
              <a:t>less likely to have sex</a:t>
            </a:r>
          </a:p>
          <a:p>
            <a:pPr marL="1828800" lvl="1" indent="-571500">
              <a:spcAft>
                <a:spcPts val="0"/>
              </a:spcAft>
              <a:buFont typeface="Courier New" panose="02070309020205020404" pitchFamily="49" charset="0"/>
              <a:buChar char="o"/>
              <a:defRPr/>
            </a:pPr>
            <a:endParaRPr lang="en-US" sz="1200" b="1" dirty="0">
              <a:latin typeface="Khmer UI" panose="020B0502040204020203" pitchFamily="34" charset="0"/>
              <a:cs typeface="Khmer UI" panose="020B0502040204020203" pitchFamily="34" charset="0"/>
            </a:endParaRPr>
          </a:p>
          <a:p>
            <a:pPr marL="1828800" lvl="1" indent="-571500">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Close to two out of three students (61%) said it made them </a:t>
            </a:r>
            <a:r>
              <a:rPr lang="en-US" sz="3600" b="1" dirty="0">
                <a:latin typeface="Khmer UI" panose="020B0502040204020203" pitchFamily="34" charset="0"/>
                <a:cs typeface="Khmer UI" panose="020B0502040204020203" pitchFamily="34" charset="0"/>
              </a:rPr>
              <a:t>more likely to use contraception</a:t>
            </a:r>
          </a:p>
          <a:p>
            <a:pPr marL="1828800" lvl="1" indent="-571500">
              <a:spcAft>
                <a:spcPts val="0"/>
              </a:spcAft>
              <a:buFont typeface="Courier New" panose="02070309020205020404" pitchFamily="49" charset="0"/>
              <a:buChar char="o"/>
              <a:defRPr/>
            </a:pPr>
            <a:endParaRPr lang="en-US" sz="1200" b="1" dirty="0">
              <a:latin typeface="Khmer UI" panose="020B0502040204020203" pitchFamily="34" charset="0"/>
              <a:cs typeface="Khmer UI" panose="020B0502040204020203" pitchFamily="34" charset="0"/>
            </a:endParaRPr>
          </a:p>
          <a:p>
            <a:pPr marL="1828800" lvl="1" indent="-571500">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Nearly three out of four students (70%) said it made them </a:t>
            </a:r>
            <a:r>
              <a:rPr lang="en-US" sz="3600" b="1" dirty="0">
                <a:latin typeface="Khmer UI" panose="020B0502040204020203" pitchFamily="34" charset="0"/>
                <a:cs typeface="Khmer UI" panose="020B0502040204020203" pitchFamily="34" charset="0"/>
              </a:rPr>
              <a:t>more likely to use condoms</a:t>
            </a:r>
            <a:br>
              <a:rPr lang="en-US" sz="3600" b="1" dirty="0">
                <a:latin typeface="Khmer UI" panose="020B0502040204020203" pitchFamily="34" charset="0"/>
                <a:cs typeface="Khmer UI" panose="020B0502040204020203" pitchFamily="34" charset="0"/>
              </a:rPr>
            </a:br>
            <a:endParaRPr lang="en-US" sz="1200" b="1" dirty="0">
              <a:latin typeface="Khmer UI" panose="020B0502040204020203" pitchFamily="34" charset="0"/>
              <a:cs typeface="Khmer UI" panose="020B0502040204020203" pitchFamily="34" charset="0"/>
            </a:endParaRPr>
          </a:p>
          <a:p>
            <a:pPr marL="571500" indent="-571500">
              <a:spcBef>
                <a:spcPts val="1200"/>
              </a:spcBef>
              <a:spcAft>
                <a:spcPts val="120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Three-fourths of students rated </a:t>
            </a: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as “</a:t>
            </a:r>
            <a:r>
              <a:rPr lang="en-US" sz="3600" b="1" dirty="0">
                <a:latin typeface="Khmer UI" panose="020B0502040204020203" pitchFamily="34" charset="0"/>
                <a:cs typeface="Khmer UI" panose="020B0502040204020203" pitchFamily="34" charset="0"/>
              </a:rPr>
              <a:t>excellent</a:t>
            </a:r>
            <a:r>
              <a:rPr lang="en-US" sz="3600" dirty="0">
                <a:latin typeface="Khmer UI" panose="020B0502040204020203" pitchFamily="34" charset="0"/>
                <a:cs typeface="Khmer UI" panose="020B0502040204020203" pitchFamily="34" charset="0"/>
              </a:rPr>
              <a:t>” or “</a:t>
            </a:r>
            <a:r>
              <a:rPr lang="en-US" sz="3600" b="1" dirty="0">
                <a:latin typeface="Khmer UI" panose="020B0502040204020203" pitchFamily="34" charset="0"/>
                <a:cs typeface="Khmer UI" panose="020B0502040204020203" pitchFamily="34" charset="0"/>
              </a:rPr>
              <a:t>very good</a:t>
            </a:r>
            <a:r>
              <a:rPr lang="en-US" sz="3600" dirty="0">
                <a:latin typeface="Khmer UI" panose="020B0502040204020203" pitchFamily="34" charset="0"/>
                <a:cs typeface="Khmer UI" panose="020B0502040204020203" pitchFamily="34" charset="0"/>
              </a:rPr>
              <a:t>”</a:t>
            </a:r>
            <a:br>
              <a:rPr lang="en-US" sz="3600" dirty="0">
                <a:latin typeface="Khmer UI" panose="020B0502040204020203" pitchFamily="34" charset="0"/>
                <a:cs typeface="Khmer UI" panose="020B0502040204020203" pitchFamily="34" charset="0"/>
              </a:rPr>
            </a:br>
            <a:endParaRPr lang="en-US" sz="1200" dirty="0">
              <a:latin typeface="Khmer UI" panose="020B0502040204020203" pitchFamily="34" charset="0"/>
              <a:cs typeface="Khmer UI" panose="020B0502040204020203" pitchFamily="34" charset="0"/>
            </a:endParaRPr>
          </a:p>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Other pre-post changes include the following:</a:t>
            </a:r>
          </a:p>
        </p:txBody>
      </p:sp>
      <p:sp>
        <p:nvSpPr>
          <p:cNvPr id="17" name="Text Box 612"/>
          <p:cNvSpPr txBox="1">
            <a:spLocks noChangeArrowheads="1"/>
          </p:cNvSpPr>
          <p:nvPr/>
        </p:nvSpPr>
        <p:spPr bwMode="auto">
          <a:xfrm>
            <a:off x="884544" y="11742056"/>
            <a:ext cx="12070080" cy="1038491"/>
          </a:xfrm>
          <a:prstGeom prst="rect">
            <a:avLst/>
          </a:prstGeom>
          <a:solidFill>
            <a:srgbClr val="01BBBB"/>
          </a:solidFill>
          <a:ln w="12700">
            <a:noFill/>
            <a:miter lim="800000"/>
            <a:headEnd/>
            <a:tailEnd/>
          </a:ln>
        </p:spPr>
        <p:txBody>
          <a:bodyPr wrap="square" lIns="114072" tIns="57024" rIns="114072" bIns="57024" anchor="ctr">
            <a:spAutoFit/>
          </a:bodyPr>
          <a:lstStyle/>
          <a:p>
            <a:pPr algn="ctr" defTabSz="1141553" eaLnBrk="0" fontAlgn="auto" hangingPunct="0">
              <a:spcBef>
                <a:spcPct val="50000"/>
              </a:spcBef>
              <a:spcAft>
                <a:spcPts val="0"/>
              </a:spcAft>
              <a:defRPr/>
            </a:pPr>
            <a:r>
              <a:rPr lang="en-US" sz="6000" b="1" kern="100" spc="352" dirty="0">
                <a:solidFill>
                  <a:srgbClr val="F8F8F8"/>
                </a:solidFill>
                <a:latin typeface="Khmer UI" panose="020B0502040204020203" pitchFamily="34" charset="0"/>
                <a:cs typeface="Khmer UI" panose="020B0502040204020203" pitchFamily="34" charset="0"/>
              </a:rPr>
              <a:t>Theory of Change</a:t>
            </a:r>
          </a:p>
        </p:txBody>
      </p:sp>
      <p:sp>
        <p:nvSpPr>
          <p:cNvPr id="20" name="Text Box 612"/>
          <p:cNvSpPr txBox="1">
            <a:spLocks noChangeArrowheads="1"/>
          </p:cNvSpPr>
          <p:nvPr/>
        </p:nvSpPr>
        <p:spPr bwMode="auto">
          <a:xfrm>
            <a:off x="796053" y="4711417"/>
            <a:ext cx="12070080" cy="1038491"/>
          </a:xfrm>
          <a:prstGeom prst="rect">
            <a:avLst/>
          </a:prstGeom>
          <a:solidFill>
            <a:srgbClr val="01BBBB"/>
          </a:solidFill>
          <a:ln w="12700">
            <a:noFill/>
            <a:miter lim="800000"/>
            <a:headEnd/>
            <a:tailEnd/>
          </a:ln>
        </p:spPr>
        <p:txBody>
          <a:bodyPr wrap="square" lIns="114072" tIns="57024" rIns="114072" bIns="57024" anchor="ctr">
            <a:spAutoFit/>
          </a:bodyPr>
          <a:lstStyle/>
          <a:p>
            <a:pPr algn="ctr" defTabSz="1141553" eaLnBrk="0" fontAlgn="auto" hangingPunct="0">
              <a:spcBef>
                <a:spcPct val="50000"/>
              </a:spcBef>
              <a:spcAft>
                <a:spcPts val="0"/>
              </a:spcAft>
              <a:defRPr/>
            </a:pPr>
            <a:r>
              <a:rPr lang="en-US" sz="6000" b="1" kern="100" spc="352" dirty="0">
                <a:solidFill>
                  <a:srgbClr val="F8F8F8"/>
                </a:solidFill>
                <a:latin typeface="Khmer UI" panose="020B0502040204020203" pitchFamily="34" charset="0"/>
                <a:cs typeface="Khmer UI" panose="020B0502040204020203" pitchFamily="34" charset="0"/>
              </a:rPr>
              <a:t>Background</a:t>
            </a:r>
          </a:p>
        </p:txBody>
      </p:sp>
      <p:sp>
        <p:nvSpPr>
          <p:cNvPr id="183" name="TextBox 182"/>
          <p:cNvSpPr txBox="1"/>
          <p:nvPr/>
        </p:nvSpPr>
        <p:spPr>
          <a:xfrm>
            <a:off x="45087537" y="31313346"/>
            <a:ext cx="5231782" cy="523220"/>
          </a:xfrm>
          <a:prstGeom prst="rect">
            <a:avLst/>
          </a:prstGeom>
          <a:noFill/>
          <a:ln>
            <a:noFill/>
          </a:ln>
        </p:spPr>
        <p:txBody>
          <a:bodyPr wrap="square">
            <a:spAutoFit/>
          </a:bodyPr>
          <a:lstStyle/>
          <a:p>
            <a:pPr>
              <a:defRPr/>
            </a:pPr>
            <a:r>
              <a:rPr lang="en-US" sz="2800" dirty="0">
                <a:latin typeface="Khmer UI" pitchFamily="34" charset="0"/>
                <a:cs typeface="Khmer UI" pitchFamily="34" charset="0"/>
                <a:hlinkClick r:id="rId3"/>
              </a:rPr>
              <a:t>sbeckwith@childtrends.org</a:t>
            </a:r>
            <a:endParaRPr lang="en-US" sz="2800" dirty="0">
              <a:latin typeface="Khmer UI" pitchFamily="34" charset="0"/>
              <a:cs typeface="Khmer UI" pitchFamily="34" charset="0"/>
            </a:endParaRPr>
          </a:p>
        </p:txBody>
      </p:sp>
      <p:grpSp>
        <p:nvGrpSpPr>
          <p:cNvPr id="184" name="Group 183"/>
          <p:cNvGrpSpPr/>
          <p:nvPr/>
        </p:nvGrpSpPr>
        <p:grpSpPr>
          <a:xfrm>
            <a:off x="43942574" y="31212685"/>
            <a:ext cx="808552" cy="738862"/>
            <a:chOff x="43618430" y="4089645"/>
            <a:chExt cx="808552" cy="738862"/>
          </a:xfrm>
        </p:grpSpPr>
        <p:grpSp>
          <p:nvGrpSpPr>
            <p:cNvPr id="185" name="Group 184"/>
            <p:cNvGrpSpPr/>
            <p:nvPr/>
          </p:nvGrpSpPr>
          <p:grpSpPr>
            <a:xfrm>
              <a:off x="43618430" y="4089645"/>
              <a:ext cx="808552" cy="738862"/>
              <a:chOff x="43612359" y="2185227"/>
              <a:chExt cx="808552" cy="738862"/>
            </a:xfrm>
          </p:grpSpPr>
          <p:pic>
            <p:nvPicPr>
              <p:cNvPr id="191" name="Picture 190"/>
              <p:cNvPicPr>
                <a:picLocks noChangeAspect="1"/>
              </p:cNvPicPr>
              <p:nvPr/>
            </p:nvPicPr>
            <p:blipFill rotWithShape="1">
              <a:blip r:embed="rId4"/>
              <a:srcRect l="57451" t="77178" r="13332" b="1955"/>
              <a:stretch/>
            </p:blipFill>
            <p:spPr>
              <a:xfrm>
                <a:off x="43620811" y="2495521"/>
                <a:ext cx="800100" cy="428568"/>
              </a:xfrm>
              <a:prstGeom prst="rect">
                <a:avLst/>
              </a:prstGeom>
            </p:spPr>
          </p:pic>
          <p:pic>
            <p:nvPicPr>
              <p:cNvPr id="192" name="Picture 191"/>
              <p:cNvPicPr>
                <a:picLocks noChangeAspect="1"/>
              </p:cNvPicPr>
              <p:nvPr/>
            </p:nvPicPr>
            <p:blipFill rotWithShape="1">
              <a:blip r:embed="rId4"/>
              <a:srcRect l="58269" t="40402" r="12514" b="41838"/>
              <a:stretch/>
            </p:blipFill>
            <p:spPr>
              <a:xfrm rot="10800000">
                <a:off x="43612359" y="2185227"/>
                <a:ext cx="800100" cy="364744"/>
              </a:xfrm>
              <a:prstGeom prst="rect">
                <a:avLst/>
              </a:prstGeom>
            </p:spPr>
          </p:pic>
        </p:grpSp>
        <p:pic>
          <p:nvPicPr>
            <p:cNvPr id="186" name="Picture 185"/>
            <p:cNvPicPr>
              <a:picLocks noChangeAspect="1"/>
            </p:cNvPicPr>
            <p:nvPr/>
          </p:nvPicPr>
          <p:blipFill>
            <a:blip r:embed="rId5"/>
            <a:stretch>
              <a:fillRect/>
            </a:stretch>
          </p:blipFill>
          <p:spPr>
            <a:xfrm>
              <a:off x="43808109" y="4236411"/>
              <a:ext cx="435955" cy="435955"/>
            </a:xfrm>
            <a:prstGeom prst="rect">
              <a:avLst/>
            </a:prstGeom>
          </p:spPr>
        </p:pic>
        <p:pic>
          <p:nvPicPr>
            <p:cNvPr id="190" name="Picture 189"/>
            <p:cNvPicPr>
              <a:picLocks noChangeAspect="1"/>
            </p:cNvPicPr>
            <p:nvPr/>
          </p:nvPicPr>
          <p:blipFill rotWithShape="1">
            <a:blip r:embed="rId5">
              <a:duotone>
                <a:prstClr val="black"/>
                <a:schemeClr val="bg1">
                  <a:lumMod val="65000"/>
                  <a:tint val="45000"/>
                  <a:satMod val="400000"/>
                </a:schemeClr>
              </a:duotone>
            </a:blip>
            <a:srcRect t="50199"/>
            <a:stretch/>
          </p:blipFill>
          <p:spPr>
            <a:xfrm>
              <a:off x="43808109" y="4455255"/>
              <a:ext cx="435956" cy="217111"/>
            </a:xfrm>
            <a:prstGeom prst="rect">
              <a:avLst/>
            </a:prstGeom>
          </p:spPr>
        </p:pic>
      </p:grpSp>
      <p:pic>
        <p:nvPicPr>
          <p:cNvPr id="146" name="Picture 14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342623" y="1847528"/>
            <a:ext cx="5900469" cy="1737360"/>
          </a:xfrm>
          <a:prstGeom prst="rect">
            <a:avLst/>
          </a:prstGeom>
        </p:spPr>
      </p:pic>
      <p:sp>
        <p:nvSpPr>
          <p:cNvPr id="151" name="TextBox 150"/>
          <p:cNvSpPr txBox="1"/>
          <p:nvPr/>
        </p:nvSpPr>
        <p:spPr>
          <a:xfrm>
            <a:off x="907165" y="5956101"/>
            <a:ext cx="11958968" cy="5539978"/>
          </a:xfrm>
          <a:prstGeom prst="rect">
            <a:avLst/>
          </a:prstGeom>
          <a:noFill/>
          <a:ln>
            <a:noFill/>
          </a:ln>
        </p:spPr>
        <p:txBody>
          <a:bodyPr wrap="square">
            <a:spAutoFit/>
          </a:bodyPr>
          <a:lstStyle/>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Based on literature reviews and interviews with Latino adolescents and parents, we found:</a:t>
            </a:r>
          </a:p>
          <a:p>
            <a:pPr marL="1050925" indent="-571500">
              <a:spcBef>
                <a:spcPts val="1200"/>
              </a:spcBef>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Contrary to some perceptions, most Latino teens do not want to become parents during adolescence.</a:t>
            </a:r>
          </a:p>
          <a:p>
            <a:pPr marL="1050925" indent="-571500">
              <a:spcBef>
                <a:spcPts val="1200"/>
              </a:spcBef>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Teenage pregnancy interferes with educational goals and can perpetuate intergeneration poverty.</a:t>
            </a:r>
          </a:p>
          <a:p>
            <a:pPr marL="1050925" indent="-571500">
              <a:spcBef>
                <a:spcPts val="1200"/>
              </a:spcBef>
              <a:spcAft>
                <a:spcPts val="0"/>
              </a:spcAft>
              <a:buFont typeface="Courier New" panose="02070309020205020404" pitchFamily="49" charset="0"/>
              <a:buChar char="o"/>
              <a:defRPr/>
            </a:pPr>
            <a:r>
              <a:rPr lang="en-US" sz="3600" dirty="0">
                <a:latin typeface="Khmer UI" panose="020B0502040204020203" pitchFamily="34" charset="0"/>
                <a:cs typeface="Khmer UI" panose="020B0502040204020203" pitchFamily="34" charset="0"/>
              </a:rPr>
              <a:t>The Latino community values education highly, but young people need support to gain skills to achieve their educational goals and avoid early pregnancy.</a:t>
            </a:r>
          </a:p>
        </p:txBody>
      </p:sp>
      <p:sp>
        <p:nvSpPr>
          <p:cNvPr id="222" name="TextBox 221"/>
          <p:cNvSpPr txBox="1"/>
          <p:nvPr/>
        </p:nvSpPr>
        <p:spPr>
          <a:xfrm>
            <a:off x="657237" y="18355767"/>
            <a:ext cx="12316529" cy="4524315"/>
          </a:xfrm>
          <a:prstGeom prst="rect">
            <a:avLst/>
          </a:prstGeom>
          <a:noFill/>
          <a:ln>
            <a:noFill/>
          </a:ln>
        </p:spPr>
        <p:txBody>
          <a:bodyPr wrap="square">
            <a:spAutoFit/>
          </a:bodyPr>
          <a:lstStyle/>
          <a:p>
            <a:pPr>
              <a:spcAft>
                <a:spcPts val="0"/>
              </a:spcAft>
              <a:defRPr/>
            </a:pPr>
            <a:r>
              <a:rPr lang="en-US" sz="3600" dirty="0">
                <a:latin typeface="Khmer UI" panose="020B0502040204020203" pitchFamily="34" charset="0"/>
                <a:cs typeface="Khmer UI" panose="020B0502040204020203" pitchFamily="34" charset="0"/>
              </a:rPr>
              <a:t>A program that facilitates </a:t>
            </a:r>
            <a:r>
              <a:rPr lang="en-US" sz="3600" b="1" dirty="0">
                <a:latin typeface="Khmer UI" panose="020B0502040204020203" pitchFamily="34" charset="0"/>
                <a:cs typeface="Khmer UI" panose="020B0502040204020203" pitchFamily="34" charset="0"/>
              </a:rPr>
              <a:t>positive peer, parent-child, and partner relationships</a:t>
            </a:r>
            <a:r>
              <a:rPr lang="en-US" sz="3600" dirty="0">
                <a:latin typeface="Khmer UI" panose="020B0502040204020203" pitchFamily="34" charset="0"/>
                <a:cs typeface="Khmer UI" panose="020B0502040204020203" pitchFamily="34" charset="0"/>
              </a:rPr>
              <a:t>, and emphasizes that </a:t>
            </a:r>
            <a:r>
              <a:rPr lang="en-US" sz="3600" b="1" dirty="0">
                <a:latin typeface="Khmer UI" panose="020B0502040204020203" pitchFamily="34" charset="0"/>
                <a:cs typeface="Khmer UI" panose="020B0502040204020203" pitchFamily="34" charset="0"/>
              </a:rPr>
              <a:t>reducing the risk of teen pregnancy </a:t>
            </a:r>
            <a:r>
              <a:rPr lang="en-US" sz="3600" dirty="0">
                <a:latin typeface="Khmer UI" panose="020B0502040204020203" pitchFamily="34" charset="0"/>
                <a:cs typeface="Khmer UI" panose="020B0502040204020203" pitchFamily="34" charset="0"/>
              </a:rPr>
              <a:t>in the context of high educational achievement and academic supports will reduce exposure to unprotected sex. This will be achieved by either increased </a:t>
            </a:r>
            <a:r>
              <a:rPr lang="en-US" sz="3600" b="1" dirty="0">
                <a:latin typeface="Khmer UI" panose="020B0502040204020203" pitchFamily="34" charset="0"/>
                <a:cs typeface="Khmer UI" panose="020B0502040204020203" pitchFamily="34" charset="0"/>
              </a:rPr>
              <a:t>abstinence</a:t>
            </a:r>
            <a:r>
              <a:rPr lang="en-US" sz="3600" dirty="0">
                <a:latin typeface="Khmer UI" panose="020B0502040204020203" pitchFamily="34" charset="0"/>
                <a:cs typeface="Khmer UI" panose="020B0502040204020203" pitchFamily="34" charset="0"/>
              </a:rPr>
              <a:t> or improved </a:t>
            </a:r>
            <a:r>
              <a:rPr lang="en-US" sz="3600" b="1" dirty="0">
                <a:latin typeface="Khmer UI" panose="020B0502040204020203" pitchFamily="34" charset="0"/>
                <a:cs typeface="Khmer UI" panose="020B0502040204020203" pitchFamily="34" charset="0"/>
              </a:rPr>
              <a:t>contraceptive use</a:t>
            </a:r>
            <a:r>
              <a:rPr lang="en-US" sz="3600" dirty="0">
                <a:latin typeface="Khmer UI" panose="020B0502040204020203" pitchFamily="34" charset="0"/>
                <a:cs typeface="Khmer UI" panose="020B0502040204020203" pitchFamily="34" charset="0"/>
              </a:rPr>
              <a:t>, which will then reduce early pregnancy and thereby </a:t>
            </a:r>
            <a:r>
              <a:rPr lang="en-US" sz="3600" b="1" dirty="0">
                <a:latin typeface="Khmer UI" panose="020B0502040204020203" pitchFamily="34" charset="0"/>
                <a:cs typeface="Khmer UI" panose="020B0502040204020203" pitchFamily="34" charset="0"/>
              </a:rPr>
              <a:t>increase</a:t>
            </a:r>
            <a:r>
              <a:rPr lang="en-US" sz="3600" dirty="0">
                <a:latin typeface="Khmer UI" panose="020B0502040204020203" pitchFamily="34" charset="0"/>
                <a:cs typeface="Khmer UI" panose="020B0502040204020203" pitchFamily="34" charset="0"/>
              </a:rPr>
              <a:t> </a:t>
            </a:r>
            <a:r>
              <a:rPr lang="en-US" sz="3600" b="1" dirty="0">
                <a:latin typeface="Khmer UI" panose="020B0502040204020203" pitchFamily="34" charset="0"/>
                <a:cs typeface="Khmer UI" panose="020B0502040204020203" pitchFamily="34" charset="0"/>
              </a:rPr>
              <a:t>educational attainment </a:t>
            </a:r>
            <a:r>
              <a:rPr lang="en-US" sz="3600" dirty="0">
                <a:latin typeface="Khmer UI" panose="020B0502040204020203" pitchFamily="34" charset="0"/>
                <a:cs typeface="Khmer UI" panose="020B0502040204020203" pitchFamily="34" charset="0"/>
              </a:rPr>
              <a:t>and lower the risk of poverty.</a:t>
            </a:r>
          </a:p>
        </p:txBody>
      </p:sp>
      <p:grpSp>
        <p:nvGrpSpPr>
          <p:cNvPr id="2" name="Group 1">
            <a:extLst>
              <a:ext uri="{FF2B5EF4-FFF2-40B4-BE49-F238E27FC236}">
                <a16:creationId xmlns:a16="http://schemas.microsoft.com/office/drawing/2014/main" id="{51E18AD3-F565-4110-9885-0D8E8AF6322D}"/>
              </a:ext>
            </a:extLst>
          </p:cNvPr>
          <p:cNvGrpSpPr/>
          <p:nvPr/>
        </p:nvGrpSpPr>
        <p:grpSpPr>
          <a:xfrm rot="-5400000">
            <a:off x="4463775" y="9077121"/>
            <a:ext cx="5001912" cy="12868249"/>
            <a:chOff x="7217725" y="15799463"/>
            <a:chExt cx="5001912" cy="12868249"/>
          </a:xfrm>
        </p:grpSpPr>
        <p:grpSp>
          <p:nvGrpSpPr>
            <p:cNvPr id="161" name="Group 160"/>
            <p:cNvGrpSpPr>
              <a:grpSpLocks/>
            </p:cNvGrpSpPr>
            <p:nvPr/>
          </p:nvGrpSpPr>
          <p:grpSpPr>
            <a:xfrm rot="5400000">
              <a:off x="7834672" y="15205104"/>
              <a:ext cx="3749041" cy="4937760"/>
              <a:chOff x="394963" y="1706531"/>
              <a:chExt cx="1926109" cy="1347562"/>
            </a:xfrm>
          </p:grpSpPr>
          <p:sp>
            <p:nvSpPr>
              <p:cNvPr id="162" name="Arrow: Chevron 161"/>
              <p:cNvSpPr/>
              <p:nvPr/>
            </p:nvSpPr>
            <p:spPr>
              <a:xfrm>
                <a:off x="394963" y="1706531"/>
                <a:ext cx="1926109" cy="1347562"/>
              </a:xfrm>
              <a:prstGeom prst="chevron">
                <a:avLst>
                  <a:gd name="adj" fmla="val 20538"/>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163" name="Arrow: Chevron 4"/>
              <p:cNvSpPr txBox="1"/>
              <p:nvPr/>
            </p:nvSpPr>
            <p:spPr>
              <a:xfrm>
                <a:off x="656049" y="1707717"/>
                <a:ext cx="1438691" cy="1345024"/>
              </a:xfrm>
              <a:prstGeom prst="rect">
                <a:avLst/>
              </a:prstGeom>
              <a:noFill/>
              <a:ln>
                <a:noFill/>
              </a:ln>
              <a:effectLst/>
            </p:spPr>
            <p:txBody>
              <a:bodyPr spcFirstLastPara="0" vert="horz" wrap="square" lIns="60008" tIns="20003" rIns="20003" bIns="20003" numCol="1" spcCol="1270" anchor="ctr" anchorCtr="0">
                <a:noAutofit/>
              </a:bodyPr>
              <a:lstStyle/>
              <a:p>
                <a:pPr marL="0" marR="0" lvl="0" indent="0" algn="ctr" defTabSz="666750" eaLnBrk="1" fontAlgn="auto" latinLnBrk="0" hangingPunct="1">
                  <a:lnSpc>
                    <a:spcPct val="90000"/>
                  </a:lnSpc>
                  <a:spcBef>
                    <a:spcPts val="0"/>
                  </a:spcBef>
                  <a:spcAft>
                    <a:spcPct val="35000"/>
                  </a:spcAft>
                  <a:buClrTx/>
                  <a:buSzTx/>
                  <a:buFontTx/>
                  <a:buNone/>
                  <a:tabLst/>
                  <a:defRPr/>
                </a:pPr>
                <a:r>
                  <a:rPr kumimoji="0" lang="en-US" sz="3800" b="1" i="0" u="none" strike="noStrike" kern="0" cap="none" spc="0" normalizeH="0" baseline="0" noProof="0" dirty="0">
                    <a:ln>
                      <a:noFill/>
                    </a:ln>
                    <a:solidFill>
                      <a:prstClr val="white"/>
                    </a:solidFill>
                    <a:effectLst/>
                    <a:uLnTx/>
                    <a:uFillTx/>
                    <a:latin typeface="Calibri" panose="020F0502020204030204"/>
                    <a:ea typeface="+mn-ea"/>
                    <a:cs typeface="+mn-cs"/>
                  </a:rPr>
                  <a:t>Culturally-Relevant Program in Context of Educational Achievement</a:t>
                </a:r>
              </a:p>
            </p:txBody>
          </p:sp>
        </p:grpSp>
        <p:grpSp>
          <p:nvGrpSpPr>
            <p:cNvPr id="226" name="Group 225"/>
            <p:cNvGrpSpPr>
              <a:grpSpLocks/>
            </p:cNvGrpSpPr>
            <p:nvPr/>
          </p:nvGrpSpPr>
          <p:grpSpPr>
            <a:xfrm rot="5400000">
              <a:off x="7821755" y="18235208"/>
              <a:ext cx="3749040" cy="4957100"/>
              <a:chOff x="-82455" y="1706531"/>
              <a:chExt cx="1984928" cy="1352840"/>
            </a:xfrm>
            <a:solidFill>
              <a:srgbClr val="43BEB9"/>
            </a:solidFill>
          </p:grpSpPr>
          <p:sp>
            <p:nvSpPr>
              <p:cNvPr id="227" name="Arrow: Chevron 226"/>
              <p:cNvSpPr/>
              <p:nvPr/>
            </p:nvSpPr>
            <p:spPr>
              <a:xfrm>
                <a:off x="-82455" y="1706531"/>
                <a:ext cx="1984928" cy="1347562"/>
              </a:xfrm>
              <a:prstGeom prst="chevron">
                <a:avLst>
                  <a:gd name="adj" fmla="val 20538"/>
                </a:avLst>
              </a:prstGeom>
              <a:grpFill/>
              <a:ln w="12700" cap="flat" cmpd="sng" algn="ctr">
                <a:solidFill>
                  <a:sysClr val="window" lastClr="FFFFFF">
                    <a:hueOff val="0"/>
                    <a:satOff val="0"/>
                    <a:lumOff val="0"/>
                    <a:alphaOff val="0"/>
                  </a:sysClr>
                </a:solidFill>
                <a:prstDash val="solid"/>
                <a:miter lim="800000"/>
              </a:ln>
              <a:effectLst/>
            </p:spPr>
          </p:sp>
          <p:sp>
            <p:nvSpPr>
              <p:cNvPr id="228" name="Arrow: Chevron 4"/>
              <p:cNvSpPr txBox="1"/>
              <p:nvPr/>
            </p:nvSpPr>
            <p:spPr>
              <a:xfrm>
                <a:off x="266147" y="1709270"/>
                <a:ext cx="1493209" cy="1350101"/>
              </a:xfrm>
              <a:prstGeom prst="rect">
                <a:avLst/>
              </a:prstGeom>
              <a:noFill/>
              <a:ln>
                <a:noFill/>
              </a:ln>
              <a:effectLst/>
            </p:spPr>
            <p:txBody>
              <a:bodyPr spcFirstLastPara="0" vert="horz" wrap="square" lIns="60008" tIns="20003" rIns="20003" bIns="20003" numCol="1" spcCol="1270" anchor="ctr" anchorCtr="0">
                <a:noAutofit/>
              </a:bodyPr>
              <a:lstStyle/>
              <a:p>
                <a:pPr marL="0" marR="0" lvl="0" indent="0" algn="ctr" defTabSz="666750" eaLnBrk="1" fontAlgn="auto" latinLnBrk="0" hangingPunct="1">
                  <a:lnSpc>
                    <a:spcPct val="90000"/>
                  </a:lnSpc>
                  <a:spcBef>
                    <a:spcPts val="0"/>
                  </a:spcBef>
                  <a:spcAft>
                    <a:spcPct val="35000"/>
                  </a:spcAft>
                  <a:buClrTx/>
                  <a:buSzTx/>
                  <a:buFontTx/>
                  <a:buNone/>
                  <a:tabLst/>
                  <a:defRPr/>
                </a:pPr>
                <a:r>
                  <a:rPr kumimoji="0" lang="en-US" sz="3800" b="1" i="0" u="none" strike="noStrike" kern="0" cap="none" spc="0" normalizeH="0" baseline="0" noProof="0" dirty="0">
                    <a:ln>
                      <a:noFill/>
                    </a:ln>
                    <a:solidFill>
                      <a:prstClr val="white"/>
                    </a:solidFill>
                    <a:effectLst/>
                    <a:uLnTx/>
                    <a:uFillTx/>
                    <a:latin typeface="Calibri" panose="020F0502020204030204"/>
                    <a:ea typeface="+mn-ea"/>
                    <a:cs typeface="+mn-cs"/>
                  </a:rPr>
                  <a:t>Reduced Exposure to Unprotected</a:t>
                </a:r>
                <a:r>
                  <a:rPr kumimoji="0" lang="en-US" sz="3800" b="1" i="0" u="none" strike="noStrike" kern="0" cap="none" spc="0" normalizeH="0" noProof="0" dirty="0">
                    <a:ln>
                      <a:noFill/>
                    </a:ln>
                    <a:solidFill>
                      <a:prstClr val="white"/>
                    </a:solidFill>
                    <a:effectLst/>
                    <a:uLnTx/>
                    <a:uFillTx/>
                    <a:latin typeface="Calibri" panose="020F0502020204030204"/>
                    <a:ea typeface="+mn-ea"/>
                    <a:cs typeface="+mn-cs"/>
                  </a:rPr>
                  <a:t> Sex</a:t>
                </a:r>
                <a:endParaRPr kumimoji="0" lang="en-US" sz="3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29" name="Group 228"/>
            <p:cNvGrpSpPr>
              <a:grpSpLocks/>
            </p:cNvGrpSpPr>
            <p:nvPr/>
          </p:nvGrpSpPr>
          <p:grpSpPr>
            <a:xfrm rot="5400000">
              <a:off x="7857931" y="21266277"/>
              <a:ext cx="3749040" cy="4974373"/>
              <a:chOff x="-559902" y="1696539"/>
              <a:chExt cx="1984928" cy="1357554"/>
            </a:xfrm>
            <a:solidFill>
              <a:srgbClr val="45B664"/>
            </a:solidFill>
          </p:grpSpPr>
          <p:sp>
            <p:nvSpPr>
              <p:cNvPr id="230" name="Arrow: Chevron 229"/>
              <p:cNvSpPr/>
              <p:nvPr/>
            </p:nvSpPr>
            <p:spPr>
              <a:xfrm>
                <a:off x="-559902" y="1706531"/>
                <a:ext cx="1984928" cy="1347562"/>
              </a:xfrm>
              <a:prstGeom prst="chevron">
                <a:avLst>
                  <a:gd name="adj" fmla="val 20538"/>
                </a:avLst>
              </a:prstGeom>
              <a:grpFill/>
              <a:ln w="12700" cap="flat" cmpd="sng" algn="ctr">
                <a:solidFill>
                  <a:sysClr val="window" lastClr="FFFFFF">
                    <a:hueOff val="0"/>
                    <a:satOff val="0"/>
                    <a:lumOff val="0"/>
                    <a:alphaOff val="0"/>
                  </a:sysClr>
                </a:solidFill>
                <a:prstDash val="solid"/>
                <a:miter lim="800000"/>
              </a:ln>
              <a:effectLst/>
            </p:spPr>
          </p:sp>
          <p:sp>
            <p:nvSpPr>
              <p:cNvPr id="231" name="Arrow: Chevron 4"/>
              <p:cNvSpPr txBox="1"/>
              <p:nvPr/>
            </p:nvSpPr>
            <p:spPr>
              <a:xfrm>
                <a:off x="-234902" y="1696539"/>
                <a:ext cx="1535224" cy="1347561"/>
              </a:xfrm>
              <a:prstGeom prst="rect">
                <a:avLst/>
              </a:prstGeom>
              <a:noFill/>
              <a:ln>
                <a:noFill/>
              </a:ln>
              <a:effectLst/>
            </p:spPr>
            <p:txBody>
              <a:bodyPr spcFirstLastPara="0" vert="horz" wrap="square" lIns="60008" tIns="20003" rIns="20003" bIns="20003" numCol="1" spcCol="1270" anchor="ctr" anchorCtr="0">
                <a:noAutofit/>
              </a:bodyPr>
              <a:lstStyle/>
              <a:p>
                <a:pPr marL="0" marR="0" lvl="0" indent="0" algn="ctr" defTabSz="666750" eaLnBrk="1" fontAlgn="auto" latinLnBrk="0" hangingPunct="1">
                  <a:lnSpc>
                    <a:spcPct val="90000"/>
                  </a:lnSpc>
                  <a:spcBef>
                    <a:spcPts val="0"/>
                  </a:spcBef>
                  <a:spcAft>
                    <a:spcPct val="35000"/>
                  </a:spcAft>
                  <a:buClrTx/>
                  <a:buSzTx/>
                  <a:buFontTx/>
                  <a:buNone/>
                  <a:tabLst/>
                  <a:defRPr/>
                </a:pPr>
                <a:r>
                  <a:rPr kumimoji="0" lang="en-US" sz="3800" b="1" i="0" u="none" strike="noStrike" kern="0" cap="none" spc="0" normalizeH="0" baseline="0" noProof="0" dirty="0">
                    <a:ln>
                      <a:noFill/>
                    </a:ln>
                    <a:solidFill>
                      <a:prstClr val="white"/>
                    </a:solidFill>
                    <a:effectLst/>
                    <a:uLnTx/>
                    <a:uFillTx/>
                    <a:latin typeface="Calibri" panose="020F0502020204030204"/>
                    <a:ea typeface="+mn-ea"/>
                    <a:cs typeface="+mn-cs"/>
                  </a:rPr>
                  <a:t>Increased Educational Attainment</a:t>
                </a:r>
              </a:p>
            </p:txBody>
          </p:sp>
        </p:grpSp>
        <p:grpSp>
          <p:nvGrpSpPr>
            <p:cNvPr id="232" name="Group 231"/>
            <p:cNvGrpSpPr>
              <a:grpSpLocks/>
            </p:cNvGrpSpPr>
            <p:nvPr/>
          </p:nvGrpSpPr>
          <p:grpSpPr>
            <a:xfrm rot="5400000">
              <a:off x="7830344" y="24324311"/>
              <a:ext cx="3749042" cy="4937760"/>
              <a:chOff x="-1037337" y="1706531"/>
              <a:chExt cx="1984927" cy="1347562"/>
            </a:xfrm>
            <a:solidFill>
              <a:srgbClr val="70ADAB"/>
            </a:solidFill>
          </p:grpSpPr>
          <p:sp>
            <p:nvSpPr>
              <p:cNvPr id="233" name="Arrow: Chevron 232"/>
              <p:cNvSpPr/>
              <p:nvPr/>
            </p:nvSpPr>
            <p:spPr>
              <a:xfrm>
                <a:off x="-1037337" y="1706531"/>
                <a:ext cx="1984927" cy="1347562"/>
              </a:xfrm>
              <a:prstGeom prst="chevron">
                <a:avLst>
                  <a:gd name="adj" fmla="val 20538"/>
                </a:avLst>
              </a:prstGeom>
              <a:solidFill>
                <a:srgbClr val="70AD47"/>
              </a:solidFill>
              <a:ln w="12700" cap="flat" cmpd="sng" algn="ctr">
                <a:solidFill>
                  <a:sysClr val="window" lastClr="FFFFFF">
                    <a:hueOff val="0"/>
                    <a:satOff val="0"/>
                    <a:lumOff val="0"/>
                    <a:alphaOff val="0"/>
                  </a:sysClr>
                </a:solidFill>
                <a:prstDash val="solid"/>
                <a:miter lim="800000"/>
              </a:ln>
              <a:effectLst/>
            </p:spPr>
          </p:sp>
          <p:sp>
            <p:nvSpPr>
              <p:cNvPr id="234" name="Arrow: Chevron 4"/>
              <p:cNvSpPr txBox="1"/>
              <p:nvPr/>
            </p:nvSpPr>
            <p:spPr>
              <a:xfrm>
                <a:off x="-653322" y="1720843"/>
                <a:ext cx="1527091" cy="1320719"/>
              </a:xfrm>
              <a:prstGeom prst="rect">
                <a:avLst/>
              </a:prstGeom>
              <a:noFill/>
              <a:ln>
                <a:noFill/>
              </a:ln>
              <a:effectLst/>
            </p:spPr>
            <p:txBody>
              <a:bodyPr spcFirstLastPara="0" vert="horz" wrap="square" lIns="60008" tIns="20003" rIns="20003" bIns="20003" numCol="1" spcCol="1270" anchor="ctr" anchorCtr="0">
                <a:noAutofit/>
              </a:bodyPr>
              <a:lstStyle/>
              <a:p>
                <a:pPr marL="0" marR="0" lvl="0" indent="0" algn="ctr" defTabSz="666750" eaLnBrk="1" fontAlgn="auto" latinLnBrk="0" hangingPunct="1">
                  <a:lnSpc>
                    <a:spcPct val="90000"/>
                  </a:lnSpc>
                  <a:spcBef>
                    <a:spcPts val="0"/>
                  </a:spcBef>
                  <a:spcAft>
                    <a:spcPct val="35000"/>
                  </a:spcAft>
                  <a:buClrTx/>
                  <a:buSzTx/>
                  <a:buFontTx/>
                  <a:buNone/>
                  <a:tabLst/>
                  <a:defRPr/>
                </a:pPr>
                <a:r>
                  <a:rPr kumimoji="0" lang="en-US" sz="3800" b="1" i="0" u="none" strike="noStrike" kern="0" cap="none" spc="0" normalizeH="0" baseline="0" noProof="0" dirty="0">
                    <a:ln>
                      <a:noFill/>
                    </a:ln>
                    <a:solidFill>
                      <a:prstClr val="white"/>
                    </a:solidFill>
                    <a:effectLst/>
                    <a:uLnTx/>
                    <a:uFillTx/>
                    <a:latin typeface="Calibri" panose="020F0502020204030204"/>
                    <a:ea typeface="+mn-ea"/>
                    <a:cs typeface="+mn-cs"/>
                  </a:rPr>
                  <a:t>Lowered Risk of Poverty</a:t>
                </a:r>
              </a:p>
            </p:txBody>
          </p:sp>
        </p:grpSp>
      </p:grpSp>
      <p:sp>
        <p:nvSpPr>
          <p:cNvPr id="235" name="TextBox 234"/>
          <p:cNvSpPr txBox="1"/>
          <p:nvPr/>
        </p:nvSpPr>
        <p:spPr>
          <a:xfrm>
            <a:off x="13803909" y="5967151"/>
            <a:ext cx="23800891" cy="3970318"/>
          </a:xfrm>
          <a:prstGeom prst="rect">
            <a:avLst/>
          </a:prstGeom>
          <a:noFill/>
          <a:ln>
            <a:noFill/>
          </a:ln>
        </p:spPr>
        <p:txBody>
          <a:bodyPr wrap="square">
            <a:spAutoFit/>
          </a:bodyPr>
          <a:lstStyle/>
          <a:p>
            <a:pPr>
              <a:spcAft>
                <a:spcPts val="0"/>
              </a:spcAft>
              <a:defRPr/>
            </a:pPr>
            <a:r>
              <a:rPr lang="en-US" sz="3600" dirty="0">
                <a:latin typeface="Khmer UI" panose="020B0502040204020203" pitchFamily="34" charset="0"/>
                <a:cs typeface="Khmer UI" panose="020B0502040204020203" pitchFamily="34" charset="0"/>
              </a:rPr>
              <a:t>We first reviewed research and programs on Latino adolescents, and conducted interviews with teens, parents, program evaluators, and providers who have modified teen pregnancy prevention programs for Latinos. In consultation with content experts and drawing on observations, student focus groups and surveys, and facilitator feedback, we have conducted five rounds of curriculum revision to fine-tune the program.</a:t>
            </a:r>
          </a:p>
          <a:p>
            <a:pPr>
              <a:spcAft>
                <a:spcPts val="0"/>
              </a:spcAft>
              <a:defRPr/>
            </a:pPr>
            <a:endParaRPr lang="en-US" sz="3600" i="1" dirty="0">
              <a:latin typeface="Khmer UI" panose="020B0502040204020203" pitchFamily="34" charset="0"/>
              <a:cs typeface="Khmer UI" panose="020B0502040204020203" pitchFamily="34" charset="0"/>
            </a:endParaRPr>
          </a:p>
          <a:p>
            <a:pPr>
              <a:spcAft>
                <a:spcPts val="0"/>
              </a:spcAft>
              <a:defRPr/>
            </a:pP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helps teens identify positive life goals and develop the knowledge, attitudes, behaviors, and relationships to avoid teen pregnancy and reach their goals.  </a:t>
            </a: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is organized in three sections or “arcs”:</a:t>
            </a:r>
          </a:p>
        </p:txBody>
      </p:sp>
      <p:grpSp>
        <p:nvGrpSpPr>
          <p:cNvPr id="14" name="Group 13">
            <a:extLst>
              <a:ext uri="{FF2B5EF4-FFF2-40B4-BE49-F238E27FC236}">
                <a16:creationId xmlns:a16="http://schemas.microsoft.com/office/drawing/2014/main" id="{0BF77BD7-7EB5-46FA-84DF-17102C942837}"/>
              </a:ext>
            </a:extLst>
          </p:cNvPr>
          <p:cNvGrpSpPr/>
          <p:nvPr/>
        </p:nvGrpSpPr>
        <p:grpSpPr>
          <a:xfrm>
            <a:off x="15415117" y="10437941"/>
            <a:ext cx="10799064" cy="7317075"/>
            <a:chOff x="13720696" y="11115944"/>
            <a:chExt cx="10799064" cy="7317075"/>
          </a:xfrm>
        </p:grpSpPr>
        <p:sp>
          <p:nvSpPr>
            <p:cNvPr id="239" name="TextBox 238"/>
            <p:cNvSpPr txBox="1"/>
            <p:nvPr/>
          </p:nvSpPr>
          <p:spPr>
            <a:xfrm>
              <a:off x="13720696" y="11138714"/>
              <a:ext cx="10799064" cy="7294305"/>
            </a:xfrm>
            <a:prstGeom prst="rect">
              <a:avLst/>
            </a:prstGeom>
            <a:noFill/>
            <a:ln>
              <a:noFill/>
            </a:ln>
          </p:spPr>
          <p:txBody>
            <a:bodyPr wrap="square">
              <a:spAutoFit/>
            </a:bodyPr>
            <a:lstStyle/>
            <a:p>
              <a:pPr marL="1416050" indent="-1416050">
                <a:spcAft>
                  <a:spcPts val="0"/>
                </a:spcAft>
                <a:defRPr/>
              </a:pPr>
              <a:r>
                <a:rPr lang="en-US" sz="3600" b="1" dirty="0">
                  <a:latin typeface="Khmer UI" panose="020B0502040204020203" pitchFamily="34" charset="0"/>
                  <a:cs typeface="Khmer UI" panose="020B0502040204020203" pitchFamily="34" charset="0"/>
                </a:rPr>
                <a:t>            Arc 1: Identifying, tracking, and protecting goals</a:t>
              </a:r>
            </a:p>
            <a:p>
              <a:pPr>
                <a:spcAft>
                  <a:spcPts val="0"/>
                </a:spcAft>
                <a:defRPr/>
              </a:pPr>
              <a:endParaRPr lang="en-US" sz="3600" b="1" dirty="0">
                <a:latin typeface="Khmer UI" panose="020B0502040204020203" pitchFamily="34" charset="0"/>
                <a:cs typeface="Khmer UI" panose="020B0502040204020203" pitchFamily="34" charset="0"/>
              </a:endParaRPr>
            </a:p>
            <a:p>
              <a:pPr>
                <a:spcAft>
                  <a:spcPts val="0"/>
                </a:spcAft>
                <a:defRPr/>
              </a:pPr>
              <a:r>
                <a:rPr lang="en-US" sz="3600" dirty="0">
                  <a:latin typeface="Khmer UI" panose="020B0502040204020203" pitchFamily="34" charset="0"/>
                  <a:cs typeface="Khmer UI" panose="020B0502040204020203" pitchFamily="34" charset="0"/>
                </a:rPr>
                <a:t>The </a:t>
              </a: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road map helps students identify short- and long-term goals and steps toward achieving those goals using STAR:</a:t>
              </a:r>
            </a:p>
            <a:p>
              <a:pPr marL="571500" indent="-571500">
                <a:spcAft>
                  <a:spcPts val="0"/>
                </a:spcAft>
                <a:buFont typeface="Arial" panose="020B0604020202020204" pitchFamily="34" charset="0"/>
                <a:buChar char="•"/>
                <a:defRPr/>
              </a:pPr>
              <a:r>
                <a:rPr lang="en-US" sz="3600" b="1" i="1" u="sng" dirty="0">
                  <a:solidFill>
                    <a:srgbClr val="4472C4"/>
                  </a:solidFill>
                  <a:latin typeface="Khmer UI" panose="020B0502040204020203" pitchFamily="34" charset="0"/>
                  <a:cs typeface="Khmer UI" panose="020B0502040204020203" pitchFamily="34" charset="0"/>
                </a:rPr>
                <a:t>S</a:t>
              </a:r>
              <a:r>
                <a:rPr lang="en-US" sz="3600" i="1" dirty="0">
                  <a:latin typeface="Khmer UI" panose="020B0502040204020203" pitchFamily="34" charset="0"/>
                  <a:cs typeface="Khmer UI" panose="020B0502040204020203" pitchFamily="34" charset="0"/>
                </a:rPr>
                <a:t>tate your Goal</a:t>
              </a:r>
            </a:p>
            <a:p>
              <a:pPr marL="571500" indent="-571500">
                <a:spcAft>
                  <a:spcPts val="0"/>
                </a:spcAft>
                <a:buFont typeface="Arial" panose="020B0604020202020204" pitchFamily="34" charset="0"/>
                <a:buChar char="•"/>
                <a:defRPr/>
              </a:pPr>
              <a:r>
                <a:rPr lang="en-US" sz="3600" b="1" i="1" u="sng" dirty="0">
                  <a:solidFill>
                    <a:srgbClr val="4472C4"/>
                  </a:solidFill>
                  <a:latin typeface="Khmer UI" panose="020B0502040204020203" pitchFamily="34" charset="0"/>
                  <a:cs typeface="Khmer UI" panose="020B0502040204020203" pitchFamily="34" charset="0"/>
                </a:rPr>
                <a:t>T</a:t>
              </a:r>
              <a:r>
                <a:rPr lang="en-US" sz="3600" i="1" dirty="0">
                  <a:latin typeface="Khmer UI" panose="020B0502040204020203" pitchFamily="34" charset="0"/>
                  <a:cs typeface="Khmer UI" panose="020B0502040204020203" pitchFamily="34" charset="0"/>
                </a:rPr>
                <a:t>hink about the Steps</a:t>
              </a:r>
            </a:p>
            <a:p>
              <a:pPr marL="571500" indent="-571500">
                <a:spcAft>
                  <a:spcPts val="0"/>
                </a:spcAft>
                <a:buFont typeface="Arial" panose="020B0604020202020204" pitchFamily="34" charset="0"/>
                <a:buChar char="•"/>
                <a:defRPr/>
              </a:pPr>
              <a:r>
                <a:rPr lang="en-US" sz="3600" b="1" i="1" u="sng" dirty="0">
                  <a:solidFill>
                    <a:srgbClr val="4472C4"/>
                  </a:solidFill>
                  <a:latin typeface="Khmer UI" panose="020B0502040204020203" pitchFamily="34" charset="0"/>
                  <a:cs typeface="Khmer UI" panose="020B0502040204020203" pitchFamily="34" charset="0"/>
                </a:rPr>
                <a:t>A</a:t>
              </a:r>
              <a:r>
                <a:rPr lang="en-US" sz="3600" i="1" dirty="0">
                  <a:latin typeface="Khmer UI" panose="020B0502040204020203" pitchFamily="34" charset="0"/>
                  <a:cs typeface="Khmer UI" panose="020B0502040204020203" pitchFamily="34" charset="0"/>
                </a:rPr>
                <a:t>ssert your Camino</a:t>
              </a:r>
            </a:p>
            <a:p>
              <a:pPr marL="571500" indent="-571500">
                <a:spcAft>
                  <a:spcPts val="0"/>
                </a:spcAft>
                <a:buFont typeface="Arial" panose="020B0604020202020204" pitchFamily="34" charset="0"/>
                <a:buChar char="•"/>
                <a:defRPr/>
              </a:pPr>
              <a:r>
                <a:rPr lang="en-US" sz="3600" b="1" i="1" u="sng" dirty="0">
                  <a:solidFill>
                    <a:srgbClr val="4472C4"/>
                  </a:solidFill>
                  <a:latin typeface="Khmer UI" panose="020B0502040204020203" pitchFamily="34" charset="0"/>
                  <a:cs typeface="Khmer UI" panose="020B0502040204020203" pitchFamily="34" charset="0"/>
                </a:rPr>
                <a:t>R</a:t>
              </a:r>
              <a:r>
                <a:rPr lang="en-US" sz="3600" i="1" dirty="0">
                  <a:latin typeface="Khmer UI" panose="020B0502040204020203" pitchFamily="34" charset="0"/>
                  <a:cs typeface="Khmer UI" panose="020B0502040204020203" pitchFamily="34" charset="0"/>
                </a:rPr>
                <a:t>each your Goal</a:t>
              </a:r>
              <a:endParaRPr lang="en-US" sz="3600" u="sng" dirty="0">
                <a:solidFill>
                  <a:srgbClr val="4472C4"/>
                </a:solidFill>
                <a:latin typeface="Khmer UI" panose="020B0502040204020203" pitchFamily="34" charset="0"/>
                <a:cs typeface="Khmer UI" panose="020B0502040204020203" pitchFamily="34" charset="0"/>
              </a:endParaRPr>
            </a:p>
            <a:p>
              <a:pPr>
                <a:spcAft>
                  <a:spcPts val="0"/>
                </a:spcAft>
                <a:defRPr/>
              </a:pPr>
              <a:r>
                <a:rPr lang="en-US" sz="3600" dirty="0">
                  <a:latin typeface="Khmer UI" panose="020B0502040204020203" pitchFamily="34" charset="0"/>
                  <a:cs typeface="Khmer UI" panose="020B0502040204020203" pitchFamily="34" charset="0"/>
                </a:rPr>
                <a:t>These lessons also help students talk about dating, sex, and avoiding road trips that may take them off their camino.</a:t>
              </a:r>
            </a:p>
          </p:txBody>
        </p:sp>
        <p:sp>
          <p:nvSpPr>
            <p:cNvPr id="241" name="TextBox 240"/>
            <p:cNvSpPr txBox="1"/>
            <p:nvPr/>
          </p:nvSpPr>
          <p:spPr>
            <a:xfrm>
              <a:off x="13734242" y="11115944"/>
              <a:ext cx="1218906" cy="1231106"/>
            </a:xfrm>
            <a:prstGeom prst="rect">
              <a:avLst/>
            </a:prstGeom>
            <a:solidFill>
              <a:srgbClr val="4472C4"/>
            </a:solidFill>
          </p:spPr>
          <p:txBody>
            <a:bodyPr wrap="square" rtlCol="0" anchor="ctr" anchorCtr="0">
              <a:spAutoFit/>
            </a:bodyPr>
            <a:lstStyle/>
            <a:p>
              <a:pPr algn="ctr"/>
              <a:r>
                <a:rPr lang="en-US" dirty="0">
                  <a:solidFill>
                    <a:schemeClr val="bg1"/>
                  </a:solidFill>
                  <a:latin typeface="Century Gothic" panose="020B0502020202020204" pitchFamily="34" charset="0"/>
                </a:rPr>
                <a:t>1</a:t>
              </a:r>
            </a:p>
          </p:txBody>
        </p:sp>
      </p:grpSp>
      <p:grpSp>
        <p:nvGrpSpPr>
          <p:cNvPr id="10" name="Group 9">
            <a:extLst>
              <a:ext uri="{FF2B5EF4-FFF2-40B4-BE49-F238E27FC236}">
                <a16:creationId xmlns:a16="http://schemas.microsoft.com/office/drawing/2014/main" id="{284ABA9A-DA79-409A-AF89-C3BCCD4D6C04}"/>
              </a:ext>
            </a:extLst>
          </p:cNvPr>
          <p:cNvGrpSpPr/>
          <p:nvPr/>
        </p:nvGrpSpPr>
        <p:grpSpPr>
          <a:xfrm>
            <a:off x="15415980" y="19113377"/>
            <a:ext cx="10798201" cy="5955074"/>
            <a:chOff x="14804999" y="17347555"/>
            <a:chExt cx="10798201" cy="5955074"/>
          </a:xfrm>
        </p:grpSpPr>
        <p:sp>
          <p:nvSpPr>
            <p:cNvPr id="242" name="TextBox 241"/>
            <p:cNvSpPr txBox="1"/>
            <p:nvPr/>
          </p:nvSpPr>
          <p:spPr>
            <a:xfrm>
              <a:off x="14813280" y="17670318"/>
              <a:ext cx="10789920" cy="5632311"/>
            </a:xfrm>
            <a:prstGeom prst="rect">
              <a:avLst/>
            </a:prstGeom>
            <a:noFill/>
            <a:ln>
              <a:noFill/>
            </a:ln>
          </p:spPr>
          <p:txBody>
            <a:bodyPr wrap="square">
              <a:spAutoFit/>
            </a:bodyPr>
            <a:lstStyle/>
            <a:p>
              <a:pPr marL="1474788" indent="-1474788">
                <a:spcAft>
                  <a:spcPts val="0"/>
                </a:spcAft>
                <a:defRPr/>
              </a:pPr>
              <a:r>
                <a:rPr lang="en-US" sz="3600" b="1" dirty="0">
                  <a:latin typeface="Khmer UI" panose="020B0502040204020203" pitchFamily="34" charset="0"/>
                  <a:cs typeface="Khmer UI" panose="020B0502040204020203" pitchFamily="34" charset="0"/>
                </a:rPr>
                <a:t>            Arc 2: Understanding reproductive biology, contraception, and condoms</a:t>
              </a:r>
              <a:br>
                <a:rPr lang="en-US" sz="3600" b="1" dirty="0">
                  <a:latin typeface="Khmer UI" panose="020B0502040204020203" pitchFamily="34" charset="0"/>
                  <a:cs typeface="Khmer UI" panose="020B0502040204020203" pitchFamily="34" charset="0"/>
                </a:rPr>
              </a:br>
              <a:endParaRPr lang="en-US" sz="3600" b="1" dirty="0">
                <a:latin typeface="Khmer UI" panose="020B0502040204020203" pitchFamily="34" charset="0"/>
                <a:cs typeface="Khmer UI" panose="020B0502040204020203" pitchFamily="34" charset="0"/>
              </a:endParaRPr>
            </a:p>
            <a:p>
              <a:pPr>
                <a:spcAft>
                  <a:spcPts val="0"/>
                </a:spcAft>
                <a:defRPr/>
              </a:pPr>
              <a:r>
                <a:rPr lang="en-US" sz="3600" dirty="0">
                  <a:latin typeface="Khmer UI" panose="020B0502040204020203" pitchFamily="34" charset="0"/>
                  <a:cs typeface="Khmer UI" panose="020B0502040204020203" pitchFamily="34" charset="0"/>
                </a:rPr>
                <a:t>This arc covers male and female reproductive health and contraceptive methods, including condoms and hormonal and long-acting contraceptive methods. In response to feedback, we added a question box so students have an opportunity to write questions anonymously, to be answered by the teacher the next day.</a:t>
              </a:r>
            </a:p>
          </p:txBody>
        </p:sp>
        <p:sp>
          <p:nvSpPr>
            <p:cNvPr id="243" name="TextBox 242"/>
            <p:cNvSpPr txBox="1"/>
            <p:nvPr/>
          </p:nvSpPr>
          <p:spPr>
            <a:xfrm>
              <a:off x="14804999" y="17347555"/>
              <a:ext cx="1371600" cy="1371600"/>
            </a:xfrm>
            <a:prstGeom prst="rect">
              <a:avLst/>
            </a:prstGeom>
            <a:solidFill>
              <a:srgbClr val="4472C4"/>
            </a:solidFill>
          </p:spPr>
          <p:txBody>
            <a:bodyPr wrap="square" rtlCol="0" anchor="ctr" anchorCtr="0">
              <a:spAutoFit/>
            </a:bodyPr>
            <a:lstStyle/>
            <a:p>
              <a:pPr algn="ctr"/>
              <a:r>
                <a:rPr lang="en-US" dirty="0">
                  <a:solidFill>
                    <a:schemeClr val="bg1"/>
                  </a:solidFill>
                  <a:latin typeface="Century Gothic" panose="020B0502020202020204" pitchFamily="34" charset="0"/>
                </a:rPr>
                <a:t>2</a:t>
              </a:r>
            </a:p>
          </p:txBody>
        </p:sp>
      </p:grpSp>
      <p:grpSp>
        <p:nvGrpSpPr>
          <p:cNvPr id="11" name="Group 10">
            <a:extLst>
              <a:ext uri="{FF2B5EF4-FFF2-40B4-BE49-F238E27FC236}">
                <a16:creationId xmlns:a16="http://schemas.microsoft.com/office/drawing/2014/main" id="{BE425C7B-0FC1-4C76-A37E-4277E6E6D9BB}"/>
              </a:ext>
            </a:extLst>
          </p:cNvPr>
          <p:cNvGrpSpPr/>
          <p:nvPr/>
        </p:nvGrpSpPr>
        <p:grpSpPr>
          <a:xfrm>
            <a:off x="15398739" y="26426812"/>
            <a:ext cx="10815442" cy="5632311"/>
            <a:chOff x="14935244" y="24660432"/>
            <a:chExt cx="10815442" cy="5632311"/>
          </a:xfrm>
        </p:grpSpPr>
        <p:sp>
          <p:nvSpPr>
            <p:cNvPr id="246" name="TextBox 245"/>
            <p:cNvSpPr txBox="1"/>
            <p:nvPr/>
          </p:nvSpPr>
          <p:spPr>
            <a:xfrm>
              <a:off x="14959380" y="24660432"/>
              <a:ext cx="10791306" cy="5632311"/>
            </a:xfrm>
            <a:prstGeom prst="rect">
              <a:avLst/>
            </a:prstGeom>
            <a:noFill/>
            <a:ln>
              <a:noFill/>
            </a:ln>
          </p:spPr>
          <p:txBody>
            <a:bodyPr wrap="square">
              <a:spAutoFit/>
            </a:bodyPr>
            <a:lstStyle/>
            <a:p>
              <a:pPr marL="1474788" indent="-1474788">
                <a:spcAft>
                  <a:spcPts val="0"/>
                </a:spcAft>
                <a:defRPr/>
              </a:pPr>
              <a:r>
                <a:rPr lang="en-US" sz="3600" b="1" dirty="0">
                  <a:latin typeface="Khmer UI" panose="020B0502040204020203" pitchFamily="34" charset="0"/>
                  <a:cs typeface="Khmer UI" panose="020B0502040204020203" pitchFamily="34" charset="0"/>
                </a:rPr>
                <a:t>            Arc 3: Building effective communication               and healthy relationships</a:t>
              </a:r>
              <a:br>
                <a:rPr lang="en-US" sz="3600" b="1" dirty="0">
                  <a:latin typeface="Khmer UI" panose="020B0502040204020203" pitchFamily="34" charset="0"/>
                  <a:cs typeface="Khmer UI" panose="020B0502040204020203" pitchFamily="34" charset="0"/>
                </a:rPr>
              </a:br>
              <a:endParaRPr lang="en-US" sz="3600" b="1" dirty="0">
                <a:latin typeface="Khmer UI" panose="020B0502040204020203" pitchFamily="34" charset="0"/>
                <a:cs typeface="Khmer UI" panose="020B0502040204020203" pitchFamily="34" charset="0"/>
              </a:endParaRPr>
            </a:p>
            <a:p>
              <a:pPr>
                <a:spcAft>
                  <a:spcPts val="0"/>
                </a:spcAft>
                <a:defRPr/>
              </a:pPr>
              <a:r>
                <a:rPr lang="en-US" sz="3600" dirty="0">
                  <a:latin typeface="Khmer UI" panose="020B0502040204020203" pitchFamily="34" charset="0"/>
                  <a:cs typeface="Khmer UI" panose="020B0502040204020203" pitchFamily="34" charset="0"/>
                </a:rPr>
                <a:t>This arc helps students build assertive communication skills with a focus on healthy relationships. Students discuss how different relationship characteristics may make it harder to communicate assertively. In the latest round of revisions we also added information to the curriculum about consent.</a:t>
              </a:r>
            </a:p>
          </p:txBody>
        </p:sp>
        <p:sp>
          <p:nvSpPr>
            <p:cNvPr id="247" name="TextBox 246"/>
            <p:cNvSpPr txBox="1"/>
            <p:nvPr/>
          </p:nvSpPr>
          <p:spPr>
            <a:xfrm>
              <a:off x="14935244" y="24660432"/>
              <a:ext cx="1371600" cy="1371600"/>
            </a:xfrm>
            <a:prstGeom prst="rect">
              <a:avLst/>
            </a:prstGeom>
            <a:solidFill>
              <a:srgbClr val="4472C4"/>
            </a:solidFill>
          </p:spPr>
          <p:txBody>
            <a:bodyPr wrap="square" rtlCol="0" anchor="ctr" anchorCtr="0">
              <a:spAutoFit/>
            </a:bodyPr>
            <a:lstStyle/>
            <a:p>
              <a:pPr algn="ctr"/>
              <a:r>
                <a:rPr lang="en-US" dirty="0">
                  <a:solidFill>
                    <a:schemeClr val="bg1"/>
                  </a:solidFill>
                  <a:latin typeface="Century Gothic" panose="020B0502020202020204" pitchFamily="34" charset="0"/>
                </a:rPr>
                <a:t>3</a:t>
              </a:r>
            </a:p>
          </p:txBody>
        </p:sp>
      </p:grpSp>
      <p:pic>
        <p:nvPicPr>
          <p:cNvPr id="248" name="Content Placeholder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969972" y="10294702"/>
            <a:ext cx="9601200" cy="7419109"/>
          </a:xfrm>
          <a:prstGeom prst="rect">
            <a:avLst/>
          </a:prstGeom>
        </p:spPr>
      </p:pic>
      <p:pic>
        <p:nvPicPr>
          <p:cNvPr id="249" name="Picture 248"/>
          <p:cNvPicPr>
            <a:picLocks noChangeAspect="1"/>
          </p:cNvPicPr>
          <p:nvPr/>
        </p:nvPicPr>
        <p:blipFill>
          <a:blip r:embed="rId8"/>
          <a:stretch>
            <a:fillRect/>
          </a:stretch>
        </p:blipFill>
        <p:spPr>
          <a:xfrm>
            <a:off x="26969972" y="18174937"/>
            <a:ext cx="9601200" cy="7257901"/>
          </a:xfrm>
          <a:prstGeom prst="rect">
            <a:avLst/>
          </a:prstGeom>
        </p:spPr>
      </p:pic>
      <p:pic>
        <p:nvPicPr>
          <p:cNvPr id="250" name="Picture 249"/>
          <p:cNvPicPr>
            <a:picLocks noChangeAspect="1"/>
          </p:cNvPicPr>
          <p:nvPr/>
        </p:nvPicPr>
        <p:blipFill>
          <a:blip r:embed="rId9"/>
          <a:stretch>
            <a:fillRect/>
          </a:stretch>
        </p:blipFill>
        <p:spPr>
          <a:xfrm>
            <a:off x="27211684" y="25893965"/>
            <a:ext cx="9117775" cy="6400800"/>
          </a:xfrm>
          <a:prstGeom prst="rect">
            <a:avLst/>
          </a:prstGeom>
        </p:spPr>
      </p:pic>
      <p:pic>
        <p:nvPicPr>
          <p:cNvPr id="56" name="Picture 55"/>
          <p:cNvPicPr>
            <a:picLocks noChangeAspect="1"/>
          </p:cNvPicPr>
          <p:nvPr/>
        </p:nvPicPr>
        <p:blipFill>
          <a:blip r:embed="rId10"/>
          <a:stretch>
            <a:fillRect/>
          </a:stretch>
        </p:blipFill>
        <p:spPr>
          <a:xfrm>
            <a:off x="42825140" y="26572911"/>
            <a:ext cx="2274850" cy="731520"/>
          </a:xfrm>
          <a:prstGeom prst="rect">
            <a:avLst/>
          </a:prstGeom>
        </p:spPr>
      </p:pic>
      <p:pic>
        <p:nvPicPr>
          <p:cNvPr id="57" name="Picture 56"/>
          <p:cNvPicPr>
            <a:picLocks noChangeAspect="1"/>
          </p:cNvPicPr>
          <p:nvPr/>
        </p:nvPicPr>
        <p:blipFill>
          <a:blip r:embed="rId11"/>
          <a:stretch>
            <a:fillRect/>
          </a:stretch>
        </p:blipFill>
        <p:spPr>
          <a:xfrm>
            <a:off x="45048854" y="26572911"/>
            <a:ext cx="2274850" cy="731520"/>
          </a:xfrm>
          <a:prstGeom prst="rect">
            <a:avLst/>
          </a:prstGeom>
        </p:spPr>
      </p:pic>
      <p:pic>
        <p:nvPicPr>
          <p:cNvPr id="3" name="Picture 2">
            <a:extLst>
              <a:ext uri="{FF2B5EF4-FFF2-40B4-BE49-F238E27FC236}">
                <a16:creationId xmlns:a16="http://schemas.microsoft.com/office/drawing/2014/main" id="{DEF74C41-CD90-4207-9704-02A38A810E60}"/>
              </a:ext>
            </a:extLst>
          </p:cNvPr>
          <p:cNvPicPr>
            <a:picLocks noChangeAspect="1"/>
          </p:cNvPicPr>
          <p:nvPr/>
        </p:nvPicPr>
        <p:blipFill>
          <a:blip r:embed="rId12"/>
          <a:stretch>
            <a:fillRect/>
          </a:stretch>
        </p:blipFill>
        <p:spPr>
          <a:xfrm>
            <a:off x="1783294" y="521011"/>
            <a:ext cx="4811861" cy="4009194"/>
          </a:xfrm>
          <a:prstGeom prst="rect">
            <a:avLst/>
          </a:prstGeom>
        </p:spPr>
      </p:pic>
      <p:sp>
        <p:nvSpPr>
          <p:cNvPr id="48" name="Text Box 612">
            <a:extLst>
              <a:ext uri="{FF2B5EF4-FFF2-40B4-BE49-F238E27FC236}">
                <a16:creationId xmlns:a16="http://schemas.microsoft.com/office/drawing/2014/main" id="{45EC0C64-6F59-4A4A-83E4-B004BB74A43C}"/>
              </a:ext>
            </a:extLst>
          </p:cNvPr>
          <p:cNvSpPr txBox="1">
            <a:spLocks noChangeArrowheads="1"/>
          </p:cNvSpPr>
          <p:nvPr/>
        </p:nvSpPr>
        <p:spPr bwMode="auto">
          <a:xfrm>
            <a:off x="907165" y="23255680"/>
            <a:ext cx="12070080" cy="1038491"/>
          </a:xfrm>
          <a:prstGeom prst="rect">
            <a:avLst/>
          </a:prstGeom>
          <a:solidFill>
            <a:srgbClr val="01BBBB"/>
          </a:solidFill>
          <a:ln w="12700">
            <a:noFill/>
            <a:miter lim="800000"/>
            <a:headEnd/>
            <a:tailEnd/>
          </a:ln>
        </p:spPr>
        <p:txBody>
          <a:bodyPr wrap="square" lIns="114072" tIns="57024" rIns="114072" bIns="57024" anchor="ctr">
            <a:spAutoFit/>
          </a:bodyPr>
          <a:lstStyle/>
          <a:p>
            <a:pPr algn="ctr" defTabSz="1141553" eaLnBrk="0" fontAlgn="auto" hangingPunct="0">
              <a:spcBef>
                <a:spcPct val="50000"/>
              </a:spcBef>
              <a:spcAft>
                <a:spcPts val="0"/>
              </a:spcAft>
              <a:defRPr/>
            </a:pPr>
            <a:r>
              <a:rPr lang="en-US" sz="6000" b="1" kern="100" spc="352" dirty="0">
                <a:solidFill>
                  <a:srgbClr val="F8F8F8"/>
                </a:solidFill>
                <a:latin typeface="Khmer UI" panose="020B0502040204020203" pitchFamily="34" charset="0"/>
                <a:cs typeface="Khmer UI" panose="020B0502040204020203" pitchFamily="34" charset="0"/>
              </a:rPr>
              <a:t>Demographics</a:t>
            </a:r>
          </a:p>
        </p:txBody>
      </p:sp>
      <p:sp>
        <p:nvSpPr>
          <p:cNvPr id="49" name="TextBox 48">
            <a:extLst>
              <a:ext uri="{FF2B5EF4-FFF2-40B4-BE49-F238E27FC236}">
                <a16:creationId xmlns:a16="http://schemas.microsoft.com/office/drawing/2014/main" id="{7EF5A498-7F0C-48BB-ACE9-C91AD9A64873}"/>
              </a:ext>
            </a:extLst>
          </p:cNvPr>
          <p:cNvSpPr txBox="1"/>
          <p:nvPr/>
        </p:nvSpPr>
        <p:spPr>
          <a:xfrm>
            <a:off x="657236" y="24543484"/>
            <a:ext cx="12741619" cy="1754326"/>
          </a:xfrm>
          <a:prstGeom prst="rect">
            <a:avLst/>
          </a:prstGeom>
          <a:noFill/>
          <a:ln>
            <a:noFill/>
          </a:ln>
        </p:spPr>
        <p:txBody>
          <a:bodyPr wrap="square">
            <a:spAutoFit/>
          </a:bodyPr>
          <a:lstStyle/>
          <a:p>
            <a:pPr>
              <a:spcAft>
                <a:spcPts val="0"/>
              </a:spcAft>
              <a:defRPr/>
            </a:pPr>
            <a:r>
              <a:rPr lang="en-US" sz="3600" i="1" dirty="0">
                <a:latin typeface="Khmer UI" panose="020B0502040204020203" pitchFamily="34" charset="0"/>
                <a:cs typeface="Khmer UI" panose="020B0502040204020203" pitchFamily="34" charset="0"/>
              </a:rPr>
              <a:t>El Camino</a:t>
            </a:r>
            <a:r>
              <a:rPr lang="en-US" sz="3600" dirty="0">
                <a:latin typeface="Khmer UI" panose="020B0502040204020203" pitchFamily="34" charset="0"/>
                <a:cs typeface="Khmer UI" panose="020B0502040204020203" pitchFamily="34" charset="0"/>
              </a:rPr>
              <a:t> has been implemented in five locations to date with a diverse group of more than 320 students (survey data were collected from over 120 students):</a:t>
            </a:r>
          </a:p>
        </p:txBody>
      </p:sp>
      <p:sp>
        <p:nvSpPr>
          <p:cNvPr id="50" name="TextBox 49">
            <a:extLst>
              <a:ext uri="{FF2B5EF4-FFF2-40B4-BE49-F238E27FC236}">
                <a16:creationId xmlns:a16="http://schemas.microsoft.com/office/drawing/2014/main" id="{C0125715-933C-4E21-A48A-4228A62F662B}"/>
              </a:ext>
            </a:extLst>
          </p:cNvPr>
          <p:cNvSpPr txBox="1"/>
          <p:nvPr/>
        </p:nvSpPr>
        <p:spPr>
          <a:xfrm>
            <a:off x="657238" y="26581335"/>
            <a:ext cx="4091744" cy="1754326"/>
          </a:xfrm>
          <a:prstGeom prst="rect">
            <a:avLst/>
          </a:prstGeom>
          <a:noFill/>
          <a:ln>
            <a:noFill/>
          </a:ln>
        </p:spPr>
        <p:txBody>
          <a:bodyPr wrap="square">
            <a:spAutoFit/>
          </a:bodyPr>
          <a:lstStyle/>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Washington, DC</a:t>
            </a:r>
          </a:p>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East Chicago, IN</a:t>
            </a:r>
          </a:p>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Tacoma, WA</a:t>
            </a:r>
          </a:p>
        </p:txBody>
      </p:sp>
      <p:sp>
        <p:nvSpPr>
          <p:cNvPr id="51" name="TextBox 50">
            <a:extLst>
              <a:ext uri="{FF2B5EF4-FFF2-40B4-BE49-F238E27FC236}">
                <a16:creationId xmlns:a16="http://schemas.microsoft.com/office/drawing/2014/main" id="{BF55CB5C-EF72-46D3-8868-8D1283647FA7}"/>
              </a:ext>
            </a:extLst>
          </p:cNvPr>
          <p:cNvSpPr txBox="1"/>
          <p:nvPr/>
        </p:nvSpPr>
        <p:spPr>
          <a:xfrm>
            <a:off x="7209523" y="26543194"/>
            <a:ext cx="4091744" cy="1200329"/>
          </a:xfrm>
          <a:prstGeom prst="rect">
            <a:avLst/>
          </a:prstGeom>
          <a:noFill/>
          <a:ln>
            <a:noFill/>
          </a:ln>
        </p:spPr>
        <p:txBody>
          <a:bodyPr wrap="square">
            <a:spAutoFit/>
          </a:bodyPr>
          <a:lstStyle/>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Baltimore, MD</a:t>
            </a:r>
          </a:p>
          <a:p>
            <a:pPr marL="571500" indent="-571500">
              <a:spcAft>
                <a:spcPts val="0"/>
              </a:spcAft>
              <a:buFont typeface="Arial" panose="020B0604020202020204" pitchFamily="34" charset="0"/>
              <a:buChar char="•"/>
              <a:defRPr/>
            </a:pPr>
            <a:r>
              <a:rPr lang="en-US" sz="3600" dirty="0">
                <a:latin typeface="Khmer UI" panose="020B0502040204020203" pitchFamily="34" charset="0"/>
                <a:cs typeface="Khmer UI" panose="020B0502040204020203" pitchFamily="34" charset="0"/>
              </a:rPr>
              <a:t>Los Angeles, CA</a:t>
            </a:r>
          </a:p>
        </p:txBody>
      </p:sp>
      <p:sp>
        <p:nvSpPr>
          <p:cNvPr id="52" name="TextBox 51">
            <a:extLst>
              <a:ext uri="{FF2B5EF4-FFF2-40B4-BE49-F238E27FC236}">
                <a16:creationId xmlns:a16="http://schemas.microsoft.com/office/drawing/2014/main" id="{4727B2AD-98FB-47E6-9D5A-6D847E4FA150}"/>
              </a:ext>
            </a:extLst>
          </p:cNvPr>
          <p:cNvSpPr txBox="1"/>
          <p:nvPr/>
        </p:nvSpPr>
        <p:spPr>
          <a:xfrm>
            <a:off x="657238" y="28589459"/>
            <a:ext cx="12465778" cy="3416320"/>
          </a:xfrm>
          <a:prstGeom prst="rect">
            <a:avLst/>
          </a:prstGeom>
          <a:noFill/>
          <a:ln>
            <a:noFill/>
          </a:ln>
        </p:spPr>
        <p:txBody>
          <a:bodyPr wrap="square">
            <a:spAutoFit/>
          </a:bodyPr>
          <a:lstStyle/>
          <a:p>
            <a:pPr>
              <a:spcAft>
                <a:spcPts val="0"/>
              </a:spcAft>
              <a:defRPr/>
            </a:pPr>
            <a:r>
              <a:rPr lang="en-US" sz="3600" b="1" dirty="0">
                <a:latin typeface="Khmer UI" panose="020B0502040204020203" pitchFamily="34" charset="0"/>
                <a:cs typeface="Khmer UI" panose="020B0502040204020203" pitchFamily="34" charset="0"/>
              </a:rPr>
              <a:t>Age: </a:t>
            </a:r>
            <a:r>
              <a:rPr lang="en-US" sz="3600" dirty="0">
                <a:latin typeface="Khmer UI" panose="020B0502040204020203" pitchFamily="34" charset="0"/>
                <a:cs typeface="Khmer UI" panose="020B0502040204020203" pitchFamily="34" charset="0"/>
              </a:rPr>
              <a:t>14-20 years old; 16 years on average </a:t>
            </a:r>
          </a:p>
          <a:p>
            <a:pPr>
              <a:spcAft>
                <a:spcPts val="0"/>
              </a:spcAft>
              <a:defRPr/>
            </a:pPr>
            <a:r>
              <a:rPr lang="en-US" sz="3600" b="1" dirty="0">
                <a:latin typeface="Khmer UI" panose="020B0502040204020203" pitchFamily="34" charset="0"/>
                <a:cs typeface="Khmer UI" panose="020B0502040204020203" pitchFamily="34" charset="0"/>
              </a:rPr>
              <a:t>Gender: </a:t>
            </a:r>
            <a:r>
              <a:rPr lang="en-US" sz="3600" dirty="0">
                <a:latin typeface="Khmer UI" panose="020B0502040204020203" pitchFamily="34" charset="0"/>
                <a:cs typeface="Khmer UI" panose="020B0502040204020203" pitchFamily="34" charset="0"/>
              </a:rPr>
              <a:t>57% female, 42% male</a:t>
            </a:r>
          </a:p>
          <a:p>
            <a:pPr>
              <a:spcAft>
                <a:spcPts val="0"/>
              </a:spcAft>
              <a:defRPr/>
            </a:pPr>
            <a:r>
              <a:rPr lang="en-US" sz="3600" b="1" dirty="0">
                <a:latin typeface="Khmer UI" panose="020B0502040204020203" pitchFamily="34" charset="0"/>
                <a:cs typeface="Khmer UI" panose="020B0502040204020203" pitchFamily="34" charset="0"/>
              </a:rPr>
              <a:t>Race/Ethnicity</a:t>
            </a:r>
            <a:r>
              <a:rPr lang="en-US" sz="3600" b="1">
                <a:latin typeface="Khmer UI" panose="020B0502040204020203" pitchFamily="34" charset="0"/>
                <a:cs typeface="Khmer UI" panose="020B0502040204020203" pitchFamily="34" charset="0"/>
              </a:rPr>
              <a:t>: </a:t>
            </a:r>
            <a:r>
              <a:rPr lang="en-US" sz="3600">
                <a:latin typeface="Khmer UI" panose="020B0502040204020203" pitchFamily="34" charset="0"/>
                <a:cs typeface="Khmer UI" panose="020B0502040204020203" pitchFamily="34" charset="0"/>
              </a:rPr>
              <a:t>71% </a:t>
            </a:r>
            <a:r>
              <a:rPr lang="en-US" sz="3600" dirty="0">
                <a:latin typeface="Khmer UI" panose="020B0502040204020203" pitchFamily="34" charset="0"/>
                <a:cs typeface="Khmer UI" panose="020B0502040204020203" pitchFamily="34" charset="0"/>
              </a:rPr>
              <a:t>Hispanic, 22% black</a:t>
            </a:r>
            <a:r>
              <a:rPr lang="en-US" sz="3600">
                <a:latin typeface="Khmer UI" panose="020B0502040204020203" pitchFamily="34" charset="0"/>
                <a:cs typeface="Khmer UI" panose="020B0502040204020203" pitchFamily="34" charset="0"/>
              </a:rPr>
              <a:t>, 2% </a:t>
            </a:r>
            <a:r>
              <a:rPr lang="en-US" sz="3600" dirty="0">
                <a:latin typeface="Khmer UI" panose="020B0502040204020203" pitchFamily="34" charset="0"/>
                <a:cs typeface="Khmer UI" panose="020B0502040204020203" pitchFamily="34" charset="0"/>
              </a:rPr>
              <a:t>multiracial, 5% another race</a:t>
            </a:r>
          </a:p>
          <a:p>
            <a:pPr>
              <a:spcAft>
                <a:spcPts val="0"/>
              </a:spcAft>
              <a:defRPr/>
            </a:pPr>
            <a:r>
              <a:rPr lang="en-US" sz="3600" b="1" dirty="0">
                <a:latin typeface="Khmer UI" panose="020B0502040204020203" pitchFamily="34" charset="0"/>
                <a:cs typeface="Khmer UI" panose="020B0502040204020203" pitchFamily="34" charset="0"/>
              </a:rPr>
              <a:t>Sexually experienced: </a:t>
            </a:r>
            <a:r>
              <a:rPr lang="en-US" sz="3600" dirty="0">
                <a:latin typeface="Khmer UI" panose="020B0502040204020203" pitchFamily="34" charset="0"/>
                <a:cs typeface="Khmer UI" panose="020B0502040204020203" pitchFamily="34" charset="0"/>
              </a:rPr>
              <a:t>44% of students reported they ever had sex at the time of pre-test</a:t>
            </a:r>
            <a:endParaRPr lang="en-US" sz="3600" b="1" dirty="0">
              <a:latin typeface="Khmer UI" panose="020B0502040204020203" pitchFamily="34" charset="0"/>
              <a:cs typeface="Khmer UI" panose="020B0502040204020203" pitchFamily="34" charset="0"/>
            </a:endParaRPr>
          </a:p>
        </p:txBody>
      </p:sp>
      <p:pic>
        <p:nvPicPr>
          <p:cNvPr id="15" name="Picture 14">
            <a:extLst>
              <a:ext uri="{FF2B5EF4-FFF2-40B4-BE49-F238E27FC236}">
                <a16:creationId xmlns:a16="http://schemas.microsoft.com/office/drawing/2014/main" id="{4B6E950F-278E-45E7-AC53-BD5610192FB7}"/>
              </a:ext>
            </a:extLst>
          </p:cNvPr>
          <p:cNvPicPr>
            <a:picLocks noChangeAspect="1"/>
          </p:cNvPicPr>
          <p:nvPr/>
        </p:nvPicPr>
        <p:blipFill>
          <a:blip r:embed="rId13"/>
          <a:stretch>
            <a:fillRect/>
          </a:stretch>
        </p:blipFill>
        <p:spPr>
          <a:xfrm>
            <a:off x="37890399" y="16281997"/>
            <a:ext cx="12144332" cy="10188722"/>
          </a:xfrm>
          <a:prstGeom prst="rect">
            <a:avLst/>
          </a:prstGeom>
        </p:spPr>
      </p:pic>
    </p:spTree>
    <p:extLst>
      <p:ext uri="{BB962C8B-B14F-4D97-AF65-F5344CB8AC3E}">
        <p14:creationId xmlns:p14="http://schemas.microsoft.com/office/powerpoint/2010/main" val="1560154416"/>
      </p:ext>
    </p:extLst>
  </p:cSld>
  <p:clrMapOvr>
    <a:masterClrMapping/>
  </p:clrMapOvr>
</p:sld>
</file>

<file path=ppt/theme/theme1.xml><?xml version="1.0" encoding="utf-8"?>
<a:theme xmlns:a="http://schemas.openxmlformats.org/drawingml/2006/main" name="Hispanic Center">
  <a:themeElements>
    <a:clrScheme name="Custom 1">
      <a:dk1>
        <a:sysClr val="windowText" lastClr="000000"/>
      </a:dk1>
      <a:lt1>
        <a:sysClr val="window" lastClr="FFFFFF"/>
      </a:lt1>
      <a:dk2>
        <a:srgbClr val="1F497D"/>
      </a:dk2>
      <a:lt2>
        <a:srgbClr val="EEECE1"/>
      </a:lt2>
      <a:accent1>
        <a:srgbClr val="23ABA5"/>
      </a:accent1>
      <a:accent2>
        <a:srgbClr val="23ABA5"/>
      </a:accent2>
      <a:accent3>
        <a:srgbClr val="23ABA5"/>
      </a:accent3>
      <a:accent4>
        <a:srgbClr val="23ABA5"/>
      </a:accent4>
      <a:accent5>
        <a:srgbClr val="23ABA5"/>
      </a:accent5>
      <a:accent6>
        <a:srgbClr val="23ABA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14154</TotalTime>
  <Words>565</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Californian FB</vt:lpstr>
      <vt:lpstr>Century Gothic</vt:lpstr>
      <vt:lpstr>Courier New</vt:lpstr>
      <vt:lpstr>Khmer UI</vt:lpstr>
      <vt:lpstr>Open Sans Semibold</vt:lpstr>
      <vt:lpstr>Hispanic Center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Ute Kraidy</dc:creator>
  <cp:lastModifiedBy>Stephen Russ</cp:lastModifiedBy>
  <cp:revision>1050</cp:revision>
  <cp:lastPrinted>2017-04-13T18:28:58Z</cp:lastPrinted>
  <dcterms:created xsi:type="dcterms:W3CDTF">2011-01-11T13:22:19Z</dcterms:created>
  <dcterms:modified xsi:type="dcterms:W3CDTF">2018-07-24T17:01:05Z</dcterms:modified>
</cp:coreProperties>
</file>