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30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02" r:id="rId35"/>
    <p:sldId id="303" r:id="rId36"/>
    <p:sldId id="286" r:id="rId37"/>
    <p:sldId id="287" r:id="rId38"/>
    <p:sldId id="288" r:id="rId39"/>
    <p:sldId id="289" r:id="rId40"/>
    <p:sldId id="291" r:id="rId41"/>
    <p:sldId id="292" r:id="rId42"/>
    <p:sldId id="293" r:id="rId43"/>
    <p:sldId id="294" r:id="rId44"/>
    <p:sldId id="295" r:id="rId45"/>
    <p:sldId id="296" r:id="rId46"/>
    <p:sldId id="297" r:id="rId47"/>
    <p:sldId id="298" r:id="rId48"/>
    <p:sldId id="299" r:id="rId49"/>
    <p:sldId id="300" r:id="rId50"/>
    <p:sldId id="301" r:id="rId51"/>
  </p:sldIdLst>
  <p:sldSz cx="9144000" cy="5143500" type="screen16x9"/>
  <p:notesSz cx="6858000" cy="9144000"/>
  <p:embeddedFontLst>
    <p:embeddedFont>
      <p:font typeface="Mulish" panose="020B060402020202020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Roboto Slab" pitchFamily="2"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sia Spivey" initials="" lastIdx="7" clrIdx="0"/>
  <p:cmAuthor id="1" name="Lorena Aceves" initials="" lastIdx="4" clrIdx="1"/>
  <p:cmAuthor id="2" name="Paula Dadone" initials="" lastIdx="1" clrIdx="2"/>
  <p:cmAuthor id="3" name="Samantha Holquist" initials="SH" lastIdx="30" clrIdx="3">
    <p:extLst>
      <p:ext uri="{19B8F6BF-5375-455C-9EA6-DF929625EA0E}">
        <p15:presenceInfo xmlns:p15="http://schemas.microsoft.com/office/powerpoint/2012/main" userId="S::sholquist@childtrends.org::f7367e85-933d-443f-bb11-1ff6129ec9e0" providerId="AD"/>
      </p:ext>
    </p:extLst>
  </p:cmAuthor>
  <p:cmAuthor id="4" name="Jennifer Widstrand" initials="JW" lastIdx="32" clrIdx="4">
    <p:extLst>
      <p:ext uri="{19B8F6BF-5375-455C-9EA6-DF929625EA0E}">
        <p15:presenceInfo xmlns:p15="http://schemas.microsoft.com/office/powerpoint/2012/main" userId="S::jwidstrand@childtrends.org::4b486691-ed2d-493a-a125-35de79e94ad1" providerId="AD"/>
      </p:ext>
    </p:extLst>
  </p:cmAuthor>
  <p:cmAuthor id="5" name="Lorena Aceves" initials="LA" lastIdx="2" clrIdx="5">
    <p:extLst>
      <p:ext uri="{19B8F6BF-5375-455C-9EA6-DF929625EA0E}">
        <p15:presenceInfo xmlns:p15="http://schemas.microsoft.com/office/powerpoint/2012/main" userId="S::laceves@childtrends.org::4392c042-b069-43f6-8c28-370d76c2a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0000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51490-4316-4BC3-AFB5-7BC35F5D3AC6}" v="4" dt="2025-09-23T19:05:56.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a Aceves" userId="4392c042-b069-43f6-8c28-370d76c2af2f" providerId="ADAL" clId="{81F6831F-45B3-442C-B36E-C9CFC3C19A37}"/>
    <pc:docChg chg="addSld delSld modSld">
      <pc:chgData name="Lorena Aceves" userId="4392c042-b069-43f6-8c28-370d76c2af2f" providerId="ADAL" clId="{81F6831F-45B3-442C-B36E-C9CFC3C19A37}" dt="2025-09-24T18:29:18.935" v="16" actId="47"/>
      <pc:docMkLst>
        <pc:docMk/>
      </pc:docMkLst>
      <pc:sldChg chg="modSp mod">
        <pc:chgData name="Lorena Aceves" userId="4392c042-b069-43f6-8c28-370d76c2af2f" providerId="ADAL" clId="{81F6831F-45B3-442C-B36E-C9CFC3C19A37}" dt="2025-09-23T22:45:14.371" v="13" actId="20577"/>
        <pc:sldMkLst>
          <pc:docMk/>
          <pc:sldMk cId="0" sldId="257"/>
        </pc:sldMkLst>
        <pc:spChg chg="mod">
          <ac:chgData name="Lorena Aceves" userId="4392c042-b069-43f6-8c28-370d76c2af2f" providerId="ADAL" clId="{81F6831F-45B3-442C-B36E-C9CFC3C19A37}" dt="2025-09-23T22:45:14.371" v="13" actId="20577"/>
          <ac:spMkLst>
            <pc:docMk/>
            <pc:sldMk cId="0" sldId="257"/>
            <ac:spMk id="73" creationId="{00000000-0000-0000-0000-000000000000}"/>
          </ac:spMkLst>
        </pc:spChg>
      </pc:sldChg>
      <pc:sldChg chg="modSp mod">
        <pc:chgData name="Lorena Aceves" userId="4392c042-b069-43f6-8c28-370d76c2af2f" providerId="ADAL" clId="{81F6831F-45B3-442C-B36E-C9CFC3C19A37}" dt="2025-09-23T22:57:49.806" v="14" actId="20577"/>
        <pc:sldMkLst>
          <pc:docMk/>
          <pc:sldMk cId="0" sldId="291"/>
        </pc:sldMkLst>
        <pc:spChg chg="mod">
          <ac:chgData name="Lorena Aceves" userId="4392c042-b069-43f6-8c28-370d76c2af2f" providerId="ADAL" clId="{81F6831F-45B3-442C-B36E-C9CFC3C19A37}" dt="2025-09-23T22:57:49.806" v="14" actId="20577"/>
          <ac:spMkLst>
            <pc:docMk/>
            <pc:sldMk cId="0" sldId="291"/>
            <ac:spMk id="415" creationId="{00000000-0000-0000-0000-000000000000}"/>
          </ac:spMkLst>
        </pc:spChg>
      </pc:sldChg>
      <pc:sldChg chg="add del">
        <pc:chgData name="Lorena Aceves" userId="4392c042-b069-43f6-8c28-370d76c2af2f" providerId="ADAL" clId="{81F6831F-45B3-442C-B36E-C9CFC3C19A37}" dt="2025-09-24T18:29:18.935" v="16" actId="47"/>
        <pc:sldMkLst>
          <pc:docMk/>
          <pc:sldMk cId="539724106" sldId="3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80E-422D-8479-4E0EAFE1554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4A8-40A7-B8D8-8BED6240FA6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4A8-40A7-B8D8-8BED6240FA6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04A8-40A7-B8D8-8BED6240FA61}"/>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04A8-40A7-B8D8-8BED6240FA61}"/>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2-480E-422D-8479-4E0EAFE15540}"/>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04A8-40A7-B8D8-8BED6240FA6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480E-422D-8479-4E0EAFE15540}"/>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480E-422D-8479-4E0EAFE155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Accommdation School District</c:v>
                </c:pt>
                <c:pt idx="1">
                  <c:v>Charter School District</c:v>
                </c:pt>
                <c:pt idx="2">
                  <c:v>Elementary Not in High School District </c:v>
                </c:pt>
                <c:pt idx="3">
                  <c:v>Elementary in High School District </c:v>
                </c:pt>
                <c:pt idx="4">
                  <c:v>High School District </c:v>
                </c:pt>
                <c:pt idx="5">
                  <c:v>Other</c:v>
                </c:pt>
                <c:pt idx="6">
                  <c:v>Unified School District </c:v>
                </c:pt>
              </c:strCache>
            </c:strRef>
          </c:cat>
          <c:val>
            <c:numRef>
              <c:f>Sheet1!$B$2:$B$8</c:f>
              <c:numCache>
                <c:formatCode>General</c:formatCode>
                <c:ptCount val="7"/>
                <c:pt idx="0">
                  <c:v>0.44</c:v>
                </c:pt>
                <c:pt idx="1">
                  <c:v>21</c:v>
                </c:pt>
                <c:pt idx="2">
                  <c:v>0.49</c:v>
                </c:pt>
                <c:pt idx="3">
                  <c:v>18.739999999999998</c:v>
                </c:pt>
                <c:pt idx="4">
                  <c:v>9.3000000000000007</c:v>
                </c:pt>
                <c:pt idx="5">
                  <c:v>0.03</c:v>
                </c:pt>
                <c:pt idx="6">
                  <c:v>50</c:v>
                </c:pt>
              </c:numCache>
            </c:numRef>
          </c:val>
          <c:extLst>
            <c:ext xmlns:c16="http://schemas.microsoft.com/office/drawing/2014/chart" uri="{C3380CC4-5D6E-409C-BE32-E72D297353CC}">
              <c16:uniqueId val="{00000000-480E-422D-8479-4E0EAFE15540}"/>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53509599390455287"/>
          <c:y val="6.1101344272192923E-2"/>
          <c:w val="0.45240366204125243"/>
          <c:h val="0.87779698858490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17F-4067-A758-73EC60A46C7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17F-4067-A758-73EC60A46C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Non-Hispanic</c:v>
                </c:pt>
                <c:pt idx="1">
                  <c:v>Hispanic</c:v>
                </c:pt>
              </c:strCache>
            </c:strRef>
          </c:cat>
          <c:val>
            <c:numRef>
              <c:f>Sheet1!$B$2:$B$3</c:f>
              <c:numCache>
                <c:formatCode>General</c:formatCode>
                <c:ptCount val="2"/>
                <c:pt idx="0">
                  <c:v>33.6</c:v>
                </c:pt>
                <c:pt idx="1">
                  <c:v>66.400000000000006</c:v>
                </c:pt>
              </c:numCache>
            </c:numRef>
          </c:val>
          <c:extLst>
            <c:ext xmlns:c16="http://schemas.microsoft.com/office/drawing/2014/chart" uri="{C3380CC4-5D6E-409C-BE32-E72D297353CC}">
              <c16:uniqueId val="{00000004-917F-4067-A758-73EC60A46C7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D2E-4AA4-AE15-3C4D0483389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D2E-4AA4-AE15-3C4D048338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Non-Hispanic</c:v>
                </c:pt>
                <c:pt idx="1">
                  <c:v>Hispanic</c:v>
                </c:pt>
              </c:strCache>
            </c:strRef>
          </c:cat>
          <c:val>
            <c:numRef>
              <c:f>Sheet1!$B$2:$B$3</c:f>
              <c:numCache>
                <c:formatCode>General</c:formatCode>
                <c:ptCount val="2"/>
                <c:pt idx="0">
                  <c:v>84.72</c:v>
                </c:pt>
                <c:pt idx="1">
                  <c:v>15.28</c:v>
                </c:pt>
              </c:numCache>
            </c:numRef>
          </c:val>
          <c:extLst>
            <c:ext xmlns:c16="http://schemas.microsoft.com/office/drawing/2014/chart" uri="{C3380CC4-5D6E-409C-BE32-E72D297353CC}">
              <c16:uniqueId val="{00000004-9D2E-4AA4-AE15-3C4D0483389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C8E-4E53-93D6-5614D17F5A0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C8E-4E53-93D6-5614D17F5A0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C8E-4E53-93D6-5614D17F5A0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C8E-4E53-93D6-5614D17F5A07}"/>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5C8E-4E53-93D6-5614D17F5A07}"/>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5C8E-4E53-93D6-5614D17F5A07}"/>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5C8E-4E53-93D6-5614D17F5A07}"/>
              </c:ext>
            </c:extLst>
          </c:dPt>
          <c:dLbls>
            <c:dLbl>
              <c:idx val="0"/>
              <c:layout>
                <c:manualLayout>
                  <c:x val="-1.9565820575879102E-3"/>
                  <c:y val="1.858658807251239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4.8914551439697758E-2"/>
                      <c:h val="7.0654888015765957E-2"/>
                    </c:manualLayout>
                  </c15:layout>
                </c:ext>
                <c:ext xmlns:c16="http://schemas.microsoft.com/office/drawing/2014/chart" uri="{C3380CC4-5D6E-409C-BE32-E72D297353CC}">
                  <c16:uniqueId val="{00000001-5C8E-4E53-93D6-5614D17F5A07}"/>
                </c:ext>
              </c:extLst>
            </c:dLbl>
            <c:dLbl>
              <c:idx val="1"/>
              <c:layout>
                <c:manualLayout>
                  <c:x val="-7.6306700245928505E-2"/>
                  <c:y val="0.1454659459148122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C8E-4E53-93D6-5614D17F5A07}"/>
                </c:ext>
              </c:extLst>
            </c:dLbl>
            <c:dLbl>
              <c:idx val="2"/>
              <c:layout>
                <c:manualLayout>
                  <c:x val="-9.7829102879395512E-3"/>
                  <c:y val="-1.246850964984109E-2"/>
                </c:manualLayout>
              </c:layout>
              <c:tx>
                <c:rich>
                  <a:bodyPr/>
                  <a:lstStyle/>
                  <a:p>
                    <a:fld id="{739D63DA-5F9D-4449-B884-DF20B2E7A4D0}" type="PERCENTAGE">
                      <a:rPr lang="en-US" dirty="0">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8E-4E53-93D6-5614D17F5A07}"/>
                </c:ext>
              </c:extLst>
            </c:dLbl>
            <c:dLbl>
              <c:idx val="3"/>
              <c:layout>
                <c:manualLayout>
                  <c:x val="-0.10369884905215931"/>
                  <c:y val="-0.1122165868485695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C8E-4E53-93D6-5614D17F5A07}"/>
                </c:ext>
              </c:extLst>
            </c:dLbl>
            <c:dLbl>
              <c:idx val="4"/>
              <c:layout>
                <c:manualLayout>
                  <c:x val="1.956582057587903E-2"/>
                  <c:y val="-0.174559135097774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8E-4E53-93D6-5614D17F5A07}"/>
                </c:ext>
              </c:extLst>
            </c:dLbl>
            <c:dLbl>
              <c:idx val="5"/>
              <c:layout>
                <c:manualLayout>
                  <c:x val="-1.1739492345527461E-2"/>
                  <c:y val="-2.07808494164017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C8E-4E53-93D6-5614D17F5A07}"/>
                </c:ext>
              </c:extLst>
            </c:dLbl>
            <c:dLbl>
              <c:idx val="6"/>
              <c:layout>
                <c:manualLayout>
                  <c:x val="9.5872520821807597E-2"/>
                  <c:y val="4.987403859936420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C8E-4E53-93D6-5614D17F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Accommdation School District</c:v>
                </c:pt>
                <c:pt idx="1">
                  <c:v>Charter School District</c:v>
                </c:pt>
                <c:pt idx="2">
                  <c:v>Elementary Not in High School District </c:v>
                </c:pt>
                <c:pt idx="3">
                  <c:v>Elementary in High School District </c:v>
                </c:pt>
                <c:pt idx="4">
                  <c:v>High School District </c:v>
                </c:pt>
                <c:pt idx="5">
                  <c:v>Other</c:v>
                </c:pt>
                <c:pt idx="6">
                  <c:v>Unified School District </c:v>
                </c:pt>
              </c:strCache>
            </c:strRef>
          </c:cat>
          <c:val>
            <c:numRef>
              <c:f>Sheet1!$B$2:$B$8</c:f>
              <c:numCache>
                <c:formatCode>General</c:formatCode>
                <c:ptCount val="7"/>
                <c:pt idx="0">
                  <c:v>0.47</c:v>
                </c:pt>
                <c:pt idx="1">
                  <c:v>19</c:v>
                </c:pt>
                <c:pt idx="2">
                  <c:v>0.45</c:v>
                </c:pt>
                <c:pt idx="3">
                  <c:v>25.94</c:v>
                </c:pt>
                <c:pt idx="4">
                  <c:v>13.04</c:v>
                </c:pt>
                <c:pt idx="5">
                  <c:v>0.03</c:v>
                </c:pt>
                <c:pt idx="6">
                  <c:v>41.18</c:v>
                </c:pt>
              </c:numCache>
            </c:numRef>
          </c:val>
          <c:extLst>
            <c:ext xmlns:c16="http://schemas.microsoft.com/office/drawing/2014/chart" uri="{C3380CC4-5D6E-409C-BE32-E72D297353CC}">
              <c16:uniqueId val="{0000000E-5C8E-4E53-93D6-5614D17F5A0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552914221131676"/>
          <c:y val="5.5138302279871897E-2"/>
          <c:w val="0.45273136544315584"/>
          <c:h val="0.889723395440256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5AC-4667-966D-89D74A95F23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5AC-4667-966D-89D74A95F23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Local Educational Agencies</c:v>
                </c:pt>
                <c:pt idx="1">
                  <c:v>Charter Schools</c:v>
                </c:pt>
              </c:strCache>
            </c:strRef>
          </c:cat>
          <c:val>
            <c:numRef>
              <c:f>Sheet1!$B$2:$B$3</c:f>
              <c:numCache>
                <c:formatCode>General</c:formatCode>
                <c:ptCount val="2"/>
                <c:pt idx="0">
                  <c:v>89.75</c:v>
                </c:pt>
                <c:pt idx="1">
                  <c:v>10.25</c:v>
                </c:pt>
              </c:numCache>
            </c:numRef>
          </c:val>
          <c:extLst>
            <c:ext xmlns:c16="http://schemas.microsoft.com/office/drawing/2014/chart" uri="{C3380CC4-5D6E-409C-BE32-E72D297353CC}">
              <c16:uniqueId val="{00000000-1E1A-4239-AEC5-4FD63BEC3A9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453326786296237"/>
          <c:y val="0.37145563548114213"/>
          <c:w val="0.37546673213703774"/>
          <c:h val="0.25708872903771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110-4210-A516-0CF702A644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110-4210-A516-0CF702A6447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Hispanics in LEAs</c:v>
                </c:pt>
                <c:pt idx="1">
                  <c:v>Non-Hispanic in LEAs</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7110-4210-A516-0CF702A6447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110-4210-A516-0CF702A644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110-4210-A516-0CF702A6447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Non-Hispanics in Charter Schools</c:v>
                </c:pt>
                <c:pt idx="1">
                  <c:v>Hispanics in Charter Schools</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7110-4210-A516-0CF702A6447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32598760741997"/>
          <c:y val="0.37415562904003269"/>
          <c:w val="0.41415990181089984"/>
          <c:h val="0.215701812963429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D75-4642-9DFB-71B334FE73E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D75-4642-9DFB-71B334FE73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Public Schools</c:v>
                </c:pt>
                <c:pt idx="1">
                  <c:v>Charter Schools</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0-8667-41B1-99FC-80E6A84C0DA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55B-421D-9E8F-6B2318B9B6C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55B-421D-9E8F-6B2318B9B6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Public Schools</c:v>
                </c:pt>
                <c:pt idx="1">
                  <c:v>Charter Schools</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D55B-421D-9E8F-6B2318B9B6C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F6B-4EE2-ADB4-EA3841557A4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F6B-4EE2-ADB4-EA3841557A4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Non-Hispanic</c:v>
                </c:pt>
                <c:pt idx="1">
                  <c:v>Hispanic</c:v>
                </c:pt>
              </c:strCache>
            </c:strRef>
          </c:cat>
          <c:val>
            <c:numRef>
              <c:f>Sheet1!$B$2:$B$3</c:f>
              <c:numCache>
                <c:formatCode>General</c:formatCode>
                <c:ptCount val="2"/>
                <c:pt idx="0">
                  <c:v>46.8</c:v>
                </c:pt>
                <c:pt idx="1">
                  <c:v>53.2</c:v>
                </c:pt>
              </c:numCache>
            </c:numRef>
          </c:val>
          <c:extLst>
            <c:ext xmlns:c16="http://schemas.microsoft.com/office/drawing/2014/chart" uri="{C3380CC4-5D6E-409C-BE32-E72D297353CC}">
              <c16:uniqueId val="{00000000-F27E-44CC-A60D-E6018CF46521}"/>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61-4039-B249-E9A2A8F8EA9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561-4039-B249-E9A2A8F8EA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Non-Hispanic</c:v>
                </c:pt>
                <c:pt idx="1">
                  <c:v>Hispanic</c:v>
                </c:pt>
              </c:strCache>
            </c:strRef>
          </c:cat>
          <c:val>
            <c:numRef>
              <c:f>Sheet1!$B$2:$B$3</c:f>
              <c:numCache>
                <c:formatCode>General</c:formatCode>
                <c:ptCount val="2"/>
                <c:pt idx="0">
                  <c:v>37.1</c:v>
                </c:pt>
                <c:pt idx="1">
                  <c:v>62.9</c:v>
                </c:pt>
              </c:numCache>
            </c:numRef>
          </c:val>
          <c:extLst>
            <c:ext xmlns:c16="http://schemas.microsoft.com/office/drawing/2014/chart" uri="{C3380CC4-5D6E-409C-BE32-E72D297353CC}">
              <c16:uniqueId val="{00000004-E561-4039-B249-E9A2A8F8EA9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02598e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7b02598e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bd7a643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37bd7a643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bd7a643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37bd7a643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b02598e19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37b02598e19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7b02598e19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37b02598e19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b02598e19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7b02598e19_0_3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b02598e1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7b02598e1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E8EEAFF4-B95E-B05D-D63A-80B7307893EF}"/>
            </a:ext>
          </a:extLst>
        </p:cNvPr>
        <p:cNvGrpSpPr/>
        <p:nvPr/>
      </p:nvGrpSpPr>
      <p:grpSpPr>
        <a:xfrm>
          <a:off x="0" y="0"/>
          <a:ext cx="0" cy="0"/>
          <a:chOff x="0" y="0"/>
          <a:chExt cx="0" cy="0"/>
        </a:xfrm>
      </p:grpSpPr>
      <p:sp>
        <p:nvSpPr>
          <p:cNvPr id="216" name="Google Shape;216;g37bd7a6439b_0_16:notes">
            <a:extLst>
              <a:ext uri="{FF2B5EF4-FFF2-40B4-BE49-F238E27FC236}">
                <a16:creationId xmlns:a16="http://schemas.microsoft.com/office/drawing/2014/main" id="{6208D8EF-2E16-DCE9-35D9-291E26C396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7bd7a6439b_0_16:notes">
            <a:extLst>
              <a:ext uri="{FF2B5EF4-FFF2-40B4-BE49-F238E27FC236}">
                <a16:creationId xmlns:a16="http://schemas.microsoft.com/office/drawing/2014/main" id="{E3F8717D-3967-9612-8C7E-C1B73F8F50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35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7bd7a6439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7bd7a6439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bd7a643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37bd7a643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b02598e19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7b02598e19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02598e1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37b02598e1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7b02598e19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37b02598e19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b02598e19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7b02598e19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7b02598e19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37b02598e19_0_4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b02598e1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37b02598e1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7bd7a6439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7bd7a6439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7b02598e1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37b02598e1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7b02598e19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37b02598e19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7b02598e19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37b02598e19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7b02598e1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37b02598e1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7b02598e19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37b02598e19_0_5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be672f9a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37be672f9a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7b02598e19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37b02598e19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a:extLst>
            <a:ext uri="{FF2B5EF4-FFF2-40B4-BE49-F238E27FC236}">
              <a16:creationId xmlns:a16="http://schemas.microsoft.com/office/drawing/2014/main" id="{C0B12005-0D3F-5711-DB6F-F4BE9B4836DC}"/>
            </a:ext>
          </a:extLst>
        </p:cNvPr>
        <p:cNvGrpSpPr/>
        <p:nvPr/>
      </p:nvGrpSpPr>
      <p:grpSpPr>
        <a:xfrm>
          <a:off x="0" y="0"/>
          <a:ext cx="0" cy="0"/>
          <a:chOff x="0" y="0"/>
          <a:chExt cx="0" cy="0"/>
        </a:xfrm>
      </p:grpSpPr>
      <p:sp>
        <p:nvSpPr>
          <p:cNvPr id="348" name="Google Shape;348;g37b02598e19_0_532:notes">
            <a:extLst>
              <a:ext uri="{FF2B5EF4-FFF2-40B4-BE49-F238E27FC236}">
                <a16:creationId xmlns:a16="http://schemas.microsoft.com/office/drawing/2014/main" id="{1E3031CB-C3F6-4AE3-0D76-5321E46D7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37b02598e19_0_532:notes">
            <a:extLst>
              <a:ext uri="{FF2B5EF4-FFF2-40B4-BE49-F238E27FC236}">
                <a16:creationId xmlns:a16="http://schemas.microsoft.com/office/drawing/2014/main" id="{3B04895B-4AA7-BBB7-8198-43F6660B5D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461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a:extLst>
            <a:ext uri="{FF2B5EF4-FFF2-40B4-BE49-F238E27FC236}">
              <a16:creationId xmlns:a16="http://schemas.microsoft.com/office/drawing/2014/main" id="{8EF489E3-F8F7-5041-DBB9-8AB68E689AD6}"/>
            </a:ext>
          </a:extLst>
        </p:cNvPr>
        <p:cNvGrpSpPr/>
        <p:nvPr/>
      </p:nvGrpSpPr>
      <p:grpSpPr>
        <a:xfrm>
          <a:off x="0" y="0"/>
          <a:ext cx="0" cy="0"/>
          <a:chOff x="0" y="0"/>
          <a:chExt cx="0" cy="0"/>
        </a:xfrm>
      </p:grpSpPr>
      <p:sp>
        <p:nvSpPr>
          <p:cNvPr id="348" name="Google Shape;348;g37b02598e19_0_532:notes">
            <a:extLst>
              <a:ext uri="{FF2B5EF4-FFF2-40B4-BE49-F238E27FC236}">
                <a16:creationId xmlns:a16="http://schemas.microsoft.com/office/drawing/2014/main" id="{9A026959-B7C4-532B-1001-F726225C7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37b02598e19_0_532:notes">
            <a:extLst>
              <a:ext uri="{FF2B5EF4-FFF2-40B4-BE49-F238E27FC236}">
                <a16:creationId xmlns:a16="http://schemas.microsoft.com/office/drawing/2014/main" id="{0284EEF2-AD91-B3BE-6906-5F86E41046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329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7b02598e19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37b02598e19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7b02598e1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37b02598e1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7b02598e19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37b02598e19_0_5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7b02598e19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37b02598e19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7be672f9a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37be672f9a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7b02598e19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7b02598e19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7b02598e19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37b02598e19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7b02598e1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7b02598e1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7b02598e19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37b02598e19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7b02598e1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37b02598e1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7b02598e19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g37b02598e19_0_6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7be672f9a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g37be672f9a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7b02598e19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37b02598e19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7b02598e19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37b02598e19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7b02598e19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g37b02598e19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7b02598e1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37b02598e19_0_6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be672f9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37be672f9a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283fab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37d283fa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b02598e1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7b02598e1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b02598e19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7b02598e19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b02598e19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7b02598e19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chart" Target="../charts/chart2.xml"/><Relationship Id="rId5" Type="http://schemas.openxmlformats.org/officeDocument/2006/relationships/hyperlink" Target="https://www.azed.gov/accountability-research/data/"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www.azed.gov/accountability-research/data/"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education.jhu.edu/edpolicy/policy-research-initiatives/homeschool-hub/household-pulse-survey/"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nces.ed.gov/programs/coe/indicator/cgc/private-school-enrollment"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chart" Target="../charts/chart3.xml"/><Relationship Id="rId5" Type="http://schemas.openxmlformats.org/officeDocument/2006/relationships/hyperlink" Target="https://apps.schools.nc.gov/apx212/f?p=145:15::::::"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hyperlink" Target="https://apps.schools.nc.gov/apx212/f?p=145:15::::::"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chart" Target="../charts/chart5.xml"/><Relationship Id="rId5" Type="http://schemas.openxmlformats.org/officeDocument/2006/relationships/hyperlink" Target="https://apps.schools.nc.gov/apx212/f?p=145:73::::::"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www.ncseaa.edu/education-student-accounts-esa-summary-of-data/"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www.ncseaa.edu/opportunity-scholarship-summary-of-data/"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www.doa.nc.gov/media/18151/open"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https://nces.ed.gov/programs/coe/indicator/cgc/private-school-enrollment"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chart" Target="../charts/chart6.xml"/><Relationship Id="rId5" Type="http://schemas.openxmlformats.org/officeDocument/2006/relationships/hyperlink" Target="https://edudata.fldoe.org/AdvancedReports_Tableau.html?StudentEnrollments=true"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chart" Target="../charts/chart7.xml"/><Relationship Id="rId5" Type="http://schemas.openxmlformats.org/officeDocument/2006/relationships/hyperlink" Target="https://edudata.fldoe.org/AdvancedReports_Tableau.html?StudentEnrollments=true"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www.fldoe.org/file/5606/FES-Report2023.pdf"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s://www.fldoe.org/core/fileparse.php/5606/urlt/OSP-Sept-2022.pdf"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s://education.jhu.edu/edpolicy/policy-research-initiatives/homeschool-hub/household-pulse-survey/"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hyperlink" Target="https://www.fldoe.org/core/fileparse.php/7562/urlt/PS-AnnualReport2023.pdf"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chart" Target="../charts/chart8.xml"/><Relationship Id="rId5" Type="http://schemas.openxmlformats.org/officeDocument/2006/relationships/hyperlink" Target="https://tea.texas.gov/reports-and-data/school-performance/accountability-research/enroll-2023-24.pdf"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chart" Target="../charts/chart9.xml"/><Relationship Id="rId5" Type="http://schemas.openxmlformats.org/officeDocument/2006/relationships/hyperlink" Target="https://tea.texas.gov/reports-and-data/school-performance/accountability-research/enroll-2023-24.pdf" TargetMode="Externa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chart" Target="../charts/chart10.xml"/><Relationship Id="rId5" Type="http://schemas.openxmlformats.org/officeDocument/2006/relationships/hyperlink" Target="https://tea.texas.gov/reports-and-data/school-performance/accountability-research/enroll-2023-24.pdf" TargetMode="Externa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hyperlink" Target="https://education.jhu.edu/edpolicy/policy-research-initiatives/homeschool-hub/household-pulse-survey/" TargetMode="Externa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hyperlink" Target="https://nces.ed.gov/programs/coe/indicator/cgc/private-school-enrollment" TargetMode="Externa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chart" Target="../charts/chart11.xml"/><Relationship Id="rId5" Type="http://schemas.openxmlformats.org/officeDocument/2006/relationships/hyperlink" Target="https://www.in.gov/doe/it/data-center-and-reports/" TargetMode="Externa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hyperlink" Target="https://www.in.gov/doe/files/2024-2025-Annual-Choice-Report.pdf" TargetMode="Externa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hyperlink" Target="https://www.in.gov/doe/files/2024-2025-Annual-Choice-Report.pdf" TargetMode="Externa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hyperlink" Target="https://education.jhu.edu/edpolicy/policy-research-initiatives/homeschool-hub/household-pulse-survey/"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https://nces.ed.gov/programs/coe/indicator/cgc/private-school-enrollment" TargetMode="Externa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hyperlink" Target="mailto:krissia@schoolchoiceweek.com" TargetMode="External"/><Relationship Id="rId5" Type="http://schemas.openxmlformats.org/officeDocument/2006/relationships/hyperlink" Target="mailto:laceves@childtrends.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www.hispanicresearchcenter.org/research-resources/latino-children-represent-1-in-4-kids-nationwide/#:~:text=There%20were%2019%20million%20Latino,of%20Columbia%2C%20and%20Puerto%20Rico."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files.eric.ed.gov/fulltext/EJ1097395.pdf" TargetMode="External"/><Relationship Id="rId5" Type="http://schemas.openxmlformats.org/officeDocument/2006/relationships/hyperlink" Target="https://d1wqtxts1xzle7.cloudfront.net/44923706/Negotiating_the_American_Dream_The_Parad20160420-17364-1d764pe-libre.pdf?1461167411=&amp;response-content-disposition=inline%3B+filename%3DNegotiating_the_American_Dream_The_Parad.pdf&amp;Expires=1757461352&amp;Signature=FWL7FyEcfb~uI3PJqStwPX6YbywM35ebviEnwS6Ujcs~Sd3sf85IEyoWE5ArHTEOfxyeN8cdfdgI5Tpo84HWQSPnZpDTweLgT8y2yEjh0ilWX49VUvbRhE3Agr0ovjVeTZbxhTHleOzFbTlMUJJ-wCIeGZtTVi6hMYw2Seib8NlE-8uX26qRBplUwKAwW9HRRUZkqaeKYuIdm9mqURRzhWlqJLQ1rNdoppOTu7alqb9UYz5eJrkpQeU4W-BuR2CRPc4qvKSiaX6Afuf76AhZRZjKcMs0GXsbomtSYbGmTI5iNFgsY9PqPi2GWtQRoMzGoJIbujWjRX2jPifZPgIO8Q__&amp;Key-Pair-Id=APKAJLOHF5GGSLRBV4Z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chart" Target="../charts/chart1.xml"/><Relationship Id="rId5" Type="http://schemas.openxmlformats.org/officeDocument/2006/relationships/hyperlink" Target="https://www.azed.gov/accountability-research/data/"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638686" y="0"/>
            <a:ext cx="6505200" cy="5143500"/>
          </a:xfrm>
          <a:prstGeom prst="rect">
            <a:avLst/>
          </a:prstGeom>
          <a:solidFill>
            <a:srgbClr val="667331">
              <a:alpha val="592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5" name="Google Shape;55;p13"/>
          <p:cNvPicPr preferRelativeResize="0"/>
          <p:nvPr/>
        </p:nvPicPr>
        <p:blipFill rotWithShape="1">
          <a:blip r:embed="rId3">
            <a:alphaModFix amt="8000"/>
          </a:blip>
          <a:srcRect/>
          <a:stretch/>
        </p:blipFill>
        <p:spPr>
          <a:xfrm>
            <a:off x="2943800" y="46576"/>
            <a:ext cx="6172070" cy="5143500"/>
          </a:xfrm>
          <a:prstGeom prst="rect">
            <a:avLst/>
          </a:prstGeom>
          <a:noFill/>
          <a:ln>
            <a:noFill/>
          </a:ln>
        </p:spPr>
      </p:pic>
      <p:pic>
        <p:nvPicPr>
          <p:cNvPr id="56" name="Google Shape;56;p13"/>
          <p:cNvPicPr preferRelativeResize="0"/>
          <p:nvPr/>
        </p:nvPicPr>
        <p:blipFill rotWithShape="1">
          <a:blip r:embed="rId4">
            <a:alphaModFix/>
          </a:blip>
          <a:srcRect/>
          <a:stretch/>
        </p:blipFill>
        <p:spPr>
          <a:xfrm rot="-5400000">
            <a:off x="4596074" y="3578836"/>
            <a:ext cx="409575" cy="4324350"/>
          </a:xfrm>
          <a:prstGeom prst="rect">
            <a:avLst/>
          </a:prstGeom>
          <a:noFill/>
          <a:ln>
            <a:noFill/>
          </a:ln>
        </p:spPr>
      </p:pic>
      <p:sp>
        <p:nvSpPr>
          <p:cNvPr id="57" name="Google Shape;57;p13"/>
          <p:cNvSpPr/>
          <p:nvPr/>
        </p:nvSpPr>
        <p:spPr>
          <a:xfrm>
            <a:off x="920043" y="0"/>
            <a:ext cx="1014900" cy="979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 name="Google Shape;58;p13" descr="A blue and black banner with black text&#10;&#10;AI-generated content may be incorrect."/>
          <p:cNvPicPr preferRelativeResize="0"/>
          <p:nvPr/>
        </p:nvPicPr>
        <p:blipFill rotWithShape="1">
          <a:blip r:embed="rId5">
            <a:alphaModFix/>
          </a:blip>
          <a:srcRect/>
          <a:stretch/>
        </p:blipFill>
        <p:spPr>
          <a:xfrm>
            <a:off x="920043" y="0"/>
            <a:ext cx="1136860" cy="1266786"/>
          </a:xfrm>
          <a:prstGeom prst="rect">
            <a:avLst/>
          </a:prstGeom>
          <a:noFill/>
          <a:ln>
            <a:noFill/>
          </a:ln>
        </p:spPr>
      </p:pic>
      <p:cxnSp>
        <p:nvCxnSpPr>
          <p:cNvPr id="59" name="Google Shape;59;p13"/>
          <p:cNvCxnSpPr/>
          <p:nvPr/>
        </p:nvCxnSpPr>
        <p:spPr>
          <a:xfrm rot="10800000">
            <a:off x="4273500" y="2900285"/>
            <a:ext cx="4451400" cy="0"/>
          </a:xfrm>
          <a:prstGeom prst="straightConnector1">
            <a:avLst/>
          </a:prstGeom>
          <a:noFill/>
          <a:ln w="9525" cap="flat" cmpd="sng">
            <a:solidFill>
              <a:schemeClr val="lt1"/>
            </a:solidFill>
            <a:prstDash val="solid"/>
            <a:miter lim="800000"/>
            <a:headEnd type="none" w="sm" len="sm"/>
            <a:tailEnd type="none" w="sm" len="sm"/>
          </a:ln>
        </p:spPr>
      </p:cxnSp>
      <p:sp>
        <p:nvSpPr>
          <p:cNvPr id="60" name="Google Shape;60;p13"/>
          <p:cNvSpPr/>
          <p:nvPr/>
        </p:nvSpPr>
        <p:spPr>
          <a:xfrm>
            <a:off x="2627443" y="1"/>
            <a:ext cx="3218700" cy="5143500"/>
          </a:xfrm>
          <a:prstGeom prst="rect">
            <a:avLst/>
          </a:prstGeom>
          <a:gradFill>
            <a:gsLst>
              <a:gs pos="0">
                <a:schemeClr val="lt1"/>
              </a:gs>
              <a:gs pos="48000">
                <a:srgbClr val="FFFFFF">
                  <a:alpha val="40000"/>
                </a:srgbClr>
              </a:gs>
              <a:gs pos="68000">
                <a:srgbClr val="FFFFFF">
                  <a:alpha val="21176"/>
                </a:srgbClr>
              </a:gs>
              <a:gs pos="100000">
                <a:srgbClr val="667331">
                  <a:alpha val="4313"/>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1" name="Google Shape;61;p13"/>
          <p:cNvPicPr preferRelativeResize="0"/>
          <p:nvPr/>
        </p:nvPicPr>
        <p:blipFill rotWithShape="1">
          <a:blip r:embed="rId6">
            <a:alphaModFix/>
          </a:blip>
          <a:srcRect l="-1754" t="-7835" r="18205" b="1666"/>
          <a:stretch/>
        </p:blipFill>
        <p:spPr>
          <a:xfrm rot="-1061131">
            <a:off x="4013547" y="504212"/>
            <a:ext cx="4671588" cy="1792096"/>
          </a:xfrm>
          <a:prstGeom prst="rect">
            <a:avLst/>
          </a:prstGeom>
          <a:noFill/>
          <a:ln>
            <a:noFill/>
          </a:ln>
        </p:spPr>
      </p:pic>
      <p:sp>
        <p:nvSpPr>
          <p:cNvPr id="62" name="Google Shape;62;p13"/>
          <p:cNvSpPr txBox="1"/>
          <p:nvPr/>
        </p:nvSpPr>
        <p:spPr>
          <a:xfrm>
            <a:off x="5054669" y="4250516"/>
            <a:ext cx="46164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 sz="900" dirty="0">
                <a:solidFill>
                  <a:schemeClr val="lt1"/>
                </a:solidFill>
              </a:rPr>
              <a:t>L O R E N A  A C E V E S, PhD  &amp;  </a:t>
            </a:r>
            <a:r>
              <a:rPr lang="en" sz="900" dirty="0">
                <a:solidFill>
                  <a:schemeClr val="lt1"/>
                </a:solidFill>
                <a:latin typeface="Arial"/>
                <a:ea typeface="Arial"/>
                <a:cs typeface="Arial"/>
                <a:sym typeface="Arial"/>
              </a:rPr>
              <a:t>K R I S S I</a:t>
            </a:r>
            <a:r>
              <a:rPr lang="en" sz="900" dirty="0">
                <a:solidFill>
                  <a:schemeClr val="lt1"/>
                </a:solidFill>
              </a:rPr>
              <a:t> </a:t>
            </a:r>
            <a:r>
              <a:rPr lang="en" sz="900" dirty="0">
                <a:solidFill>
                  <a:schemeClr val="lt1"/>
                </a:solidFill>
                <a:latin typeface="Arial"/>
                <a:ea typeface="Arial"/>
                <a:cs typeface="Arial"/>
                <a:sym typeface="Arial"/>
              </a:rPr>
              <a:t>A   C A M P O S   S P I V E Y </a:t>
            </a:r>
            <a:endParaRPr sz="1100" dirty="0"/>
          </a:p>
          <a:p>
            <a:pPr marL="0" marR="0" lvl="0" indent="0" algn="l" rtl="0">
              <a:lnSpc>
                <a:spcPct val="150000"/>
              </a:lnSpc>
              <a:spcBef>
                <a:spcPts val="0"/>
              </a:spcBef>
              <a:spcAft>
                <a:spcPts val="0"/>
              </a:spcAft>
              <a:buNone/>
            </a:pPr>
            <a:r>
              <a:rPr lang="en" sz="900" dirty="0">
                <a:solidFill>
                  <a:schemeClr val="lt1"/>
                </a:solidFill>
              </a:rPr>
              <a:t>C H I L D   T R E N D S  &amp;  </a:t>
            </a:r>
            <a:r>
              <a:rPr lang="en" sz="900" dirty="0">
                <a:solidFill>
                  <a:schemeClr val="lt1"/>
                </a:solidFill>
                <a:latin typeface="Arial"/>
                <a:ea typeface="Arial"/>
                <a:cs typeface="Arial"/>
                <a:sym typeface="Arial"/>
              </a:rPr>
              <a:t>N S C A F</a:t>
            </a:r>
            <a:endParaRPr sz="900" dirty="0">
              <a:solidFill>
                <a:schemeClr val="lt1"/>
              </a:solidFill>
              <a:latin typeface="Arial"/>
              <a:ea typeface="Arial"/>
              <a:cs typeface="Arial"/>
              <a:sym typeface="Arial"/>
            </a:endParaRPr>
          </a:p>
        </p:txBody>
      </p:sp>
      <p:pic>
        <p:nvPicPr>
          <p:cNvPr id="63" name="Google Shape;63;p13" descr="A close up of feathers&#10;&#10;AI-generated content may be incorrect."/>
          <p:cNvPicPr preferRelativeResize="0"/>
          <p:nvPr/>
        </p:nvPicPr>
        <p:blipFill rotWithShape="1">
          <a:blip r:embed="rId7">
            <a:alphaModFix/>
          </a:blip>
          <a:srcRect/>
          <a:stretch/>
        </p:blipFill>
        <p:spPr>
          <a:xfrm rot="-623514">
            <a:off x="850819" y="1544699"/>
            <a:ext cx="1537903" cy="3601604"/>
          </a:xfrm>
          <a:prstGeom prst="rect">
            <a:avLst/>
          </a:prstGeom>
          <a:noFill/>
          <a:ln>
            <a:noFill/>
          </a:ln>
        </p:spPr>
      </p:pic>
      <p:sp>
        <p:nvSpPr>
          <p:cNvPr id="64" name="Google Shape;64;p13"/>
          <p:cNvSpPr txBox="1"/>
          <p:nvPr/>
        </p:nvSpPr>
        <p:spPr>
          <a:xfrm>
            <a:off x="4365100" y="2963550"/>
            <a:ext cx="4513200" cy="12237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Clr>
                <a:schemeClr val="dk1"/>
              </a:buClr>
              <a:buSzPts val="1100"/>
              <a:buFont typeface="Arial"/>
              <a:buNone/>
            </a:pPr>
            <a:r>
              <a:rPr lang="en" sz="2500">
                <a:solidFill>
                  <a:schemeClr val="lt1"/>
                </a:solidFill>
                <a:latin typeface="Roboto Slab"/>
                <a:ea typeface="Roboto Slab"/>
                <a:cs typeface="Roboto Slab"/>
                <a:sym typeface="Roboto Slab"/>
              </a:rPr>
              <a:t>School Choice Trends in </a:t>
            </a:r>
            <a:endParaRPr sz="2500">
              <a:solidFill>
                <a:schemeClr val="lt1"/>
              </a:solidFill>
              <a:latin typeface="Roboto Slab"/>
              <a:ea typeface="Roboto Slab"/>
              <a:cs typeface="Roboto Slab"/>
              <a:sym typeface="Roboto Slab"/>
            </a:endParaRPr>
          </a:p>
          <a:p>
            <a:pPr marL="0" lvl="0" indent="0" algn="ctr" rtl="0">
              <a:spcBef>
                <a:spcPts val="0"/>
              </a:spcBef>
              <a:spcAft>
                <a:spcPts val="0"/>
              </a:spcAft>
              <a:buClr>
                <a:schemeClr val="dk1"/>
              </a:buClr>
              <a:buSzPts val="1100"/>
              <a:buFont typeface="Arial"/>
              <a:buNone/>
            </a:pPr>
            <a:r>
              <a:rPr lang="en" sz="2500">
                <a:solidFill>
                  <a:schemeClr val="lt1"/>
                </a:solidFill>
                <a:latin typeface="Roboto Slab"/>
                <a:ea typeface="Roboto Slab"/>
                <a:cs typeface="Roboto Slab"/>
                <a:sym typeface="Roboto Slab"/>
              </a:rPr>
              <a:t>5 Key States with a Spotlight on Hispanic Students</a:t>
            </a:r>
            <a:endParaRPr sz="2500">
              <a:solidFill>
                <a:schemeClr val="lt1"/>
              </a:solidFill>
              <a:latin typeface="Mulish"/>
              <a:ea typeface="Mulish"/>
              <a:cs typeface="Mulish"/>
              <a:sym typeface="Mulish"/>
            </a:endParaRPr>
          </a:p>
        </p:txBody>
      </p:sp>
      <p:pic>
        <p:nvPicPr>
          <p:cNvPr id="65" name="Google Shape;65;p13" descr="A black background with brown dots&#10;&#10;AI-generated content may be incorrect."/>
          <p:cNvPicPr preferRelativeResize="0"/>
          <p:nvPr/>
        </p:nvPicPr>
        <p:blipFill rotWithShape="1">
          <a:blip r:embed="rId8">
            <a:alphaModFix/>
          </a:blip>
          <a:srcRect/>
          <a:stretch/>
        </p:blipFill>
        <p:spPr>
          <a:xfrm>
            <a:off x="28130" y="0"/>
            <a:ext cx="2034799" cy="388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 name="Google Shape;149;p22" descr="A feather on a black background&#10;&#10;AI-generated content may be incorrect."/>
          <p:cNvPicPr preferRelativeResize="0"/>
          <p:nvPr/>
        </p:nvPicPr>
        <p:blipFill rotWithShape="1">
          <a:blip r:embed="rId3">
            <a:alphaModFix/>
          </a:blip>
          <a:srcRect/>
          <a:stretch/>
        </p:blipFill>
        <p:spPr>
          <a:xfrm>
            <a:off x="7227843" y="439652"/>
            <a:ext cx="1679530" cy="4767608"/>
          </a:xfrm>
          <a:prstGeom prst="rect">
            <a:avLst/>
          </a:prstGeom>
          <a:noFill/>
          <a:ln>
            <a:noFill/>
          </a:ln>
        </p:spPr>
      </p:pic>
      <p:pic>
        <p:nvPicPr>
          <p:cNvPr id="150" name="Google Shape;150;p22"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51" name="Google Shape;151;p22"/>
          <p:cNvSpPr txBox="1"/>
          <p:nvPr/>
        </p:nvSpPr>
        <p:spPr>
          <a:xfrm>
            <a:off x="574075" y="693618"/>
            <a:ext cx="6738000" cy="1011016"/>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None/>
            </a:pPr>
            <a:endParaRPr dirty="0">
              <a:solidFill>
                <a:schemeClr val="dk2"/>
              </a:solidFill>
              <a:latin typeface="Mulish"/>
              <a:ea typeface="Mulish"/>
              <a:cs typeface="Mulish"/>
              <a:sym typeface="Mulish"/>
            </a:endParaRPr>
          </a:p>
          <a:p>
            <a:pPr marL="120650" lvl="0" algn="l" rtl="0">
              <a:lnSpc>
                <a:spcPct val="90000"/>
              </a:lnSpc>
              <a:spcBef>
                <a:spcPts val="0"/>
              </a:spcBef>
              <a:spcAft>
                <a:spcPts val="0"/>
              </a:spcAft>
              <a:buClr>
                <a:schemeClr val="dk2"/>
              </a:buClr>
              <a:buSzPts val="1700"/>
            </a:pPr>
            <a:r>
              <a:rPr lang="en-US" sz="1800" dirty="0">
                <a:solidFill>
                  <a:schemeClr val="dk2"/>
                </a:solidFill>
                <a:latin typeface="Mulish"/>
                <a:ea typeface="Mulish"/>
                <a:cs typeface="Mulish"/>
                <a:sym typeface="Mulish"/>
              </a:rPr>
              <a:t>Enrollment percentages for Hispanic students by school type for the 2024-2025 school year:</a:t>
            </a:r>
          </a:p>
          <a:p>
            <a:pPr marL="457200" lvl="0" indent="-336550">
              <a:lnSpc>
                <a:spcPct val="90000"/>
              </a:lnSpc>
              <a:buClr>
                <a:schemeClr val="dk2"/>
              </a:buClr>
              <a:buSzPts val="1700"/>
              <a:buFont typeface="Mulish"/>
              <a:buChar char="▪"/>
            </a:pPr>
            <a:r>
              <a:rPr lang="en-US" sz="1800" dirty="0">
                <a:solidFill>
                  <a:schemeClr val="dk2"/>
                </a:solidFill>
                <a:latin typeface="Mulish"/>
                <a:ea typeface="Mulish"/>
                <a:cs typeface="Mulish"/>
                <a:sym typeface="Mulish"/>
              </a:rPr>
              <a:t>Total enrollment: 537,519 Hispanic students </a:t>
            </a:r>
          </a:p>
        </p:txBody>
      </p:sp>
      <p:sp>
        <p:nvSpPr>
          <p:cNvPr id="152" name="Google Shape;152;p22"/>
          <p:cNvSpPr txBox="1"/>
          <p:nvPr/>
        </p:nvSpPr>
        <p:spPr>
          <a:xfrm>
            <a:off x="435425" y="395975"/>
            <a:ext cx="8134500" cy="500107"/>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2800" dirty="0">
                <a:solidFill>
                  <a:schemeClr val="dk2"/>
                </a:solidFill>
                <a:latin typeface="Mulish"/>
                <a:ea typeface="Mulish"/>
                <a:cs typeface="Mulish"/>
                <a:sym typeface="Mulish"/>
              </a:rPr>
              <a:t>Arizona Enrollment Trends by School Type</a:t>
            </a:r>
          </a:p>
        </p:txBody>
      </p:sp>
      <p:sp>
        <p:nvSpPr>
          <p:cNvPr id="153" name="Google Shape;153;p22"/>
          <p:cNvSpPr txBox="1"/>
          <p:nvPr/>
        </p:nvSpPr>
        <p:spPr>
          <a:xfrm>
            <a:off x="225025" y="4700850"/>
            <a:ext cx="8395500" cy="1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Arizona Department of Education: Accountability and Research Data: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Accountability &amp; Research Data | Arizona Department of Education</a:t>
            </a:r>
            <a:endParaRPr sz="900">
              <a:solidFill>
                <a:srgbClr val="FFFFFF"/>
              </a:solidFill>
              <a:latin typeface="Mulish"/>
              <a:ea typeface="Mulish"/>
              <a:cs typeface="Mulish"/>
              <a:sym typeface="Mulish"/>
            </a:endParaRPr>
          </a:p>
        </p:txBody>
      </p:sp>
      <p:graphicFrame>
        <p:nvGraphicFramePr>
          <p:cNvPr id="2" name="Chart 1">
            <a:extLst>
              <a:ext uri="{FF2B5EF4-FFF2-40B4-BE49-F238E27FC236}">
                <a16:creationId xmlns:a16="http://schemas.microsoft.com/office/drawing/2014/main" id="{30E6DDD3-6FE1-3614-5B26-49AEFA996A93}"/>
              </a:ext>
            </a:extLst>
          </p:cNvPr>
          <p:cNvGraphicFramePr/>
          <p:nvPr>
            <p:extLst>
              <p:ext uri="{D42A27DB-BD31-4B8C-83A1-F6EECF244321}">
                <p14:modId xmlns:p14="http://schemas.microsoft.com/office/powerpoint/2010/main" val="2329295880"/>
              </p:ext>
            </p:extLst>
          </p:nvPr>
        </p:nvGraphicFramePr>
        <p:xfrm>
          <a:off x="821163" y="1886538"/>
          <a:ext cx="6490911" cy="305569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9" name="Google Shape;169;p24" descr="A feather on a black background&#10;&#10;AI-generated content may be incorrect."/>
          <p:cNvPicPr preferRelativeResize="0"/>
          <p:nvPr/>
        </p:nvPicPr>
        <p:blipFill rotWithShape="1">
          <a:blip r:embed="rId3">
            <a:alphaModFix/>
          </a:blip>
          <a:srcRect/>
          <a:stretch/>
        </p:blipFill>
        <p:spPr>
          <a:xfrm>
            <a:off x="7172143" y="439652"/>
            <a:ext cx="1679530" cy="4767608"/>
          </a:xfrm>
          <a:prstGeom prst="rect">
            <a:avLst/>
          </a:prstGeom>
          <a:noFill/>
          <a:ln>
            <a:noFill/>
          </a:ln>
        </p:spPr>
      </p:pic>
      <p:pic>
        <p:nvPicPr>
          <p:cNvPr id="170" name="Google Shape;170;p24"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72" name="Google Shape;172;p24"/>
          <p:cNvSpPr txBox="1"/>
          <p:nvPr/>
        </p:nvSpPr>
        <p:spPr>
          <a:xfrm>
            <a:off x="435425" y="395975"/>
            <a:ext cx="8134500" cy="9927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Arizona Trends for Empowerment Scholarship Account</a:t>
            </a:r>
            <a:endParaRPr sz="2300">
              <a:solidFill>
                <a:schemeClr val="dk2"/>
              </a:solidFill>
              <a:latin typeface="Mulish"/>
              <a:ea typeface="Mulish"/>
              <a:cs typeface="Mulish"/>
              <a:sym typeface="Mulish"/>
            </a:endParaRPr>
          </a:p>
        </p:txBody>
      </p:sp>
      <p:sp>
        <p:nvSpPr>
          <p:cNvPr id="173" name="Google Shape;173;p24"/>
          <p:cNvSpPr txBox="1"/>
          <p:nvPr/>
        </p:nvSpPr>
        <p:spPr>
          <a:xfrm>
            <a:off x="404900" y="4690900"/>
            <a:ext cx="8395500" cy="1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Arizona Department of Education: Accountability and Research Data: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Accountability &amp; Research Data | Arizona Department of Education</a:t>
            </a:r>
            <a:endParaRPr sz="900">
              <a:solidFill>
                <a:srgbClr val="FFFFFF"/>
              </a:solidFill>
              <a:latin typeface="Mulish"/>
              <a:ea typeface="Mulish"/>
              <a:cs typeface="Mulish"/>
              <a:sym typeface="Mulish"/>
            </a:endParaRPr>
          </a:p>
        </p:txBody>
      </p:sp>
      <p:graphicFrame>
        <p:nvGraphicFramePr>
          <p:cNvPr id="3" name="Table 2">
            <a:extLst>
              <a:ext uri="{FF2B5EF4-FFF2-40B4-BE49-F238E27FC236}">
                <a16:creationId xmlns:a16="http://schemas.microsoft.com/office/drawing/2014/main" id="{C5B36879-9943-46C9-9B6F-A4C1E576F99E}"/>
              </a:ext>
            </a:extLst>
          </p:cNvPr>
          <p:cNvGraphicFramePr>
            <a:graphicFrameLocks noGrp="1"/>
          </p:cNvGraphicFramePr>
          <p:nvPr>
            <p:extLst>
              <p:ext uri="{D42A27DB-BD31-4B8C-83A1-F6EECF244321}">
                <p14:modId xmlns:p14="http://schemas.microsoft.com/office/powerpoint/2010/main" val="4185209109"/>
              </p:ext>
            </p:extLst>
          </p:nvPr>
        </p:nvGraphicFramePr>
        <p:xfrm>
          <a:off x="292328" y="1816103"/>
          <a:ext cx="6879816" cy="1656080"/>
        </p:xfrm>
        <a:graphic>
          <a:graphicData uri="http://schemas.openxmlformats.org/drawingml/2006/table">
            <a:tbl>
              <a:tblPr firstRow="1" bandRow="1">
                <a:tableStyleId>{00A15C55-8517-42AA-B614-E9B94910E393}</a:tableStyleId>
              </a:tblPr>
              <a:tblGrid>
                <a:gridCol w="2175664">
                  <a:extLst>
                    <a:ext uri="{9D8B030D-6E8A-4147-A177-3AD203B41FA5}">
                      <a16:colId xmlns:a16="http://schemas.microsoft.com/office/drawing/2014/main" val="2926225516"/>
                    </a:ext>
                  </a:extLst>
                </a:gridCol>
                <a:gridCol w="2299317">
                  <a:extLst>
                    <a:ext uri="{9D8B030D-6E8A-4147-A177-3AD203B41FA5}">
                      <a16:colId xmlns:a16="http://schemas.microsoft.com/office/drawing/2014/main" val="2810925868"/>
                    </a:ext>
                  </a:extLst>
                </a:gridCol>
                <a:gridCol w="2404835">
                  <a:extLst>
                    <a:ext uri="{9D8B030D-6E8A-4147-A177-3AD203B41FA5}">
                      <a16:colId xmlns:a16="http://schemas.microsoft.com/office/drawing/2014/main" val="3128210900"/>
                    </a:ext>
                  </a:extLst>
                </a:gridCol>
              </a:tblGrid>
              <a:tr h="370840">
                <a:tc>
                  <a:txBody>
                    <a:bodyPr/>
                    <a:lstStyle/>
                    <a:p>
                      <a:r>
                        <a:rPr lang="en-US" sz="1800" dirty="0">
                          <a:latin typeface="Mulish" panose="020B0604020202020204" charset="0"/>
                        </a:rPr>
                        <a:t>2024-2025 School Year</a:t>
                      </a:r>
                    </a:p>
                  </a:txBody>
                  <a:tcPr/>
                </a:tc>
                <a:tc>
                  <a:txBody>
                    <a:bodyPr/>
                    <a:lstStyle/>
                    <a:p>
                      <a:r>
                        <a:rPr lang="en-US" sz="1800" dirty="0">
                          <a:latin typeface="Mulish" panose="020B0604020202020204" charset="0"/>
                        </a:rPr>
                        <a:t>Number of Students Receiving ESA Funding</a:t>
                      </a:r>
                    </a:p>
                  </a:txBody>
                  <a:tcPr/>
                </a:tc>
                <a:tc>
                  <a:txBody>
                    <a:bodyPr/>
                    <a:lstStyle/>
                    <a:p>
                      <a:r>
                        <a:rPr lang="en-US" sz="1800" dirty="0">
                          <a:latin typeface="Mulish" panose="020B0604020202020204" charset="0"/>
                        </a:rPr>
                        <a:t>Percent of Students in AZ Receiving ESA Funding</a:t>
                      </a:r>
                    </a:p>
                  </a:txBody>
                  <a:tcPr/>
                </a:tc>
                <a:extLst>
                  <a:ext uri="{0D108BD9-81ED-4DB2-BD59-A6C34878D82A}">
                    <a16:rowId xmlns:a16="http://schemas.microsoft.com/office/drawing/2014/main" val="3799074573"/>
                  </a:ext>
                </a:extLst>
              </a:tr>
              <a:tr h="370840">
                <a:tc>
                  <a:txBody>
                    <a:bodyPr/>
                    <a:lstStyle/>
                    <a:p>
                      <a:r>
                        <a:rPr lang="en-US" dirty="0">
                          <a:latin typeface="Mulish" panose="020B0604020202020204" charset="0"/>
                        </a:rPr>
                        <a:t>Students in AZ</a:t>
                      </a:r>
                    </a:p>
                  </a:txBody>
                  <a:tcPr/>
                </a:tc>
                <a:tc>
                  <a:txBody>
                    <a:bodyPr/>
                    <a:lstStyle/>
                    <a:p>
                      <a:r>
                        <a:rPr lang="en-US" dirty="0">
                          <a:latin typeface="Mulish" panose="020B0604020202020204" charset="0"/>
                        </a:rPr>
                        <a:t>74,578</a:t>
                      </a:r>
                    </a:p>
                  </a:txBody>
                  <a:tcPr/>
                </a:tc>
                <a:tc>
                  <a:txBody>
                    <a:bodyPr/>
                    <a:lstStyle/>
                    <a:p>
                      <a:r>
                        <a:rPr lang="en-US" dirty="0">
                          <a:latin typeface="Mulish" panose="020B0604020202020204" charset="0"/>
                        </a:rPr>
                        <a:t>6.8% </a:t>
                      </a:r>
                    </a:p>
                  </a:txBody>
                  <a:tcPr/>
                </a:tc>
                <a:extLst>
                  <a:ext uri="{0D108BD9-81ED-4DB2-BD59-A6C34878D82A}">
                    <a16:rowId xmlns:a16="http://schemas.microsoft.com/office/drawing/2014/main" val="3893484353"/>
                  </a:ext>
                </a:extLst>
              </a:tr>
              <a:tr h="370840">
                <a:tc>
                  <a:txBody>
                    <a:bodyPr/>
                    <a:lstStyle/>
                    <a:p>
                      <a:r>
                        <a:rPr lang="en-US" dirty="0">
                          <a:latin typeface="Mulish" panose="020B0604020202020204" charset="0"/>
                        </a:rPr>
                        <a:t>Hispanic Students in AZ</a:t>
                      </a:r>
                    </a:p>
                  </a:txBody>
                  <a:tcPr/>
                </a:tc>
                <a:tc>
                  <a:txBody>
                    <a:bodyPr/>
                    <a:lstStyle/>
                    <a:p>
                      <a:r>
                        <a:rPr lang="en-US" dirty="0">
                          <a:latin typeface="Mulish" panose="020B0604020202020204" charset="0"/>
                        </a:rPr>
                        <a:t>Estimated 37,298</a:t>
                      </a:r>
                    </a:p>
                  </a:txBody>
                  <a:tcPr/>
                </a:tc>
                <a:tc>
                  <a:txBody>
                    <a:bodyPr/>
                    <a:lstStyle/>
                    <a:p>
                      <a:r>
                        <a:rPr lang="en-US" dirty="0">
                          <a:latin typeface="Mulish" panose="020B0604020202020204" charset="0"/>
                        </a:rPr>
                        <a:t>Estimated 3.4%</a:t>
                      </a:r>
                    </a:p>
                  </a:txBody>
                  <a:tcPr/>
                </a:tc>
                <a:extLst>
                  <a:ext uri="{0D108BD9-81ED-4DB2-BD59-A6C34878D82A}">
                    <a16:rowId xmlns:a16="http://schemas.microsoft.com/office/drawing/2014/main" val="115326007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9" name="Google Shape;179;p25" descr="A feather on a black background&#10;&#10;AI-generated content may be incorrect."/>
          <p:cNvPicPr preferRelativeResize="0"/>
          <p:nvPr/>
        </p:nvPicPr>
        <p:blipFill rotWithShape="1">
          <a:blip r:embed="rId3">
            <a:alphaModFix/>
          </a:blip>
          <a:srcRect/>
          <a:stretch/>
        </p:blipFill>
        <p:spPr>
          <a:xfrm>
            <a:off x="6783618" y="395977"/>
            <a:ext cx="1679530" cy="4767608"/>
          </a:xfrm>
          <a:prstGeom prst="rect">
            <a:avLst/>
          </a:prstGeom>
          <a:noFill/>
          <a:ln>
            <a:noFill/>
          </a:ln>
        </p:spPr>
      </p:pic>
      <p:pic>
        <p:nvPicPr>
          <p:cNvPr id="180" name="Google Shape;180;p25"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81" name="Google Shape;181;p25"/>
          <p:cNvSpPr txBox="1"/>
          <p:nvPr/>
        </p:nvSpPr>
        <p:spPr>
          <a:xfrm>
            <a:off x="435425" y="1352540"/>
            <a:ext cx="6408000" cy="1343414"/>
          </a:xfrm>
          <a:prstGeom prst="rect">
            <a:avLst/>
          </a:prstGeom>
          <a:noFill/>
          <a:ln>
            <a:noFill/>
          </a:ln>
        </p:spPr>
        <p:txBody>
          <a:bodyPr spcFirstLastPara="1" wrap="square" lIns="68575" tIns="34275" rIns="68575" bIns="34275" anchor="t" anchorCtr="0">
            <a:spAutoFit/>
          </a:bodyPr>
          <a:lstStyle/>
          <a:p>
            <a:pPr marL="457200" indent="-349250">
              <a:lnSpc>
                <a:spcPct val="115000"/>
              </a:lnSpc>
              <a:buClr>
                <a:schemeClr val="dk2"/>
              </a:buClr>
              <a:buSzPts val="1900"/>
              <a:buFont typeface="Wingdings" panose="05000000000000000000" pitchFamily="2" charset="2"/>
              <a:buChar char="§"/>
            </a:pPr>
            <a:r>
              <a:rPr lang="en" sz="1800" dirty="0">
                <a:solidFill>
                  <a:schemeClr val="dk2"/>
                </a:solidFill>
                <a:latin typeface="Mulish"/>
                <a:ea typeface="Mulish"/>
                <a:cs typeface="Mulish"/>
                <a:sym typeface="Mulish"/>
              </a:rPr>
              <a:t>In the Arizona during the 2023-2024 school year, ~5 to 6.99% of students were homeschooled.</a:t>
            </a:r>
            <a:endParaRPr lang="en-US" sz="1800" dirty="0">
              <a:solidFill>
                <a:schemeClr val="dk2"/>
              </a:solidFill>
              <a:latin typeface="Mulish"/>
              <a:ea typeface="Mulish"/>
              <a:cs typeface="Mulish"/>
              <a:sym typeface="Mulish"/>
            </a:endParaRP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 sz="1800" dirty="0">
                <a:solidFill>
                  <a:schemeClr val="dk2"/>
                </a:solidFill>
                <a:latin typeface="Mulish"/>
                <a:ea typeface="Mulish"/>
                <a:cs typeface="Mulish"/>
                <a:sym typeface="Mulish"/>
              </a:rPr>
              <a:t>Across t</a:t>
            </a:r>
            <a:r>
              <a:rPr lang="en-US" sz="1800" dirty="0">
                <a:solidFill>
                  <a:schemeClr val="dk2"/>
                </a:solidFill>
                <a:latin typeface="Mulish"/>
                <a:ea typeface="Mulish"/>
                <a:cs typeface="Mulish"/>
                <a:sym typeface="Mulish"/>
              </a:rPr>
              <a:t>he</a:t>
            </a:r>
            <a:r>
              <a:rPr lang="en" sz="1800" dirty="0">
                <a:solidFill>
                  <a:schemeClr val="dk2"/>
                </a:solidFill>
                <a:latin typeface="Mulish"/>
                <a:ea typeface="Mulish"/>
                <a:cs typeface="Mulish"/>
                <a:sym typeface="Mulish"/>
              </a:rPr>
              <a:t> </a:t>
            </a:r>
            <a:r>
              <a:rPr lang="en-US" sz="1800" dirty="0">
                <a:solidFill>
                  <a:schemeClr val="dk2"/>
                </a:solidFill>
                <a:latin typeface="Mulish"/>
                <a:ea typeface="Mulish"/>
                <a:cs typeface="Mulish"/>
                <a:sym typeface="Mulish"/>
              </a:rPr>
              <a:t>United States</a:t>
            </a:r>
            <a:r>
              <a:rPr lang="en" sz="1800" dirty="0">
                <a:solidFill>
                  <a:schemeClr val="dk2"/>
                </a:solidFill>
                <a:latin typeface="Mulish"/>
                <a:ea typeface="Mulish"/>
                <a:cs typeface="Mulish"/>
                <a:sym typeface="Mulish"/>
              </a:rPr>
              <a:t>, 18% of homeschool students were Hispanic. </a:t>
            </a:r>
            <a:endParaRPr lang="en-US" sz="1800" dirty="0">
              <a:solidFill>
                <a:schemeClr val="dk1"/>
              </a:solidFill>
              <a:latin typeface="Mulish"/>
              <a:ea typeface="Mulish"/>
              <a:cs typeface="Mulish"/>
              <a:sym typeface="Mulish"/>
            </a:endParaRPr>
          </a:p>
        </p:txBody>
      </p:sp>
      <p:sp>
        <p:nvSpPr>
          <p:cNvPr id="182" name="Google Shape;182;p25"/>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Arizona Homeschool Trends</a:t>
            </a:r>
            <a:endParaRPr sz="3000">
              <a:solidFill>
                <a:schemeClr val="dk2"/>
              </a:solidFill>
              <a:latin typeface="Mulish"/>
              <a:ea typeface="Mulish"/>
              <a:cs typeface="Mulish"/>
              <a:sym typeface="Mulish"/>
            </a:endParaRPr>
          </a:p>
        </p:txBody>
      </p:sp>
      <p:sp>
        <p:nvSpPr>
          <p:cNvPr id="183" name="Google Shape;183;p25"/>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John Hopkins Institute for Education Policy</a:t>
            </a:r>
            <a:endParaRPr sz="900">
              <a:solidFill>
                <a:srgbClr val="004065"/>
              </a:solidFill>
              <a:latin typeface="Mulish"/>
              <a:ea typeface="Mulish"/>
              <a:cs typeface="Mulish"/>
              <a:sym typeface="Mulish"/>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9" name="Google Shape;189;p26"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190" name="Google Shape;190;p26"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91" name="Google Shape;191;p26"/>
          <p:cNvSpPr txBox="1"/>
          <p:nvPr/>
        </p:nvSpPr>
        <p:spPr>
          <a:xfrm>
            <a:off x="435425" y="1390441"/>
            <a:ext cx="6408000" cy="1679660"/>
          </a:xfrm>
          <a:prstGeom prst="rect">
            <a:avLst/>
          </a:prstGeom>
          <a:noFill/>
          <a:ln>
            <a:noFill/>
          </a:ln>
        </p:spPr>
        <p:txBody>
          <a:bodyPr spcFirstLastPara="1" wrap="square" lIns="68575" tIns="34275" rIns="68575" bIns="34275" anchor="t" anchorCtr="0">
            <a:spAutoFit/>
          </a:bodyPr>
          <a:lstStyle/>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Some of Arizona’s students are also enrolled in private schools. </a:t>
            </a: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According to the National Center for Education Statistics for the 2021-2022 school year, 6% of students in Arizona are enrolled in private schools</a:t>
            </a:r>
            <a:r>
              <a:rPr lang="en" sz="1900" dirty="0">
                <a:solidFill>
                  <a:schemeClr val="dk2"/>
                </a:solidFill>
                <a:latin typeface="Mulish"/>
                <a:ea typeface="Mulish"/>
                <a:cs typeface="Mulish"/>
                <a:sym typeface="Mulish"/>
              </a:rPr>
              <a:t>.</a:t>
            </a:r>
            <a:endParaRPr lang="en-US" sz="1900" dirty="0">
              <a:solidFill>
                <a:schemeClr val="dk2"/>
              </a:solidFill>
              <a:latin typeface="Mulish"/>
              <a:ea typeface="Mulish"/>
              <a:cs typeface="Mulish"/>
              <a:sym typeface="Mulish"/>
            </a:endParaRPr>
          </a:p>
        </p:txBody>
      </p:sp>
      <p:sp>
        <p:nvSpPr>
          <p:cNvPr id="192" name="Google Shape;192;p26"/>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Arizona Private School Trends</a:t>
            </a:r>
            <a:endParaRPr sz="3000">
              <a:solidFill>
                <a:schemeClr val="dk2"/>
              </a:solidFill>
              <a:latin typeface="Mulish"/>
              <a:ea typeface="Mulish"/>
              <a:cs typeface="Mulish"/>
              <a:sym typeface="Mulish"/>
            </a:endParaRPr>
          </a:p>
        </p:txBody>
      </p:sp>
      <p:sp>
        <p:nvSpPr>
          <p:cNvPr id="193" name="Google Shape;193;p26"/>
          <p:cNvSpPr txBox="1"/>
          <p:nvPr/>
        </p:nvSpPr>
        <p:spPr>
          <a:xfrm>
            <a:off x="404900" y="4690900"/>
            <a:ext cx="8395500" cy="2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NCES- Private School Enrollment: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https://nces.ed.gov/programs/coe/indicator/cgc/private-school-enrollment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latin typeface="Mulish"/>
              <a:ea typeface="Mulish"/>
              <a:cs typeface="Mulish"/>
              <a:sym typeface="Mulis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p:nvPr/>
        </p:nvSpPr>
        <p:spPr>
          <a:xfrm>
            <a:off x="939950" y="0"/>
            <a:ext cx="3720000" cy="5143500"/>
          </a:xfrm>
          <a:prstGeom prst="rect">
            <a:avLst/>
          </a:prstGeom>
          <a:solidFill>
            <a:srgbClr val="667331">
              <a:alpha val="5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9" name="Google Shape;199;p27"/>
          <p:cNvPicPr preferRelativeResize="0"/>
          <p:nvPr/>
        </p:nvPicPr>
        <p:blipFill rotWithShape="1">
          <a:blip r:embed="rId3">
            <a:alphaModFix/>
          </a:blip>
          <a:srcRect/>
          <a:stretch/>
        </p:blipFill>
        <p:spPr>
          <a:xfrm rot="-5400000">
            <a:off x="4596074" y="3578836"/>
            <a:ext cx="409575" cy="4324350"/>
          </a:xfrm>
          <a:prstGeom prst="rect">
            <a:avLst/>
          </a:prstGeom>
          <a:noFill/>
          <a:ln>
            <a:noFill/>
          </a:ln>
        </p:spPr>
      </p:pic>
      <p:sp>
        <p:nvSpPr>
          <p:cNvPr id="200" name="Google Shape;200;p27"/>
          <p:cNvSpPr/>
          <p:nvPr/>
        </p:nvSpPr>
        <p:spPr>
          <a:xfrm>
            <a:off x="1377475" y="0"/>
            <a:ext cx="3373200" cy="5134500"/>
          </a:xfrm>
          <a:prstGeom prst="rect">
            <a:avLst/>
          </a:prstGeom>
          <a:gradFill>
            <a:gsLst>
              <a:gs pos="0">
                <a:srgbClr val="FFFFFF">
                  <a:alpha val="0"/>
                </a:srgbClr>
              </a:gs>
              <a:gs pos="75000">
                <a:schemeClr val="lt1"/>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 name="Google Shape;201;p27"/>
          <p:cNvSpPr/>
          <p:nvPr/>
        </p:nvSpPr>
        <p:spPr>
          <a:xfrm>
            <a:off x="0" y="0"/>
            <a:ext cx="939900" cy="5143500"/>
          </a:xfrm>
          <a:prstGeom prst="rect">
            <a:avLst/>
          </a:prstGeom>
          <a:solidFill>
            <a:srgbClr val="667331">
              <a:alpha val="525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02" name="Google Shape;202;p27"/>
          <p:cNvCxnSpPr/>
          <p:nvPr/>
        </p:nvCxnSpPr>
        <p:spPr>
          <a:xfrm rot="10800000">
            <a:off x="437373" y="881787"/>
            <a:ext cx="2451300" cy="0"/>
          </a:xfrm>
          <a:prstGeom prst="straightConnector1">
            <a:avLst/>
          </a:prstGeom>
          <a:noFill/>
          <a:ln w="9525" cap="flat" cmpd="sng">
            <a:solidFill>
              <a:schemeClr val="lt1"/>
            </a:solidFill>
            <a:prstDash val="solid"/>
            <a:miter lim="800000"/>
            <a:headEnd type="none" w="sm" len="sm"/>
            <a:tailEnd type="none" w="sm" len="sm"/>
          </a:ln>
        </p:spPr>
      </p:cxnSp>
      <p:sp>
        <p:nvSpPr>
          <p:cNvPr id="203" name="Google Shape;203;p27"/>
          <p:cNvSpPr txBox="1"/>
          <p:nvPr/>
        </p:nvSpPr>
        <p:spPr>
          <a:xfrm>
            <a:off x="437525" y="1212150"/>
            <a:ext cx="2622600" cy="1546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800" b="1">
                <a:solidFill>
                  <a:schemeClr val="dk2"/>
                </a:solidFill>
                <a:latin typeface="Mulish"/>
                <a:ea typeface="Mulish"/>
                <a:cs typeface="Mulish"/>
                <a:sym typeface="Mulish"/>
              </a:rPr>
              <a:t>North </a:t>
            </a:r>
            <a:endParaRPr sz="4800" b="1">
              <a:solidFill>
                <a:schemeClr val="dk2"/>
              </a:solidFill>
              <a:latin typeface="Mulish"/>
              <a:ea typeface="Mulish"/>
              <a:cs typeface="Mulish"/>
              <a:sym typeface="Mulish"/>
            </a:endParaRPr>
          </a:p>
          <a:p>
            <a:pPr marL="0" marR="0" lvl="0" indent="0" algn="l" rtl="0">
              <a:spcBef>
                <a:spcPts val="0"/>
              </a:spcBef>
              <a:spcAft>
                <a:spcPts val="0"/>
              </a:spcAft>
              <a:buNone/>
            </a:pPr>
            <a:r>
              <a:rPr lang="en" sz="4800" b="1">
                <a:solidFill>
                  <a:schemeClr val="dk2"/>
                </a:solidFill>
                <a:latin typeface="Mulish"/>
                <a:ea typeface="Mulish"/>
                <a:cs typeface="Mulish"/>
                <a:sym typeface="Mulish"/>
              </a:rPr>
              <a:t>Carolina</a:t>
            </a:r>
            <a:endParaRPr sz="4800" b="1">
              <a:solidFill>
                <a:schemeClr val="dk2"/>
              </a:solidFill>
              <a:latin typeface="Mulish"/>
              <a:ea typeface="Mulish"/>
              <a:cs typeface="Mulish"/>
              <a:sym typeface="Mulish"/>
            </a:endParaRPr>
          </a:p>
        </p:txBody>
      </p:sp>
      <p:pic>
        <p:nvPicPr>
          <p:cNvPr id="204" name="Google Shape;204;p27" descr="Flag of North Carolina (Provided by Getty Images)"/>
          <p:cNvPicPr preferRelativeResize="0"/>
          <p:nvPr/>
        </p:nvPicPr>
        <p:blipFill>
          <a:blip r:embed="rId4">
            <a:alphaModFix/>
          </a:blip>
          <a:stretch>
            <a:fillRect/>
          </a:stretch>
        </p:blipFill>
        <p:spPr>
          <a:xfrm>
            <a:off x="3605950" y="721613"/>
            <a:ext cx="5319250" cy="3547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0" name="Google Shape;210;p28" descr="A feather on a black background&#10;&#10;AI-generated content may be incorrect."/>
          <p:cNvPicPr preferRelativeResize="0"/>
          <p:nvPr/>
        </p:nvPicPr>
        <p:blipFill rotWithShape="1">
          <a:blip r:embed="rId3">
            <a:alphaModFix/>
          </a:blip>
          <a:srcRect/>
          <a:stretch/>
        </p:blipFill>
        <p:spPr>
          <a:xfrm>
            <a:off x="7103968" y="439652"/>
            <a:ext cx="1679530" cy="4767608"/>
          </a:xfrm>
          <a:prstGeom prst="rect">
            <a:avLst/>
          </a:prstGeom>
          <a:noFill/>
          <a:ln>
            <a:noFill/>
          </a:ln>
        </p:spPr>
      </p:pic>
      <p:pic>
        <p:nvPicPr>
          <p:cNvPr id="211" name="Google Shape;211;p28"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12" name="Google Shape;212;p28"/>
          <p:cNvSpPr txBox="1"/>
          <p:nvPr/>
        </p:nvSpPr>
        <p:spPr>
          <a:xfrm>
            <a:off x="435425" y="1175195"/>
            <a:ext cx="6524100" cy="323736"/>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r>
              <a:rPr lang="en" sz="1800" dirty="0">
                <a:solidFill>
                  <a:schemeClr val="dk2"/>
                </a:solidFill>
                <a:latin typeface="Mulish"/>
                <a:ea typeface="Mulish"/>
                <a:cs typeface="Mulish"/>
                <a:sym typeface="Mulish"/>
              </a:rPr>
              <a:t>In North Carolina, for the 2024-2025 school year:</a:t>
            </a:r>
          </a:p>
          <a:p>
            <a:pPr marL="285750" lvl="0" indent="-285750" algn="l" rtl="0">
              <a:lnSpc>
                <a:spcPct val="115000"/>
              </a:lnSpc>
              <a:spcBef>
                <a:spcPts val="0"/>
              </a:spcBef>
              <a:spcAft>
                <a:spcPts val="0"/>
              </a:spcAft>
              <a:buFont typeface="Wingdings" panose="05000000000000000000" pitchFamily="2" charset="2"/>
              <a:buChar char="§"/>
            </a:pPr>
            <a:r>
              <a:rPr lang="en" sz="1800" dirty="0">
                <a:solidFill>
                  <a:schemeClr val="dk2"/>
                </a:solidFill>
                <a:latin typeface="Mulish"/>
                <a:ea typeface="Mulish"/>
                <a:cs typeface="Mulish"/>
                <a:sym typeface="Mulish"/>
              </a:rPr>
              <a:t>Total enrollment: 1,512,389</a:t>
            </a:r>
          </a:p>
        </p:txBody>
      </p:sp>
      <p:sp>
        <p:nvSpPr>
          <p:cNvPr id="213" name="Google Shape;213;p28"/>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Enrollment Trends </a:t>
            </a:r>
            <a:endParaRPr sz="2300">
              <a:solidFill>
                <a:schemeClr val="dk2"/>
              </a:solidFill>
              <a:latin typeface="Mulish"/>
              <a:ea typeface="Mulish"/>
              <a:cs typeface="Mulish"/>
              <a:sym typeface="Mulish"/>
            </a:endParaRPr>
          </a:p>
        </p:txBody>
      </p:sp>
      <p:sp>
        <p:nvSpPr>
          <p:cNvPr id="214" name="Google Shape;214;p28"/>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dirty="0">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North Carolina Department of Public Instruction</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latin typeface="Mulish"/>
              <a:ea typeface="Mulish"/>
              <a:cs typeface="Mulish"/>
              <a:sym typeface="Mulish"/>
            </a:endParaRPr>
          </a:p>
        </p:txBody>
      </p:sp>
      <p:graphicFrame>
        <p:nvGraphicFramePr>
          <p:cNvPr id="4" name="Chart 3">
            <a:extLst>
              <a:ext uri="{FF2B5EF4-FFF2-40B4-BE49-F238E27FC236}">
                <a16:creationId xmlns:a16="http://schemas.microsoft.com/office/drawing/2014/main" id="{D643C5FE-2766-7158-F59E-2BDCA1EC9BFE}"/>
              </a:ext>
            </a:extLst>
          </p:cNvPr>
          <p:cNvGraphicFramePr/>
          <p:nvPr>
            <p:extLst>
              <p:ext uri="{D42A27DB-BD31-4B8C-83A1-F6EECF244321}">
                <p14:modId xmlns:p14="http://schemas.microsoft.com/office/powerpoint/2010/main" val="1684312691"/>
              </p:ext>
            </p:extLst>
          </p:nvPr>
        </p:nvGraphicFramePr>
        <p:xfrm>
          <a:off x="769406" y="1652860"/>
          <a:ext cx="5474232" cy="32082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56AA09CC-90C1-9FFC-DF19-C00733AC993D}"/>
            </a:ext>
          </a:extLst>
        </p:cNvPr>
        <p:cNvGrpSpPr/>
        <p:nvPr/>
      </p:nvGrpSpPr>
      <p:grpSpPr>
        <a:xfrm>
          <a:off x="0" y="0"/>
          <a:ext cx="0" cy="0"/>
          <a:chOff x="0" y="0"/>
          <a:chExt cx="0" cy="0"/>
        </a:xfrm>
      </p:grpSpPr>
      <p:sp>
        <p:nvSpPr>
          <p:cNvPr id="219" name="Google Shape;219;p29">
            <a:extLst>
              <a:ext uri="{FF2B5EF4-FFF2-40B4-BE49-F238E27FC236}">
                <a16:creationId xmlns:a16="http://schemas.microsoft.com/office/drawing/2014/main" id="{67EAD06F-271E-87CE-BD40-27B746589D0A}"/>
              </a:ext>
            </a:extLst>
          </p:cNvPr>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0" name="Google Shape;220;p29" descr="A feather on a black background&#10;&#10;AI-generated content may be incorrect.">
            <a:extLst>
              <a:ext uri="{FF2B5EF4-FFF2-40B4-BE49-F238E27FC236}">
                <a16:creationId xmlns:a16="http://schemas.microsoft.com/office/drawing/2014/main" id="{44EA72B5-A6F8-C46D-27A9-85D5BA11D9BB}"/>
              </a:ext>
            </a:extLst>
          </p:cNvPr>
          <p:cNvPicPr preferRelativeResize="0"/>
          <p:nvPr/>
        </p:nvPicPr>
        <p:blipFill rotWithShape="1">
          <a:blip r:embed="rId3">
            <a:alphaModFix/>
          </a:blip>
          <a:srcRect/>
          <a:stretch/>
        </p:blipFill>
        <p:spPr>
          <a:xfrm>
            <a:off x="7103968" y="439652"/>
            <a:ext cx="1679530" cy="4767608"/>
          </a:xfrm>
          <a:prstGeom prst="rect">
            <a:avLst/>
          </a:prstGeom>
          <a:noFill/>
          <a:ln>
            <a:noFill/>
          </a:ln>
        </p:spPr>
      </p:pic>
      <p:pic>
        <p:nvPicPr>
          <p:cNvPr id="221" name="Google Shape;221;p29" descr="A black background with brown dots&#10;&#10;AI-generated content may be incorrect.">
            <a:extLst>
              <a:ext uri="{FF2B5EF4-FFF2-40B4-BE49-F238E27FC236}">
                <a16:creationId xmlns:a16="http://schemas.microsoft.com/office/drawing/2014/main" id="{CD5DA0BE-F371-6707-540F-35D0F1151025}"/>
              </a:ext>
            </a:extLst>
          </p:cNvPr>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22" name="Google Shape;222;p29">
            <a:extLst>
              <a:ext uri="{FF2B5EF4-FFF2-40B4-BE49-F238E27FC236}">
                <a16:creationId xmlns:a16="http://schemas.microsoft.com/office/drawing/2014/main" id="{83EACA3C-CA73-1B03-E130-EB3FD725BC44}"/>
              </a:ext>
            </a:extLst>
          </p:cNvPr>
          <p:cNvSpPr txBox="1"/>
          <p:nvPr/>
        </p:nvSpPr>
        <p:spPr>
          <a:xfrm>
            <a:off x="435425" y="1301112"/>
            <a:ext cx="6738000" cy="621506"/>
          </a:xfrm>
          <a:prstGeom prst="rect">
            <a:avLst/>
          </a:prstGeom>
          <a:noFill/>
          <a:ln>
            <a:noFill/>
          </a:ln>
        </p:spPr>
        <p:txBody>
          <a:bodyPr spcFirstLastPara="1" wrap="square" lIns="68575" tIns="34275" rIns="68575" bIns="34275" anchor="ctr" anchorCtr="0">
            <a:noAutofit/>
          </a:bodyPr>
          <a:lstStyle/>
          <a:p>
            <a:pPr>
              <a:lnSpc>
                <a:spcPct val="115000"/>
              </a:lnSpc>
            </a:pPr>
            <a:r>
              <a:rPr lang="en" sz="1800" dirty="0">
                <a:solidFill>
                  <a:schemeClr val="dk2"/>
                </a:solidFill>
                <a:latin typeface="Mulish"/>
                <a:ea typeface="Mulish"/>
                <a:cs typeface="Mulish"/>
                <a:sym typeface="Mulish"/>
              </a:rPr>
              <a:t>In North Carolina Local Education Agencies (LEAs) for the 2024-2025 school year:</a:t>
            </a:r>
          </a:p>
          <a:p>
            <a:pPr marL="285750" indent="-285750">
              <a:lnSpc>
                <a:spcPct val="115000"/>
              </a:lnSpc>
              <a:buFont typeface="Wingdings" panose="05000000000000000000" pitchFamily="2" charset="2"/>
              <a:buChar char="§"/>
            </a:pPr>
            <a:r>
              <a:rPr lang="en" sz="1800" dirty="0">
                <a:solidFill>
                  <a:schemeClr val="dk2"/>
                </a:solidFill>
                <a:latin typeface="Mulish"/>
                <a:ea typeface="Mulish"/>
                <a:cs typeface="Mulish"/>
                <a:sym typeface="Mulish"/>
              </a:rPr>
              <a:t>Total enrollment: 1,362,477</a:t>
            </a:r>
          </a:p>
          <a:p>
            <a:pPr marL="0" lvl="0" indent="0" algn="l" rtl="0">
              <a:lnSpc>
                <a:spcPct val="115000"/>
              </a:lnSpc>
              <a:spcBef>
                <a:spcPts val="0"/>
              </a:spcBef>
              <a:spcAft>
                <a:spcPts val="0"/>
              </a:spcAft>
              <a:buNone/>
            </a:pPr>
            <a:endParaRPr sz="1500" dirty="0">
              <a:solidFill>
                <a:schemeClr val="dk2"/>
              </a:solidFill>
              <a:latin typeface="Mulish"/>
              <a:ea typeface="Mulish"/>
              <a:cs typeface="Mulish"/>
              <a:sym typeface="Mulish"/>
            </a:endParaRPr>
          </a:p>
        </p:txBody>
      </p:sp>
      <p:sp>
        <p:nvSpPr>
          <p:cNvPr id="223" name="Google Shape;223;p29">
            <a:extLst>
              <a:ext uri="{FF2B5EF4-FFF2-40B4-BE49-F238E27FC236}">
                <a16:creationId xmlns:a16="http://schemas.microsoft.com/office/drawing/2014/main" id="{95C4942E-9768-7C75-9FB6-0E68E607C51A}"/>
              </a:ext>
            </a:extLst>
          </p:cNvPr>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Enrollment Trends </a:t>
            </a:r>
            <a:endParaRPr sz="2300">
              <a:solidFill>
                <a:schemeClr val="dk2"/>
              </a:solidFill>
              <a:latin typeface="Mulish"/>
              <a:ea typeface="Mulish"/>
              <a:cs typeface="Mulish"/>
              <a:sym typeface="Mulish"/>
            </a:endParaRPr>
          </a:p>
        </p:txBody>
      </p:sp>
      <p:sp>
        <p:nvSpPr>
          <p:cNvPr id="224" name="Google Shape;224;p29">
            <a:extLst>
              <a:ext uri="{FF2B5EF4-FFF2-40B4-BE49-F238E27FC236}">
                <a16:creationId xmlns:a16="http://schemas.microsoft.com/office/drawing/2014/main" id="{3D9C2171-51CF-A943-632D-B9DF19041CD2}"/>
              </a:ext>
            </a:extLst>
          </p:cNvPr>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dirty="0">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North Carolina Department of Public Instruction</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p:txBody>
      </p:sp>
      <p:graphicFrame>
        <p:nvGraphicFramePr>
          <p:cNvPr id="2" name="Chart 1">
            <a:extLst>
              <a:ext uri="{FF2B5EF4-FFF2-40B4-BE49-F238E27FC236}">
                <a16:creationId xmlns:a16="http://schemas.microsoft.com/office/drawing/2014/main" id="{9EEDA252-59C2-DAF4-93A1-89A559CE6C4A}"/>
              </a:ext>
            </a:extLst>
          </p:cNvPr>
          <p:cNvGraphicFramePr/>
          <p:nvPr>
            <p:extLst>
              <p:ext uri="{D42A27DB-BD31-4B8C-83A1-F6EECF244321}">
                <p14:modId xmlns:p14="http://schemas.microsoft.com/office/powerpoint/2010/main" val="1103375974"/>
              </p:ext>
            </p:extLst>
          </p:nvPr>
        </p:nvGraphicFramePr>
        <p:xfrm>
          <a:off x="1194553" y="1611865"/>
          <a:ext cx="5086114" cy="33147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0779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0" name="Google Shape;220;p29" descr="A feather on a black background&#10;&#10;AI-generated content may be incorrect."/>
          <p:cNvPicPr preferRelativeResize="0"/>
          <p:nvPr/>
        </p:nvPicPr>
        <p:blipFill rotWithShape="1">
          <a:blip r:embed="rId3">
            <a:alphaModFix/>
          </a:blip>
          <a:srcRect/>
          <a:stretch/>
        </p:blipFill>
        <p:spPr>
          <a:xfrm>
            <a:off x="7103968" y="439652"/>
            <a:ext cx="1679530" cy="4767608"/>
          </a:xfrm>
          <a:prstGeom prst="rect">
            <a:avLst/>
          </a:prstGeom>
          <a:noFill/>
          <a:ln>
            <a:noFill/>
          </a:ln>
        </p:spPr>
      </p:pic>
      <p:pic>
        <p:nvPicPr>
          <p:cNvPr id="221" name="Google Shape;221;p29"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22" name="Google Shape;222;p29"/>
          <p:cNvSpPr txBox="1"/>
          <p:nvPr/>
        </p:nvSpPr>
        <p:spPr>
          <a:xfrm>
            <a:off x="435425" y="982581"/>
            <a:ext cx="7061144" cy="680738"/>
          </a:xfrm>
          <a:prstGeom prst="rect">
            <a:avLst/>
          </a:prstGeom>
          <a:noFill/>
          <a:ln>
            <a:noFill/>
          </a:ln>
        </p:spPr>
        <p:txBody>
          <a:bodyPr spcFirstLastPara="1" wrap="square" lIns="68575" tIns="34275" rIns="68575" bIns="34275" anchor="ctr" anchorCtr="0">
            <a:noAutofit/>
          </a:bodyPr>
          <a:lstStyle/>
          <a:p>
            <a:pPr>
              <a:lnSpc>
                <a:spcPct val="115000"/>
              </a:lnSpc>
            </a:pPr>
            <a:r>
              <a:rPr lang="en" sz="1800" dirty="0">
                <a:solidFill>
                  <a:schemeClr val="dk2"/>
                </a:solidFill>
                <a:latin typeface="Mulish"/>
                <a:ea typeface="Mulish"/>
                <a:cs typeface="Mulish"/>
                <a:sym typeface="Mulish"/>
              </a:rPr>
              <a:t>In North Carolina charter schools for the 2024-2025 school year:</a:t>
            </a:r>
          </a:p>
          <a:p>
            <a:pPr marL="285750" indent="-285750">
              <a:lnSpc>
                <a:spcPct val="115000"/>
              </a:lnSpc>
              <a:buFont typeface="Wingdings" panose="05000000000000000000" pitchFamily="2" charset="2"/>
              <a:buChar char="§"/>
            </a:pPr>
            <a:r>
              <a:rPr lang="en" sz="1800" dirty="0">
                <a:solidFill>
                  <a:schemeClr val="dk2"/>
                </a:solidFill>
                <a:latin typeface="Mulish"/>
                <a:ea typeface="Mulish"/>
                <a:cs typeface="Mulish"/>
                <a:sym typeface="Mulish"/>
              </a:rPr>
              <a:t>Total enrollment: 149,912</a:t>
            </a:r>
          </a:p>
        </p:txBody>
      </p:sp>
      <p:sp>
        <p:nvSpPr>
          <p:cNvPr id="223" name="Google Shape;223;p29"/>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Enrollment Trends </a:t>
            </a:r>
            <a:endParaRPr sz="2300">
              <a:solidFill>
                <a:schemeClr val="dk2"/>
              </a:solidFill>
              <a:latin typeface="Mulish"/>
              <a:ea typeface="Mulish"/>
              <a:cs typeface="Mulish"/>
              <a:sym typeface="Mulish"/>
            </a:endParaRPr>
          </a:p>
        </p:txBody>
      </p:sp>
      <p:sp>
        <p:nvSpPr>
          <p:cNvPr id="224" name="Google Shape;224;p29"/>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dirty="0">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North Carolina Department of Public Instruction</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p:txBody>
      </p:sp>
      <p:graphicFrame>
        <p:nvGraphicFramePr>
          <p:cNvPr id="2" name="Chart 1">
            <a:extLst>
              <a:ext uri="{FF2B5EF4-FFF2-40B4-BE49-F238E27FC236}">
                <a16:creationId xmlns:a16="http://schemas.microsoft.com/office/drawing/2014/main" id="{D1AFE70A-FDAF-B166-9B20-B58CAA584B8C}"/>
              </a:ext>
            </a:extLst>
          </p:cNvPr>
          <p:cNvGraphicFramePr/>
          <p:nvPr>
            <p:extLst>
              <p:ext uri="{D42A27DB-BD31-4B8C-83A1-F6EECF244321}">
                <p14:modId xmlns:p14="http://schemas.microsoft.com/office/powerpoint/2010/main" val="3322077876"/>
              </p:ext>
            </p:extLst>
          </p:nvPr>
        </p:nvGraphicFramePr>
        <p:xfrm>
          <a:off x="1252401" y="1482010"/>
          <a:ext cx="5977073" cy="317618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0" name="Google Shape;230;p30" descr="A feather on a black background&#10;&#10;AI-generated content may be incorrect."/>
          <p:cNvPicPr preferRelativeResize="0"/>
          <p:nvPr/>
        </p:nvPicPr>
        <p:blipFill rotWithShape="1">
          <a:blip r:embed="rId3">
            <a:alphaModFix/>
          </a:blip>
          <a:srcRect/>
          <a:stretch/>
        </p:blipFill>
        <p:spPr>
          <a:xfrm>
            <a:off x="7150468" y="439652"/>
            <a:ext cx="1679530" cy="4767608"/>
          </a:xfrm>
          <a:prstGeom prst="rect">
            <a:avLst/>
          </a:prstGeom>
          <a:noFill/>
          <a:ln>
            <a:noFill/>
          </a:ln>
        </p:spPr>
      </p:pic>
      <p:pic>
        <p:nvPicPr>
          <p:cNvPr id="231" name="Google Shape;231;p30"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32" name="Google Shape;232;p30"/>
          <p:cNvSpPr txBox="1"/>
          <p:nvPr/>
        </p:nvSpPr>
        <p:spPr>
          <a:xfrm>
            <a:off x="467525" y="1673300"/>
            <a:ext cx="6623400" cy="1927420"/>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n-US" sz="1800" dirty="0">
                <a:solidFill>
                  <a:schemeClr val="dk2"/>
                </a:solidFill>
                <a:latin typeface="Mulish"/>
                <a:ea typeface="Mulish"/>
                <a:cs typeface="Mulish"/>
                <a:sym typeface="Mulish"/>
              </a:rPr>
              <a:t>North Carolina Education Student Accounts (ESA) are scholarship funds that help North Carolina families pay for education and services for children with disabilities.</a:t>
            </a:r>
          </a:p>
          <a:p>
            <a:pPr marL="457200" lvl="0" indent="-285750" algn="l" rtl="0">
              <a:lnSpc>
                <a:spcPct val="115000"/>
              </a:lnSpc>
              <a:spcBef>
                <a:spcPts val="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In 2025-2026, 9% of participants in ESA (355 students) were Hispanic of the total of 4,146 participants</a:t>
            </a:r>
            <a:r>
              <a:rPr lang="en" sz="1500">
                <a:solidFill>
                  <a:schemeClr val="dk2"/>
                </a:solidFill>
                <a:latin typeface="Mulish"/>
                <a:ea typeface="Mulish"/>
                <a:cs typeface="Mulish"/>
                <a:sym typeface="Mulish"/>
              </a:rPr>
              <a:t>. </a:t>
            </a:r>
            <a:endParaRPr sz="1500">
              <a:solidFill>
                <a:schemeClr val="dk2"/>
              </a:solidFill>
              <a:latin typeface="Mulish"/>
              <a:ea typeface="Mulish"/>
              <a:cs typeface="Mulish"/>
              <a:sym typeface="Mulish"/>
            </a:endParaRPr>
          </a:p>
          <a:p>
            <a:pPr marL="457200" lvl="0" indent="0" algn="l" rtl="0">
              <a:lnSpc>
                <a:spcPct val="115000"/>
              </a:lnSpc>
              <a:spcBef>
                <a:spcPts val="0"/>
              </a:spcBef>
              <a:spcAft>
                <a:spcPts val="0"/>
              </a:spcAft>
              <a:buNone/>
            </a:pPr>
            <a:endParaRPr sz="1500">
              <a:solidFill>
                <a:schemeClr val="dk2"/>
              </a:solidFill>
              <a:latin typeface="Aptos"/>
              <a:ea typeface="Aptos"/>
              <a:cs typeface="Aptos"/>
              <a:sym typeface="Aptos"/>
            </a:endParaRPr>
          </a:p>
        </p:txBody>
      </p:sp>
      <p:sp>
        <p:nvSpPr>
          <p:cNvPr id="233" name="Google Shape;233;p30"/>
          <p:cNvSpPr txBox="1"/>
          <p:nvPr/>
        </p:nvSpPr>
        <p:spPr>
          <a:xfrm>
            <a:off x="435425" y="395975"/>
            <a:ext cx="8134500" cy="9927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Trends for School Choice Scholarships</a:t>
            </a:r>
            <a:endParaRPr sz="2300">
              <a:solidFill>
                <a:schemeClr val="dk2"/>
              </a:solidFill>
              <a:latin typeface="Mulish"/>
              <a:ea typeface="Mulish"/>
              <a:cs typeface="Mulish"/>
              <a:sym typeface="Mulish"/>
            </a:endParaRPr>
          </a:p>
        </p:txBody>
      </p:sp>
      <p:sp>
        <p:nvSpPr>
          <p:cNvPr id="234" name="Google Shape;234;p30"/>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North Carolina State Education Assistance Authority: </a:t>
            </a:r>
            <a:r>
              <a:rPr lang="en" sz="900" u="sng" dirty="0">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Summary Data - NCSEAA</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 name="Google Shape;240;p31" descr="A feather on a black background&#10;&#10;AI-generated content may be incorrect."/>
          <p:cNvPicPr preferRelativeResize="0"/>
          <p:nvPr/>
        </p:nvPicPr>
        <p:blipFill rotWithShape="1">
          <a:blip r:embed="rId3">
            <a:alphaModFix/>
          </a:blip>
          <a:srcRect/>
          <a:stretch/>
        </p:blipFill>
        <p:spPr>
          <a:xfrm>
            <a:off x="7159793" y="395977"/>
            <a:ext cx="1679530" cy="4767608"/>
          </a:xfrm>
          <a:prstGeom prst="rect">
            <a:avLst/>
          </a:prstGeom>
          <a:noFill/>
          <a:ln>
            <a:noFill/>
          </a:ln>
        </p:spPr>
      </p:pic>
      <p:pic>
        <p:nvPicPr>
          <p:cNvPr id="241" name="Google Shape;241;p31"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42" name="Google Shape;242;p31"/>
          <p:cNvSpPr txBox="1"/>
          <p:nvPr/>
        </p:nvSpPr>
        <p:spPr>
          <a:xfrm>
            <a:off x="467525" y="1673300"/>
            <a:ext cx="6623400" cy="1980512"/>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n-US" sz="1800" dirty="0">
                <a:solidFill>
                  <a:schemeClr val="dk2"/>
                </a:solidFill>
                <a:latin typeface="Mulish" panose="020B0604020202020204" charset="0"/>
                <a:ea typeface="Mulish"/>
                <a:cs typeface="Mulish"/>
                <a:sym typeface="Mulish"/>
              </a:rPr>
              <a:t>North Carolina Opportunity Scholarships is the school choice scholarship program that helps North Carolina families pay for tuition and other required fees to attend registered private schools.</a:t>
            </a:r>
          </a:p>
          <a:p>
            <a:pPr marL="457200" lvl="0" indent="-285750" algn="l" rtl="0">
              <a:lnSpc>
                <a:spcPct val="115000"/>
              </a:lnSpc>
              <a:spcBef>
                <a:spcPts val="0"/>
              </a:spcBef>
              <a:spcAft>
                <a:spcPts val="0"/>
              </a:spcAft>
              <a:buClr>
                <a:schemeClr val="dk1"/>
              </a:buClr>
              <a:buSzPts val="900"/>
              <a:buFont typeface="Roboto"/>
              <a:buChar char="■"/>
            </a:pPr>
            <a:r>
              <a:rPr lang="en-US" sz="1800" dirty="0">
                <a:solidFill>
                  <a:schemeClr val="dk2"/>
                </a:solidFill>
                <a:latin typeface="Mulish" panose="020B0604020202020204" charset="0"/>
                <a:ea typeface="Mulish"/>
                <a:cs typeface="Mulish"/>
                <a:sym typeface="Mulish"/>
              </a:rPr>
              <a:t>In 2025-2026, 10% of participants (5,995 students) were Hispanic out of the 61,818 participants.</a:t>
            </a:r>
            <a:r>
              <a:rPr lang="en-US" sz="1800" dirty="0">
                <a:solidFill>
                  <a:schemeClr val="dk1"/>
                </a:solidFill>
                <a:latin typeface="Mulish" panose="020B0604020202020204" charset="0"/>
                <a:ea typeface="Mulish"/>
                <a:cs typeface="Mulish"/>
                <a:sym typeface="Mulish"/>
              </a:rPr>
              <a:t> </a:t>
            </a:r>
            <a:r>
              <a:rPr lang="en-US" sz="1800" dirty="0">
                <a:solidFill>
                  <a:schemeClr val="dk1"/>
                </a:solidFill>
                <a:latin typeface="Mulish" panose="020B0604020202020204" charset="0"/>
                <a:ea typeface="Aptos"/>
                <a:cs typeface="Aptos"/>
                <a:sym typeface="Aptos"/>
              </a:rPr>
              <a:t> </a:t>
            </a:r>
          </a:p>
        </p:txBody>
      </p:sp>
      <p:sp>
        <p:nvSpPr>
          <p:cNvPr id="243" name="Google Shape;243;p31"/>
          <p:cNvSpPr txBox="1"/>
          <p:nvPr/>
        </p:nvSpPr>
        <p:spPr>
          <a:xfrm>
            <a:off x="435425" y="395975"/>
            <a:ext cx="8134500" cy="9927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Trends for School Choice Scholarships</a:t>
            </a:r>
            <a:endParaRPr sz="2300">
              <a:solidFill>
                <a:schemeClr val="dk2"/>
              </a:solidFill>
              <a:latin typeface="Mulish"/>
              <a:ea typeface="Mulish"/>
              <a:cs typeface="Mulish"/>
              <a:sym typeface="Mulish"/>
            </a:endParaRPr>
          </a:p>
        </p:txBody>
      </p:sp>
      <p:sp>
        <p:nvSpPr>
          <p:cNvPr id="244" name="Google Shape;244;p31"/>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North Carolina State Education Assistance Authority: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Summary Data - NCSEAA</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1" name="Google Shape;71;p14"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72" name="Google Shape;72;p14"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73" name="Google Shape;73;p14"/>
          <p:cNvSpPr txBox="1"/>
          <p:nvPr/>
        </p:nvSpPr>
        <p:spPr>
          <a:xfrm>
            <a:off x="527000" y="1137025"/>
            <a:ext cx="6448134" cy="3120055"/>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School choice is expanding across many states.</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US" sz="1800" dirty="0">
                <a:solidFill>
                  <a:schemeClr val="dk2"/>
                </a:solidFill>
                <a:latin typeface="Mulish"/>
                <a:ea typeface="Mulish"/>
                <a:cs typeface="Mulish"/>
                <a:sym typeface="Mulish"/>
              </a:rPr>
              <a:t>Currently, school choice is a priority for the United States Department of Education. </a:t>
            </a:r>
            <a:endParaRPr lang="en-US" sz="11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School choice allows students and families to have the agency to choose a schooling type that works for their family and students.</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Most states public school choice options include public charter, public magnet, and online public schools.</a:t>
            </a:r>
            <a:endParaRPr lang="en-US" sz="1800" dirty="0">
              <a:solidFill>
                <a:schemeClr val="dk2"/>
              </a:solidFill>
              <a:latin typeface="Mulish"/>
              <a:ea typeface="Mulish"/>
              <a:cs typeface="Mulish"/>
              <a:sym typeface="Mulish"/>
            </a:endParaRPr>
          </a:p>
          <a:p>
            <a:pPr marL="457200" lvl="0" indent="0" algn="l" rtl="0">
              <a:lnSpc>
                <a:spcPct val="115000"/>
              </a:lnSpc>
              <a:spcBef>
                <a:spcPts val="1200"/>
              </a:spcBef>
              <a:spcAft>
                <a:spcPts val="1200"/>
              </a:spcAft>
              <a:buNone/>
            </a:pPr>
            <a:endParaRPr sz="1100" dirty="0">
              <a:solidFill>
                <a:schemeClr val="dk2"/>
              </a:solidFill>
              <a:latin typeface="Mulish"/>
              <a:ea typeface="Mulish"/>
              <a:cs typeface="Mulish"/>
              <a:sym typeface="Mulish"/>
            </a:endParaRPr>
          </a:p>
        </p:txBody>
      </p:sp>
      <p:sp>
        <p:nvSpPr>
          <p:cNvPr id="74" name="Google Shape;74;p14"/>
          <p:cNvSpPr txBox="1"/>
          <p:nvPr/>
        </p:nvSpPr>
        <p:spPr>
          <a:xfrm>
            <a:off x="527005" y="4798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Background</a:t>
            </a:r>
            <a:endParaRPr sz="1100">
              <a:latin typeface="Mulish"/>
              <a:ea typeface="Mulish"/>
              <a:cs typeface="Mulish"/>
              <a:sym typeface="Mulish"/>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0" name="Google Shape;250;p32"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251" name="Google Shape;251;p32"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52" name="Google Shape;252;p32"/>
          <p:cNvSpPr txBox="1"/>
          <p:nvPr/>
        </p:nvSpPr>
        <p:spPr>
          <a:xfrm>
            <a:off x="435425" y="1426661"/>
            <a:ext cx="6562500" cy="1661963"/>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n-US" sz="1800" dirty="0">
                <a:solidFill>
                  <a:schemeClr val="dk2"/>
                </a:solidFill>
                <a:latin typeface="Mulish"/>
                <a:ea typeface="Mulish"/>
                <a:cs typeface="Mulish"/>
                <a:sym typeface="Mulish"/>
              </a:rPr>
              <a:t>In the 2024-2025 school year, 101,880 students in NC were homeschooled. </a:t>
            </a:r>
          </a:p>
          <a:p>
            <a:pPr marL="457200" lvl="0" indent="-285750" algn="l" rtl="0">
              <a:lnSpc>
                <a:spcPct val="115000"/>
              </a:lnSpc>
              <a:spcBef>
                <a:spcPts val="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Estimates based on the overall percentage of Hispanic students in NC would suggest that about ~20% of Hispanic students are homeschooled. </a:t>
            </a:r>
          </a:p>
        </p:txBody>
      </p:sp>
      <p:sp>
        <p:nvSpPr>
          <p:cNvPr id="253" name="Google Shape;253;p32"/>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Homeschool Trends</a:t>
            </a:r>
            <a:endParaRPr sz="3000">
              <a:solidFill>
                <a:schemeClr val="dk2"/>
              </a:solidFill>
              <a:latin typeface="Mulish"/>
              <a:ea typeface="Mulish"/>
              <a:cs typeface="Mulish"/>
              <a:sym typeface="Mulish"/>
            </a:endParaRPr>
          </a:p>
        </p:txBody>
      </p:sp>
      <p:sp>
        <p:nvSpPr>
          <p:cNvPr id="254" name="Google Shape;254;p32"/>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North Carolina Department of Administration</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0" name="Google Shape;260;p33"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261" name="Google Shape;261;p33"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62" name="Google Shape;262;p33"/>
          <p:cNvSpPr txBox="1"/>
          <p:nvPr/>
        </p:nvSpPr>
        <p:spPr>
          <a:xfrm>
            <a:off x="425209" y="1426661"/>
            <a:ext cx="6408000" cy="1980512"/>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Some of North Carolina’s students are also enrolled in private schools. </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According to the National Center for Education Statistics for the 2021-2022 school year, 8% of students (</a:t>
            </a:r>
            <a:r>
              <a:rPr lang="en" sz="1500" dirty="0">
                <a:solidFill>
                  <a:schemeClr val="dk2"/>
                </a:solidFill>
                <a:latin typeface="Mulish"/>
                <a:ea typeface="Mulish"/>
                <a:cs typeface="Mulish"/>
                <a:sym typeface="Mulish"/>
              </a:rPr>
              <a:t>131,230 students)</a:t>
            </a:r>
            <a:r>
              <a:rPr lang="en" sz="1800" dirty="0">
                <a:solidFill>
                  <a:schemeClr val="dk2"/>
                </a:solidFill>
                <a:latin typeface="Mulish"/>
                <a:ea typeface="Mulish"/>
                <a:cs typeface="Mulish"/>
                <a:sym typeface="Mulish"/>
              </a:rPr>
              <a:t> in North Carolina are enrolled in private schools.</a:t>
            </a:r>
          </a:p>
        </p:txBody>
      </p:sp>
      <p:sp>
        <p:nvSpPr>
          <p:cNvPr id="263" name="Google Shape;263;p33"/>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North Carolina Private School Trends</a:t>
            </a:r>
            <a:endParaRPr sz="3000">
              <a:solidFill>
                <a:schemeClr val="dk2"/>
              </a:solidFill>
              <a:latin typeface="Mulish"/>
              <a:ea typeface="Mulish"/>
              <a:cs typeface="Mulish"/>
              <a:sym typeface="Mulish"/>
            </a:endParaRPr>
          </a:p>
        </p:txBody>
      </p:sp>
      <p:sp>
        <p:nvSpPr>
          <p:cNvPr id="264" name="Google Shape;264;p33"/>
          <p:cNvSpPr txBox="1"/>
          <p:nvPr/>
        </p:nvSpPr>
        <p:spPr>
          <a:xfrm>
            <a:off x="414875" y="4695875"/>
            <a:ext cx="8395500" cy="2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NCES- Private School Enrollment: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https://nces.ed.gov/programs/coe/indicator/cgc/private-school-enrollment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latin typeface="Mulish"/>
              <a:ea typeface="Mulish"/>
              <a:cs typeface="Mulish"/>
              <a:sym typeface="Mulish"/>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p:nvPr/>
        </p:nvSpPr>
        <p:spPr>
          <a:xfrm>
            <a:off x="939950" y="0"/>
            <a:ext cx="3720000" cy="5143500"/>
          </a:xfrm>
          <a:prstGeom prst="rect">
            <a:avLst/>
          </a:prstGeom>
          <a:solidFill>
            <a:srgbClr val="667331">
              <a:alpha val="5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0" name="Google Shape;270;p34"/>
          <p:cNvPicPr preferRelativeResize="0"/>
          <p:nvPr/>
        </p:nvPicPr>
        <p:blipFill rotWithShape="1">
          <a:blip r:embed="rId3">
            <a:alphaModFix/>
          </a:blip>
          <a:srcRect/>
          <a:stretch/>
        </p:blipFill>
        <p:spPr>
          <a:xfrm rot="-5400000">
            <a:off x="4596074" y="3578836"/>
            <a:ext cx="409575" cy="4324350"/>
          </a:xfrm>
          <a:prstGeom prst="rect">
            <a:avLst/>
          </a:prstGeom>
          <a:noFill/>
          <a:ln>
            <a:noFill/>
          </a:ln>
        </p:spPr>
      </p:pic>
      <p:sp>
        <p:nvSpPr>
          <p:cNvPr id="271" name="Google Shape;271;p34"/>
          <p:cNvSpPr/>
          <p:nvPr/>
        </p:nvSpPr>
        <p:spPr>
          <a:xfrm>
            <a:off x="1377475" y="0"/>
            <a:ext cx="3373200" cy="5134500"/>
          </a:xfrm>
          <a:prstGeom prst="rect">
            <a:avLst/>
          </a:prstGeom>
          <a:gradFill>
            <a:gsLst>
              <a:gs pos="0">
                <a:srgbClr val="FFFFFF">
                  <a:alpha val="0"/>
                </a:srgbClr>
              </a:gs>
              <a:gs pos="75000">
                <a:schemeClr val="lt1"/>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 name="Google Shape;272;p34"/>
          <p:cNvSpPr/>
          <p:nvPr/>
        </p:nvSpPr>
        <p:spPr>
          <a:xfrm>
            <a:off x="0" y="0"/>
            <a:ext cx="939900" cy="5143500"/>
          </a:xfrm>
          <a:prstGeom prst="rect">
            <a:avLst/>
          </a:prstGeom>
          <a:solidFill>
            <a:srgbClr val="667331">
              <a:alpha val="525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73" name="Google Shape;273;p34"/>
          <p:cNvCxnSpPr/>
          <p:nvPr/>
        </p:nvCxnSpPr>
        <p:spPr>
          <a:xfrm rot="10800000">
            <a:off x="437373" y="881787"/>
            <a:ext cx="2451300" cy="0"/>
          </a:xfrm>
          <a:prstGeom prst="straightConnector1">
            <a:avLst/>
          </a:prstGeom>
          <a:noFill/>
          <a:ln w="9525" cap="flat" cmpd="sng">
            <a:solidFill>
              <a:schemeClr val="lt1"/>
            </a:solidFill>
            <a:prstDash val="solid"/>
            <a:miter lim="800000"/>
            <a:headEnd type="none" w="sm" len="sm"/>
            <a:tailEnd type="none" w="sm" len="sm"/>
          </a:ln>
        </p:spPr>
      </p:cxnSp>
      <p:sp>
        <p:nvSpPr>
          <p:cNvPr id="274" name="Google Shape;274;p34"/>
          <p:cNvSpPr txBox="1"/>
          <p:nvPr/>
        </p:nvSpPr>
        <p:spPr>
          <a:xfrm>
            <a:off x="437525" y="1212150"/>
            <a:ext cx="26226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800" b="1">
                <a:solidFill>
                  <a:schemeClr val="dk2"/>
                </a:solidFill>
                <a:latin typeface="Mulish"/>
                <a:ea typeface="Mulish"/>
                <a:cs typeface="Mulish"/>
                <a:sym typeface="Mulish"/>
              </a:rPr>
              <a:t>Florida</a:t>
            </a:r>
            <a:endParaRPr sz="4800" b="1">
              <a:solidFill>
                <a:schemeClr val="dk2"/>
              </a:solidFill>
              <a:latin typeface="Mulish"/>
              <a:ea typeface="Mulish"/>
              <a:cs typeface="Mulish"/>
              <a:sym typeface="Mulish"/>
            </a:endParaRPr>
          </a:p>
        </p:txBody>
      </p:sp>
      <p:pic>
        <p:nvPicPr>
          <p:cNvPr id="275" name="Google Shape;275;p34" descr="State of Florida Flag (Provided by Getty Images)"/>
          <p:cNvPicPr preferRelativeResize="0"/>
          <p:nvPr/>
        </p:nvPicPr>
        <p:blipFill>
          <a:blip r:embed="rId4">
            <a:alphaModFix/>
          </a:blip>
          <a:stretch>
            <a:fillRect/>
          </a:stretch>
        </p:blipFill>
        <p:spPr>
          <a:xfrm>
            <a:off x="3644575" y="782725"/>
            <a:ext cx="5245701" cy="3503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1" name="Google Shape;281;p35" descr="A feather on a black background&#10;&#10;AI-generated content may be incorrect."/>
          <p:cNvPicPr preferRelativeResize="0"/>
          <p:nvPr/>
        </p:nvPicPr>
        <p:blipFill rotWithShape="1">
          <a:blip r:embed="rId3">
            <a:alphaModFix/>
          </a:blip>
          <a:srcRect/>
          <a:stretch/>
        </p:blipFill>
        <p:spPr>
          <a:xfrm>
            <a:off x="7206293" y="486102"/>
            <a:ext cx="1679530" cy="4767608"/>
          </a:xfrm>
          <a:prstGeom prst="rect">
            <a:avLst/>
          </a:prstGeom>
          <a:noFill/>
          <a:ln>
            <a:noFill/>
          </a:ln>
        </p:spPr>
      </p:pic>
      <p:pic>
        <p:nvPicPr>
          <p:cNvPr id="282" name="Google Shape;282;p35"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83" name="Google Shape;283;p35"/>
          <p:cNvSpPr txBox="1"/>
          <p:nvPr/>
        </p:nvSpPr>
        <p:spPr>
          <a:xfrm>
            <a:off x="517201" y="874984"/>
            <a:ext cx="6738000" cy="85365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1800" dirty="0">
                <a:solidFill>
                  <a:schemeClr val="dk2"/>
                </a:solidFill>
                <a:latin typeface="Mulish"/>
                <a:ea typeface="Mulish"/>
                <a:cs typeface="Mulish"/>
                <a:sym typeface="Mulish"/>
              </a:rPr>
              <a:t>During the 2024-2025 school year in Florida:</a:t>
            </a:r>
            <a:endParaRPr lang="en-US" sz="1800" dirty="0">
              <a:solidFill>
                <a:schemeClr val="dk2"/>
              </a:solidFill>
              <a:latin typeface="Mulish"/>
              <a:ea typeface="Mulish"/>
              <a:cs typeface="Mulish"/>
              <a:sym typeface="Mulish"/>
            </a:endParaRPr>
          </a:p>
          <a:p>
            <a:pPr marL="457200" lvl="1" indent="-292100">
              <a:spcBef>
                <a:spcPts val="800"/>
              </a:spcBef>
              <a:buClr>
                <a:schemeClr val="dk2"/>
              </a:buClr>
              <a:buSzPts val="1000"/>
              <a:buFont typeface="Mulish"/>
              <a:buChar char="■"/>
            </a:pPr>
            <a:r>
              <a:rPr lang="en-US" sz="1800" dirty="0">
                <a:solidFill>
                  <a:schemeClr val="dk2"/>
                </a:solidFill>
                <a:latin typeface="Mulish"/>
                <a:ea typeface="Mulish"/>
                <a:cs typeface="Mulish"/>
                <a:sym typeface="Mulish"/>
              </a:rPr>
              <a:t>Total Enrollment: 2,859,655</a:t>
            </a:r>
          </a:p>
          <a:p>
            <a:pPr marL="571500" lvl="1" algn="l" rtl="0">
              <a:spcBef>
                <a:spcPts val="0"/>
              </a:spcBef>
              <a:spcAft>
                <a:spcPts val="0"/>
              </a:spcAft>
              <a:buClr>
                <a:schemeClr val="dk2"/>
              </a:buClr>
              <a:buSzPts val="1800"/>
            </a:pPr>
            <a:endParaRPr lang="en-US" sz="1600" dirty="0">
              <a:solidFill>
                <a:schemeClr val="dk2"/>
              </a:solidFill>
              <a:latin typeface="Mulish"/>
              <a:ea typeface="Mulish"/>
              <a:cs typeface="Mulish"/>
              <a:sym typeface="Mulish"/>
            </a:endParaRPr>
          </a:p>
        </p:txBody>
      </p:sp>
      <p:sp>
        <p:nvSpPr>
          <p:cNvPr id="284" name="Google Shape;284;p35"/>
          <p:cNvSpPr txBox="1"/>
          <p:nvPr/>
        </p:nvSpPr>
        <p:spPr>
          <a:xfrm>
            <a:off x="416877" y="284707"/>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dirty="0">
                <a:solidFill>
                  <a:schemeClr val="dk2"/>
                </a:solidFill>
                <a:latin typeface="Mulish"/>
                <a:ea typeface="Mulish"/>
                <a:cs typeface="Mulish"/>
                <a:sym typeface="Mulish"/>
              </a:rPr>
              <a:t>Florida Enrollment Trends </a:t>
            </a:r>
            <a:endParaRPr sz="2300" dirty="0">
              <a:solidFill>
                <a:schemeClr val="dk2"/>
              </a:solidFill>
              <a:latin typeface="Mulish"/>
              <a:ea typeface="Mulish"/>
              <a:cs typeface="Mulish"/>
              <a:sym typeface="Mulish"/>
            </a:endParaRPr>
          </a:p>
        </p:txBody>
      </p:sp>
      <p:sp>
        <p:nvSpPr>
          <p:cNvPr id="285" name="Google Shape;285;p35"/>
          <p:cNvSpPr txBox="1"/>
          <p:nvPr/>
        </p:nvSpPr>
        <p:spPr>
          <a:xfrm>
            <a:off x="346050" y="4712700"/>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rgbClr val="FFFFFF"/>
                </a:solidFill>
                <a:latin typeface="Mulish"/>
                <a:ea typeface="Mulish"/>
                <a:cs typeface="Mulish"/>
                <a:sym typeface="Mulish"/>
              </a:rPr>
              <a:t>Source: Florida Department of Education: </a:t>
            </a:r>
            <a:r>
              <a:rPr lang="en" sz="900" u="sng" dirty="0">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PK12 - Enrollment</a:t>
            </a:r>
            <a:endParaRPr sz="900" dirty="0">
              <a:solidFill>
                <a:srgbClr val="FFFFFF"/>
              </a:solidFill>
              <a:latin typeface="Mulish"/>
              <a:ea typeface="Mulish"/>
              <a:cs typeface="Mulish"/>
              <a:sym typeface="Mulish"/>
            </a:endParaRPr>
          </a:p>
          <a:p>
            <a:pPr marL="0" lvl="0" indent="0" algn="l" rtl="0">
              <a:spcBef>
                <a:spcPts val="0"/>
              </a:spcBef>
              <a:spcAft>
                <a:spcPts val="0"/>
              </a:spcAft>
              <a:buNone/>
            </a:pPr>
            <a:endParaRPr sz="900" dirty="0">
              <a:solidFill>
                <a:srgbClr val="FFFFFF"/>
              </a:solidFill>
            </a:endParaRPr>
          </a:p>
        </p:txBody>
      </p:sp>
      <p:graphicFrame>
        <p:nvGraphicFramePr>
          <p:cNvPr id="4" name="Chart 3">
            <a:extLst>
              <a:ext uri="{FF2B5EF4-FFF2-40B4-BE49-F238E27FC236}">
                <a16:creationId xmlns:a16="http://schemas.microsoft.com/office/drawing/2014/main" id="{11A7A7E1-EE39-CCB2-A5F9-B9CFF920C34E}"/>
              </a:ext>
            </a:extLst>
          </p:cNvPr>
          <p:cNvGraphicFramePr/>
          <p:nvPr>
            <p:extLst>
              <p:ext uri="{D42A27DB-BD31-4B8C-83A1-F6EECF244321}">
                <p14:modId xmlns:p14="http://schemas.microsoft.com/office/powerpoint/2010/main" val="3676106230"/>
              </p:ext>
            </p:extLst>
          </p:nvPr>
        </p:nvGraphicFramePr>
        <p:xfrm>
          <a:off x="1217409" y="1617804"/>
          <a:ext cx="5501512" cy="323739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1" name="Google Shape;291;p36" descr="A feather on a black background&#10;&#10;AI-generated content may be incorrect."/>
          <p:cNvPicPr preferRelativeResize="0"/>
          <p:nvPr/>
        </p:nvPicPr>
        <p:blipFill rotWithShape="1">
          <a:blip r:embed="rId3">
            <a:alphaModFix/>
          </a:blip>
          <a:srcRect/>
          <a:stretch/>
        </p:blipFill>
        <p:spPr>
          <a:xfrm>
            <a:off x="7103968" y="439652"/>
            <a:ext cx="1679530" cy="4767608"/>
          </a:xfrm>
          <a:prstGeom prst="rect">
            <a:avLst/>
          </a:prstGeom>
          <a:noFill/>
          <a:ln>
            <a:noFill/>
          </a:ln>
        </p:spPr>
      </p:pic>
      <p:pic>
        <p:nvPicPr>
          <p:cNvPr id="292" name="Google Shape;292;p36"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293" name="Google Shape;293;p36"/>
          <p:cNvSpPr txBox="1"/>
          <p:nvPr/>
        </p:nvSpPr>
        <p:spPr>
          <a:xfrm>
            <a:off x="539100" y="749726"/>
            <a:ext cx="6738000" cy="370143"/>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endParaRPr sz="1700" dirty="0">
              <a:solidFill>
                <a:schemeClr val="dk2"/>
              </a:solidFill>
              <a:latin typeface="Mulish"/>
              <a:ea typeface="Mulish"/>
              <a:cs typeface="Mulish"/>
              <a:sym typeface="Mulish"/>
            </a:endParaRPr>
          </a:p>
          <a:p>
            <a:pPr marL="165100">
              <a:spcBef>
                <a:spcPts val="800"/>
              </a:spcBef>
              <a:buClr>
                <a:schemeClr val="dk2"/>
              </a:buClr>
              <a:buSzPts val="1000"/>
            </a:pPr>
            <a:r>
              <a:rPr lang="en" sz="1800" dirty="0">
                <a:solidFill>
                  <a:schemeClr val="dk2"/>
                </a:solidFill>
                <a:latin typeface="Mulish"/>
                <a:ea typeface="Mulish"/>
                <a:cs typeface="Mulish"/>
                <a:sym typeface="Mulish"/>
              </a:rPr>
              <a:t>During the 2024-2025 school year in Florida:</a:t>
            </a:r>
          </a:p>
          <a:p>
            <a:pPr marL="457200" lvl="0" indent="-292100" algn="l" rtl="0">
              <a:spcBef>
                <a:spcPts val="800"/>
              </a:spcBef>
              <a:spcAft>
                <a:spcPts val="0"/>
              </a:spcAft>
              <a:buClr>
                <a:schemeClr val="dk2"/>
              </a:buClr>
              <a:buSzPts val="1000"/>
              <a:buFont typeface="Mulish"/>
              <a:buChar char="■"/>
            </a:pPr>
            <a:r>
              <a:rPr lang="en" sz="1800" dirty="0">
                <a:solidFill>
                  <a:schemeClr val="dk2"/>
                </a:solidFill>
                <a:latin typeface="Mulish"/>
                <a:ea typeface="Mulish"/>
                <a:cs typeface="Mulish"/>
                <a:sym typeface="Mulish"/>
              </a:rPr>
              <a:t>Total Hispanic </a:t>
            </a:r>
            <a:r>
              <a:rPr lang="en-US" sz="1800" dirty="0">
                <a:solidFill>
                  <a:schemeClr val="dk2"/>
                </a:solidFill>
                <a:latin typeface="Mulish"/>
                <a:ea typeface="Mulish"/>
                <a:cs typeface="Mulish"/>
                <a:sym typeface="Mulish"/>
              </a:rPr>
              <a:t>Enrollment: 1,089,035</a:t>
            </a:r>
          </a:p>
        </p:txBody>
      </p:sp>
      <p:sp>
        <p:nvSpPr>
          <p:cNvPr id="294" name="Google Shape;294;p36"/>
          <p:cNvSpPr txBox="1"/>
          <p:nvPr/>
        </p:nvSpPr>
        <p:spPr>
          <a:xfrm>
            <a:off x="470400" y="30870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Florida Enrollment Trends </a:t>
            </a:r>
            <a:endParaRPr sz="2300">
              <a:solidFill>
                <a:schemeClr val="dk2"/>
              </a:solidFill>
              <a:latin typeface="Mulish"/>
              <a:ea typeface="Mulish"/>
              <a:cs typeface="Mulish"/>
              <a:sym typeface="Mulish"/>
            </a:endParaRPr>
          </a:p>
        </p:txBody>
      </p:sp>
      <p:sp>
        <p:nvSpPr>
          <p:cNvPr id="295" name="Google Shape;295;p36"/>
          <p:cNvSpPr txBox="1"/>
          <p:nvPr/>
        </p:nvSpPr>
        <p:spPr>
          <a:xfrm>
            <a:off x="311700" y="45354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Florida Department of </a:t>
            </a:r>
            <a:r>
              <a:rPr lang="en" sz="900" dirty="0">
                <a:solidFill>
                  <a:srgbClr val="FFFFFF"/>
                </a:solidFill>
                <a:latin typeface="Mulish"/>
                <a:ea typeface="Mulish"/>
                <a:cs typeface="Mulish"/>
                <a:sym typeface="Mulish"/>
              </a:rPr>
              <a:t>Education</a:t>
            </a:r>
            <a:r>
              <a:rPr lang="en" sz="900">
                <a:solidFill>
                  <a:srgbClr val="FFFFFF"/>
                </a:solidFill>
                <a:latin typeface="Mulish"/>
                <a:ea typeface="Mulish"/>
                <a:cs typeface="Mulish"/>
                <a:sym typeface="Mulish"/>
              </a:rPr>
              <a:t>: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PK12 - Enrollment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graphicFrame>
        <p:nvGraphicFramePr>
          <p:cNvPr id="2" name="Chart 1">
            <a:extLst>
              <a:ext uri="{FF2B5EF4-FFF2-40B4-BE49-F238E27FC236}">
                <a16:creationId xmlns:a16="http://schemas.microsoft.com/office/drawing/2014/main" id="{E0A55203-97F5-0018-4493-84C5F3D19539}"/>
              </a:ext>
            </a:extLst>
          </p:cNvPr>
          <p:cNvGraphicFramePr/>
          <p:nvPr>
            <p:extLst>
              <p:ext uri="{D42A27DB-BD31-4B8C-83A1-F6EECF244321}">
                <p14:modId xmlns:p14="http://schemas.microsoft.com/office/powerpoint/2010/main" val="52289802"/>
              </p:ext>
            </p:extLst>
          </p:nvPr>
        </p:nvGraphicFramePr>
        <p:xfrm>
          <a:off x="1110883" y="1658291"/>
          <a:ext cx="5443217" cy="311774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1" name="Google Shape;301;p37"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02" name="Google Shape;302;p37"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03" name="Google Shape;303;p37"/>
          <p:cNvSpPr txBox="1"/>
          <p:nvPr/>
        </p:nvSpPr>
        <p:spPr>
          <a:xfrm>
            <a:off x="435425" y="1644022"/>
            <a:ext cx="6127500" cy="211080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1800" dirty="0">
                <a:solidFill>
                  <a:schemeClr val="dk2"/>
                </a:solidFill>
                <a:latin typeface="Mulish"/>
                <a:ea typeface="Mulish"/>
                <a:cs typeface="Mulish"/>
                <a:sym typeface="Mulish"/>
              </a:rPr>
              <a:t>Florida offers the Family Empowerment Scholarship Program which provides educational options for families, allowing them to choose between public and private schooling, and access to education savings accounts for personalized learning.</a:t>
            </a:r>
          </a:p>
          <a:p>
            <a:pPr marL="914400" lvl="1" indent="-298450" algn="l" rtl="0">
              <a:spcBef>
                <a:spcPts val="800"/>
              </a:spcBef>
              <a:spcAft>
                <a:spcPts val="0"/>
              </a:spcAft>
              <a:buClr>
                <a:schemeClr val="dk2"/>
              </a:buClr>
              <a:buSzPts val="1100"/>
              <a:buFont typeface="Mulish"/>
              <a:buChar char="■"/>
            </a:pPr>
            <a:r>
              <a:rPr lang="en-US" sz="1800" dirty="0">
                <a:solidFill>
                  <a:schemeClr val="dk2"/>
                </a:solidFill>
                <a:latin typeface="Mulish"/>
                <a:ea typeface="Mulish"/>
                <a:cs typeface="Mulish"/>
                <a:sym typeface="Mulish"/>
              </a:rPr>
              <a:t>For the 2022-2023 school year, 35.9% of the participants were Hispanic. </a:t>
            </a:r>
          </a:p>
        </p:txBody>
      </p:sp>
      <p:sp>
        <p:nvSpPr>
          <p:cNvPr id="304" name="Google Shape;304;p37"/>
          <p:cNvSpPr txBox="1"/>
          <p:nvPr/>
        </p:nvSpPr>
        <p:spPr>
          <a:xfrm>
            <a:off x="435424" y="395975"/>
            <a:ext cx="8628125" cy="9927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Florida Trends for School Choice </a:t>
            </a:r>
            <a:endParaRPr sz="3000">
              <a:solidFill>
                <a:schemeClr val="dk2"/>
              </a:solidFill>
              <a:latin typeface="Mulish"/>
              <a:ea typeface="Mulish"/>
              <a:cs typeface="Mulish"/>
              <a:sym typeface="Mulish"/>
            </a:endParaRPr>
          </a:p>
          <a:p>
            <a:pPr marL="0" lvl="0" indent="0" algn="l" rtl="0">
              <a:spcBef>
                <a:spcPts val="0"/>
              </a:spcBef>
              <a:spcAft>
                <a:spcPts val="0"/>
              </a:spcAft>
              <a:buNone/>
            </a:pPr>
            <a:r>
              <a:rPr lang="en" sz="3000">
                <a:solidFill>
                  <a:schemeClr val="dk2"/>
                </a:solidFill>
                <a:latin typeface="Mulish"/>
                <a:ea typeface="Mulish"/>
                <a:cs typeface="Mulish"/>
                <a:sym typeface="Mulish"/>
              </a:rPr>
              <a:t>Scholarships</a:t>
            </a:r>
            <a:endParaRPr sz="2300">
              <a:solidFill>
                <a:schemeClr val="dk2"/>
              </a:solidFill>
              <a:latin typeface="Mulish"/>
              <a:ea typeface="Mulish"/>
              <a:cs typeface="Mulish"/>
              <a:sym typeface="Mulish"/>
            </a:endParaRPr>
          </a:p>
        </p:txBody>
      </p:sp>
      <p:sp>
        <p:nvSpPr>
          <p:cNvPr id="305" name="Google Shape;305;p37"/>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100"/>
              <a:buFont typeface="Arial"/>
              <a:buNone/>
            </a:pPr>
            <a:r>
              <a:rPr lang="en" sz="900">
                <a:solidFill>
                  <a:srgbClr val="FFFFFF"/>
                </a:solidFill>
                <a:latin typeface="Mulish"/>
                <a:ea typeface="Mulish"/>
                <a:cs typeface="Mulish"/>
                <a:sym typeface="Mulish"/>
              </a:rPr>
              <a:t>Source: Florida Department of </a:t>
            </a:r>
            <a:r>
              <a:rPr lang="en-US" sz="900" dirty="0">
                <a:solidFill>
                  <a:schemeClr val="bg1"/>
                </a:solidFill>
                <a:latin typeface="Mulish"/>
                <a:ea typeface="Mulish"/>
                <a:cs typeface="Mulish"/>
                <a:sym typeface="Mulish"/>
              </a:rPr>
              <a:t>Education: </a:t>
            </a:r>
            <a:r>
              <a:rPr lang="en-US" sz="900" u="sng" dirty="0">
                <a:solidFill>
                  <a:schemeClr val="bg1"/>
                </a:solidFill>
                <a:latin typeface="Mulish"/>
                <a:ea typeface="Mulish"/>
                <a:cs typeface="Mulish"/>
                <a:sym typeface="Mulish"/>
                <a:hlinkClick r:id="rId5">
                  <a:extLst>
                    <a:ext uri="{A12FA001-AC4F-418D-AE19-62706E023703}">
                      <ahyp:hlinkClr xmlns:ahyp="http://schemas.microsoft.com/office/drawing/2018/hyperlinkcolor" val="tx"/>
                    </a:ext>
                  </a:extLst>
                </a:hlinkClick>
              </a:rPr>
              <a:t>FES Report 2023</a:t>
            </a:r>
            <a:endParaRPr lang="en-US" sz="900" dirty="0">
              <a:solidFill>
                <a:schemeClr val="bg1"/>
              </a:solidFill>
              <a:latin typeface="Mulish"/>
              <a:ea typeface="Mulish"/>
              <a:cs typeface="Mulish"/>
              <a:sym typeface="Mulish"/>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1" name="Google Shape;311;p38"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12" name="Google Shape;312;p38"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13" name="Google Shape;313;p38"/>
          <p:cNvSpPr txBox="1"/>
          <p:nvPr/>
        </p:nvSpPr>
        <p:spPr>
          <a:xfrm>
            <a:off x="435425" y="1568425"/>
            <a:ext cx="6188700" cy="2470903"/>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1800" dirty="0">
                <a:solidFill>
                  <a:schemeClr val="dk2"/>
                </a:solidFill>
                <a:latin typeface="Mulish"/>
                <a:ea typeface="Mulish"/>
                <a:cs typeface="Mulish"/>
                <a:sym typeface="Mulish"/>
              </a:rPr>
              <a:t>Florida also offers the Opportunity Scholarship Program (OSP) which provides enhanced opportunities for students to attend a high-quality public school. Florida’s OSP was the first program of its kind in the nation and allows students attending a low-performing public school to choose a higher-performing public school. </a:t>
            </a:r>
          </a:p>
          <a:p>
            <a:pPr marL="457200" lvl="0" indent="-285750" algn="l" rtl="0">
              <a:lnSpc>
                <a:spcPct val="115000"/>
              </a:lnSpc>
              <a:spcBef>
                <a:spcPts val="800"/>
              </a:spcBef>
              <a:spcAft>
                <a:spcPts val="0"/>
              </a:spcAft>
              <a:buClr>
                <a:schemeClr val="dk1"/>
              </a:buClr>
              <a:buSzPts val="900"/>
              <a:buFont typeface="Roboto"/>
              <a:buChar char="■"/>
            </a:pPr>
            <a:r>
              <a:rPr lang="en-US" sz="1800" dirty="0">
                <a:solidFill>
                  <a:schemeClr val="dk2"/>
                </a:solidFill>
                <a:latin typeface="Mulish"/>
                <a:ea typeface="Mulish"/>
                <a:cs typeface="Mulish"/>
                <a:sym typeface="Mulish"/>
              </a:rPr>
              <a:t>For the 2022-2023 school year, 22% of students who engaged in the OSP were Hispanic</a:t>
            </a:r>
            <a:r>
              <a:rPr lang="en-US" sz="1700" dirty="0">
                <a:solidFill>
                  <a:schemeClr val="dk2"/>
                </a:solidFill>
                <a:latin typeface="Mulish"/>
                <a:ea typeface="Mulish"/>
                <a:cs typeface="Mulish"/>
                <a:sym typeface="Mulish"/>
              </a:rPr>
              <a:t>.</a:t>
            </a:r>
            <a:r>
              <a:rPr lang="en-US" sz="1700" dirty="0">
                <a:solidFill>
                  <a:schemeClr val="dk1"/>
                </a:solidFill>
                <a:latin typeface="Mulish"/>
                <a:ea typeface="Mulish"/>
                <a:cs typeface="Mulish"/>
                <a:sym typeface="Mulish"/>
              </a:rPr>
              <a:t> </a:t>
            </a:r>
            <a:r>
              <a:rPr lang="en-US" sz="1600" dirty="0">
                <a:solidFill>
                  <a:schemeClr val="dk1"/>
                </a:solidFill>
                <a:latin typeface="Mulish"/>
                <a:ea typeface="Mulish"/>
                <a:cs typeface="Mulish"/>
                <a:sym typeface="Mulish"/>
              </a:rPr>
              <a:t> </a:t>
            </a:r>
            <a:endParaRPr lang="en-US" dirty="0">
              <a:solidFill>
                <a:schemeClr val="dk2"/>
              </a:solidFill>
              <a:latin typeface="Mulish"/>
              <a:ea typeface="Mulish"/>
              <a:cs typeface="Mulish"/>
              <a:sym typeface="Mulish"/>
            </a:endParaRPr>
          </a:p>
        </p:txBody>
      </p:sp>
      <p:sp>
        <p:nvSpPr>
          <p:cNvPr id="314" name="Google Shape;314;p38"/>
          <p:cNvSpPr txBox="1"/>
          <p:nvPr/>
        </p:nvSpPr>
        <p:spPr>
          <a:xfrm>
            <a:off x="388575" y="62612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Florida Trends for School Choice Scholarships</a:t>
            </a:r>
            <a:endParaRPr sz="2300">
              <a:solidFill>
                <a:schemeClr val="dk2"/>
              </a:solidFill>
              <a:latin typeface="Mulish"/>
              <a:ea typeface="Mulish"/>
              <a:cs typeface="Mulish"/>
              <a:sym typeface="Mulish"/>
            </a:endParaRPr>
          </a:p>
        </p:txBody>
      </p:sp>
      <p:sp>
        <p:nvSpPr>
          <p:cNvPr id="315" name="Google Shape;315;p38"/>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100"/>
              <a:buFont typeface="Arial"/>
              <a:buNone/>
            </a:pPr>
            <a:r>
              <a:rPr lang="en" sz="900">
                <a:solidFill>
                  <a:srgbClr val="FFFFFF"/>
                </a:solidFill>
                <a:latin typeface="Mulish"/>
                <a:ea typeface="Mulish"/>
                <a:cs typeface="Mulish"/>
                <a:sym typeface="Mulish"/>
              </a:rPr>
              <a:t>Source: Florida Department of </a:t>
            </a:r>
            <a:r>
              <a:rPr lang="en-US" sz="900" dirty="0">
                <a:solidFill>
                  <a:schemeClr val="bg1"/>
                </a:solidFill>
                <a:latin typeface="Mulish"/>
                <a:ea typeface="Mulish"/>
                <a:cs typeface="Mulish"/>
                <a:sym typeface="Mulish"/>
              </a:rPr>
              <a:t>Education: </a:t>
            </a:r>
            <a:r>
              <a:rPr lang="en-US" sz="900" u="sng" dirty="0">
                <a:solidFill>
                  <a:schemeClr val="bg1"/>
                </a:solidFill>
                <a:latin typeface="Mulish"/>
                <a:ea typeface="Mulish"/>
                <a:cs typeface="Mulish"/>
                <a:sym typeface="Mulish"/>
                <a:hlinkClick r:id="rId5">
                  <a:extLst>
                    <a:ext uri="{A12FA001-AC4F-418D-AE19-62706E023703}">
                      <ahyp:hlinkClr xmlns:ahyp="http://schemas.microsoft.com/office/drawing/2018/hyperlinkcolor" val="tx"/>
                    </a:ext>
                  </a:extLst>
                </a:hlinkClick>
              </a:rPr>
              <a:t>OSP Fact Sheet</a:t>
            </a:r>
            <a:endParaRPr lang="en-US" sz="900" dirty="0">
              <a:solidFill>
                <a:schemeClr val="bg1"/>
              </a:solidFill>
              <a:latin typeface="Mulish"/>
              <a:ea typeface="Mulish"/>
              <a:cs typeface="Mulish"/>
              <a:sym typeface="Mulish"/>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1" name="Google Shape;321;p39"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22" name="Google Shape;322;p39"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23" name="Google Shape;323;p39"/>
          <p:cNvSpPr txBox="1"/>
          <p:nvPr/>
        </p:nvSpPr>
        <p:spPr>
          <a:xfrm>
            <a:off x="435425" y="1392900"/>
            <a:ext cx="6127500" cy="1343414"/>
          </a:xfrm>
          <a:prstGeom prst="rect">
            <a:avLst/>
          </a:prstGeom>
          <a:noFill/>
          <a:ln>
            <a:noFill/>
          </a:ln>
        </p:spPr>
        <p:txBody>
          <a:bodyPr spcFirstLastPara="1" wrap="square" lIns="68575" tIns="34275" rIns="68575" bIns="34275" anchor="t" anchorCtr="0">
            <a:spAutoFit/>
          </a:bodyPr>
          <a:lstStyle/>
          <a:p>
            <a:pPr marL="457200" indent="-349250">
              <a:lnSpc>
                <a:spcPct val="115000"/>
              </a:lnSpc>
              <a:buClr>
                <a:schemeClr val="dk2"/>
              </a:buClr>
              <a:buSzPts val="1900"/>
              <a:buFont typeface="Wingdings" panose="05000000000000000000" pitchFamily="2" charset="2"/>
              <a:buChar char="§"/>
            </a:pPr>
            <a:r>
              <a:rPr lang="en" sz="1800" dirty="0">
                <a:solidFill>
                  <a:schemeClr val="dk2"/>
                </a:solidFill>
                <a:latin typeface="Mulish"/>
                <a:ea typeface="Mulish"/>
                <a:cs typeface="Mulish"/>
                <a:sym typeface="Mulish"/>
              </a:rPr>
              <a:t>In Florida during the 2023-2024 school year, ~5 to 6.99% of students were homeschooled.</a:t>
            </a:r>
            <a:endParaRPr lang="en-US" sz="1800" dirty="0">
              <a:solidFill>
                <a:schemeClr val="dk2"/>
              </a:solidFill>
              <a:latin typeface="Mulish"/>
              <a:ea typeface="Mulish"/>
              <a:cs typeface="Mulish"/>
              <a:sym typeface="Mulish"/>
            </a:endParaRP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Across the United States, 18% of homeschool students were Hispanic. </a:t>
            </a:r>
          </a:p>
        </p:txBody>
      </p:sp>
      <p:sp>
        <p:nvSpPr>
          <p:cNvPr id="324" name="Google Shape;324;p39"/>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Florida Homeschool Trends</a:t>
            </a:r>
            <a:endParaRPr sz="3000">
              <a:solidFill>
                <a:schemeClr val="dk2"/>
              </a:solidFill>
              <a:latin typeface="Mulish"/>
              <a:ea typeface="Mulish"/>
              <a:cs typeface="Mulish"/>
              <a:sym typeface="Mulish"/>
            </a:endParaRPr>
          </a:p>
        </p:txBody>
      </p:sp>
      <p:sp>
        <p:nvSpPr>
          <p:cNvPr id="325" name="Google Shape;325;p39"/>
          <p:cNvSpPr txBox="1"/>
          <p:nvPr/>
        </p:nvSpPr>
        <p:spPr>
          <a:xfrm>
            <a:off x="153275" y="452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John Hopkins Institute for Education Policy</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00406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0"/>
          <p:cNvSpPr/>
          <p:nvPr/>
        </p:nvSpPr>
        <p:spPr>
          <a:xfrm rot="5400000">
            <a:off x="3826800" y="-110015"/>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1" name="Google Shape;331;p40"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32" name="Google Shape;332;p40"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33" name="Google Shape;333;p40"/>
          <p:cNvSpPr txBox="1"/>
          <p:nvPr/>
        </p:nvSpPr>
        <p:spPr>
          <a:xfrm>
            <a:off x="435425" y="1293700"/>
            <a:ext cx="6408000" cy="1731213"/>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pPr>
            <a:r>
              <a:rPr lang="en-US" sz="1800" dirty="0">
                <a:solidFill>
                  <a:schemeClr val="dk2"/>
                </a:solidFill>
                <a:latin typeface="Mulish" panose="020B0604020202020204" charset="0"/>
                <a:ea typeface="Mulish"/>
                <a:cs typeface="Mulish"/>
                <a:sym typeface="Mulish"/>
              </a:rPr>
              <a:t>The 2022-2023 school year data on private schools reveals:</a:t>
            </a:r>
          </a:p>
          <a:p>
            <a:pPr marL="285750" lvl="0" indent="-285750" algn="l" rtl="0">
              <a:spcBef>
                <a:spcPts val="0"/>
              </a:spcBef>
              <a:spcAft>
                <a:spcPts val="0"/>
              </a:spcAft>
              <a:buFont typeface="Wingdings" panose="05000000000000000000" pitchFamily="2" charset="2"/>
              <a:buChar char="§"/>
            </a:pPr>
            <a:r>
              <a:rPr lang="en-US" sz="1800" dirty="0">
                <a:solidFill>
                  <a:schemeClr val="dk2"/>
                </a:solidFill>
                <a:latin typeface="Mulish" panose="020B0604020202020204" charset="0"/>
                <a:ea typeface="Mulish"/>
                <a:cs typeface="Mulish"/>
                <a:sym typeface="Mulish"/>
              </a:rPr>
              <a:t>13.4% of Florida students are enrolled in private school. </a:t>
            </a:r>
          </a:p>
          <a:p>
            <a:pPr marL="285750" lvl="0" indent="-285750" algn="l" rtl="0">
              <a:spcBef>
                <a:spcPts val="0"/>
              </a:spcBef>
              <a:spcAft>
                <a:spcPts val="0"/>
              </a:spcAft>
              <a:buFont typeface="Wingdings" panose="05000000000000000000" pitchFamily="2" charset="2"/>
              <a:buChar char="§"/>
            </a:pPr>
            <a:r>
              <a:rPr lang="en-US" sz="1800" dirty="0">
                <a:solidFill>
                  <a:schemeClr val="dk2"/>
                </a:solidFill>
                <a:latin typeface="Mulish" panose="020B0604020202020204" charset="0"/>
                <a:ea typeface="Mulish"/>
                <a:cs typeface="Mulish"/>
                <a:sym typeface="Mulish"/>
              </a:rPr>
              <a:t>No data are available by race ethnicity, but overall national trends reveal that 12% of enrolled students are Hispanic.</a:t>
            </a:r>
            <a:r>
              <a:rPr lang="en-US" sz="1800" dirty="0">
                <a:solidFill>
                  <a:schemeClr val="dk1"/>
                </a:solidFill>
                <a:latin typeface="Mulish" panose="020B0604020202020204" charset="0"/>
                <a:ea typeface="Mulish"/>
                <a:cs typeface="Mulish"/>
                <a:sym typeface="Mulish"/>
              </a:rPr>
              <a:t> </a:t>
            </a:r>
            <a:r>
              <a:rPr lang="en-US" sz="1800" dirty="0">
                <a:solidFill>
                  <a:schemeClr val="dk2"/>
                </a:solidFill>
                <a:latin typeface="Mulish" panose="020B0604020202020204" charset="0"/>
                <a:ea typeface="Aptos"/>
                <a:cs typeface="Aptos"/>
                <a:sym typeface="Aptos"/>
              </a:rPr>
              <a:t> </a:t>
            </a:r>
            <a:endParaRPr lang="en-US" sz="1800" dirty="0">
              <a:solidFill>
                <a:schemeClr val="dk2"/>
              </a:solidFill>
              <a:latin typeface="Mulish" panose="020B0604020202020204" charset="0"/>
              <a:ea typeface="Roboto"/>
              <a:cs typeface="Roboto"/>
              <a:sym typeface="Roboto"/>
            </a:endParaRPr>
          </a:p>
        </p:txBody>
      </p:sp>
      <p:sp>
        <p:nvSpPr>
          <p:cNvPr id="334" name="Google Shape;334;p40"/>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Florida Private School Trends</a:t>
            </a:r>
            <a:endParaRPr sz="3000">
              <a:solidFill>
                <a:schemeClr val="dk2"/>
              </a:solidFill>
              <a:latin typeface="Mulish"/>
              <a:ea typeface="Mulish"/>
              <a:cs typeface="Mulish"/>
              <a:sym typeface="Mulish"/>
            </a:endParaRPr>
          </a:p>
        </p:txBody>
      </p:sp>
      <p:sp>
        <p:nvSpPr>
          <p:cNvPr id="335" name="Google Shape;335;p40"/>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Florida Department of </a:t>
            </a:r>
            <a:r>
              <a:rPr lang="en" sz="900" dirty="0">
                <a:solidFill>
                  <a:srgbClr val="FFFFFF"/>
                </a:solidFill>
                <a:latin typeface="Mulish"/>
                <a:ea typeface="Mulish"/>
                <a:cs typeface="Mulish"/>
                <a:sym typeface="Mulish"/>
              </a:rPr>
              <a:t>Education</a:t>
            </a:r>
            <a:r>
              <a:rPr lang="en" sz="900">
                <a:solidFill>
                  <a:srgbClr val="FFFFFF"/>
                </a:solidFill>
                <a:latin typeface="Mulish"/>
                <a:ea typeface="Mulish"/>
                <a:cs typeface="Mulish"/>
                <a:sym typeface="Mulish"/>
              </a:rPr>
              <a:t>: </a:t>
            </a:r>
            <a:r>
              <a:rPr lang="en-US" sz="900" u="sng" dirty="0">
                <a:solidFill>
                  <a:schemeClr val="bg1"/>
                </a:solidFill>
                <a:latin typeface="Mulish"/>
                <a:ea typeface="Mulish"/>
                <a:cs typeface="Mulish"/>
                <a:sym typeface="Mulish"/>
                <a:hlinkClick r:id="rId5">
                  <a:extLst>
                    <a:ext uri="{A12FA001-AC4F-418D-AE19-62706E023703}">
                      <ahyp:hlinkClr xmlns:ahyp="http://schemas.microsoft.com/office/drawing/2018/hyperlinkcolor" val="tx"/>
                    </a:ext>
                  </a:extLst>
                </a:hlinkClick>
              </a:rPr>
              <a:t>Florida’s Private Schools Annual Report</a:t>
            </a:r>
            <a:endParaRPr lang="en-US" sz="900" dirty="0">
              <a:solidFill>
                <a:schemeClr val="bg1"/>
              </a:solidFill>
              <a:latin typeface="Mulish"/>
              <a:ea typeface="Mulish"/>
              <a:cs typeface="Mulish"/>
              <a:sym typeface="Mulish"/>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p:nvPr/>
        </p:nvSpPr>
        <p:spPr>
          <a:xfrm>
            <a:off x="939950" y="0"/>
            <a:ext cx="3720000" cy="5143500"/>
          </a:xfrm>
          <a:prstGeom prst="rect">
            <a:avLst/>
          </a:prstGeom>
          <a:solidFill>
            <a:srgbClr val="667331">
              <a:alpha val="5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1" name="Google Shape;341;p41"/>
          <p:cNvPicPr preferRelativeResize="0"/>
          <p:nvPr/>
        </p:nvPicPr>
        <p:blipFill rotWithShape="1">
          <a:blip r:embed="rId3">
            <a:alphaModFix/>
          </a:blip>
          <a:srcRect/>
          <a:stretch/>
        </p:blipFill>
        <p:spPr>
          <a:xfrm rot="-5400000">
            <a:off x="4596074" y="3578836"/>
            <a:ext cx="409575" cy="4324350"/>
          </a:xfrm>
          <a:prstGeom prst="rect">
            <a:avLst/>
          </a:prstGeom>
          <a:noFill/>
          <a:ln>
            <a:noFill/>
          </a:ln>
        </p:spPr>
      </p:pic>
      <p:sp>
        <p:nvSpPr>
          <p:cNvPr id="342" name="Google Shape;342;p41"/>
          <p:cNvSpPr/>
          <p:nvPr/>
        </p:nvSpPr>
        <p:spPr>
          <a:xfrm>
            <a:off x="1377475" y="0"/>
            <a:ext cx="3373200" cy="5134500"/>
          </a:xfrm>
          <a:prstGeom prst="rect">
            <a:avLst/>
          </a:prstGeom>
          <a:gradFill>
            <a:gsLst>
              <a:gs pos="0">
                <a:srgbClr val="FFFFFF">
                  <a:alpha val="0"/>
                </a:srgbClr>
              </a:gs>
              <a:gs pos="75000">
                <a:schemeClr val="lt1"/>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41"/>
          <p:cNvSpPr/>
          <p:nvPr/>
        </p:nvSpPr>
        <p:spPr>
          <a:xfrm>
            <a:off x="0" y="0"/>
            <a:ext cx="939900" cy="5143500"/>
          </a:xfrm>
          <a:prstGeom prst="rect">
            <a:avLst/>
          </a:prstGeom>
          <a:solidFill>
            <a:srgbClr val="667331">
              <a:alpha val="525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44" name="Google Shape;344;p41"/>
          <p:cNvCxnSpPr/>
          <p:nvPr/>
        </p:nvCxnSpPr>
        <p:spPr>
          <a:xfrm rot="10800000">
            <a:off x="437373" y="881787"/>
            <a:ext cx="2451300" cy="0"/>
          </a:xfrm>
          <a:prstGeom prst="straightConnector1">
            <a:avLst/>
          </a:prstGeom>
          <a:noFill/>
          <a:ln w="9525" cap="flat" cmpd="sng">
            <a:solidFill>
              <a:schemeClr val="lt1"/>
            </a:solidFill>
            <a:prstDash val="solid"/>
            <a:miter lim="800000"/>
            <a:headEnd type="none" w="sm" len="sm"/>
            <a:tailEnd type="none" w="sm" len="sm"/>
          </a:ln>
        </p:spPr>
      </p:cxnSp>
      <p:sp>
        <p:nvSpPr>
          <p:cNvPr id="345" name="Google Shape;345;p41"/>
          <p:cNvSpPr txBox="1"/>
          <p:nvPr/>
        </p:nvSpPr>
        <p:spPr>
          <a:xfrm>
            <a:off x="437525" y="1212150"/>
            <a:ext cx="26226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800" b="1">
                <a:solidFill>
                  <a:schemeClr val="dk2"/>
                </a:solidFill>
                <a:latin typeface="Mulish"/>
                <a:ea typeface="Mulish"/>
                <a:cs typeface="Mulish"/>
                <a:sym typeface="Mulish"/>
              </a:rPr>
              <a:t>Texas</a:t>
            </a:r>
            <a:endParaRPr sz="4800" b="1">
              <a:solidFill>
                <a:schemeClr val="dk2"/>
              </a:solidFill>
              <a:latin typeface="Mulish"/>
              <a:ea typeface="Mulish"/>
              <a:cs typeface="Mulish"/>
              <a:sym typeface="Mulish"/>
            </a:endParaRPr>
          </a:p>
        </p:txBody>
      </p:sp>
      <p:pic>
        <p:nvPicPr>
          <p:cNvPr id="346" name="Google Shape;346;p41" descr="Texas State Flag, USA (Provided by Getty Images)"/>
          <p:cNvPicPr preferRelativeResize="0"/>
          <p:nvPr/>
        </p:nvPicPr>
        <p:blipFill>
          <a:blip r:embed="rId4">
            <a:alphaModFix/>
          </a:blip>
          <a:stretch>
            <a:fillRect/>
          </a:stretch>
        </p:blipFill>
        <p:spPr>
          <a:xfrm>
            <a:off x="3333300" y="980225"/>
            <a:ext cx="5540050" cy="311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 name="Google Shape;80;p15"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81" name="Google Shape;81;p15"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82" name="Google Shape;82;p15"/>
          <p:cNvSpPr txBox="1"/>
          <p:nvPr/>
        </p:nvSpPr>
        <p:spPr>
          <a:xfrm>
            <a:off x="527005" y="1161418"/>
            <a:ext cx="6316500" cy="1661963"/>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Often times students and their families are not aware of school choice(s). </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More data should be made available in family-friendly formats to raise awareness of school choice with students and their families. </a:t>
            </a:r>
            <a:endParaRPr lang="en-US" sz="1100" dirty="0">
              <a:solidFill>
                <a:schemeClr val="dk2"/>
              </a:solidFill>
              <a:latin typeface="Mulish"/>
              <a:ea typeface="Mulish"/>
              <a:cs typeface="Mulish"/>
              <a:sym typeface="Mulish"/>
            </a:endParaRPr>
          </a:p>
        </p:txBody>
      </p:sp>
      <p:sp>
        <p:nvSpPr>
          <p:cNvPr id="83" name="Google Shape;83;p15"/>
          <p:cNvSpPr txBox="1"/>
          <p:nvPr/>
        </p:nvSpPr>
        <p:spPr>
          <a:xfrm>
            <a:off x="527005" y="4798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Background</a:t>
            </a:r>
            <a:endParaRPr sz="1100">
              <a:latin typeface="Mulish"/>
              <a:ea typeface="Mulish"/>
              <a:cs typeface="Mulish"/>
              <a:sym typeface="Mulish"/>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 name="Google Shape;352;p42"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53" name="Google Shape;353;p42"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54" name="Google Shape;354;p42"/>
          <p:cNvSpPr txBox="1"/>
          <p:nvPr/>
        </p:nvSpPr>
        <p:spPr>
          <a:xfrm>
            <a:off x="517201" y="872909"/>
            <a:ext cx="6738000" cy="732536"/>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800" dirty="0">
                <a:solidFill>
                  <a:schemeClr val="dk2"/>
                </a:solidFill>
                <a:latin typeface="Mulish"/>
                <a:ea typeface="Mulish"/>
                <a:cs typeface="Mulish"/>
                <a:sym typeface="Mulish"/>
              </a:rPr>
              <a:t>In Texas, during the 2023-2024 school year: </a:t>
            </a:r>
          </a:p>
          <a:p>
            <a:pPr marL="457200" lvl="0" indent="-285750" algn="l" rtl="0">
              <a:spcBef>
                <a:spcPts val="80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 Total enrollment: 5,531,236 students</a:t>
            </a:r>
          </a:p>
        </p:txBody>
      </p:sp>
      <p:sp>
        <p:nvSpPr>
          <p:cNvPr id="355" name="Google Shape;355;p42"/>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Texas Enrollment Trends </a:t>
            </a:r>
            <a:endParaRPr sz="2300">
              <a:solidFill>
                <a:schemeClr val="dk2"/>
              </a:solidFill>
              <a:latin typeface="Mulish"/>
              <a:ea typeface="Mulish"/>
              <a:cs typeface="Mulish"/>
              <a:sym typeface="Mulish"/>
            </a:endParaRPr>
          </a:p>
        </p:txBody>
      </p:sp>
      <p:sp>
        <p:nvSpPr>
          <p:cNvPr id="356" name="Google Shape;356;p42"/>
          <p:cNvSpPr txBox="1"/>
          <p:nvPr/>
        </p:nvSpPr>
        <p:spPr>
          <a:xfrm>
            <a:off x="311700" y="46253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Texas Education Agency: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Enrollment in Texas Public Schools 2023-24</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graphicFrame>
        <p:nvGraphicFramePr>
          <p:cNvPr id="4" name="Chart 3">
            <a:extLst>
              <a:ext uri="{FF2B5EF4-FFF2-40B4-BE49-F238E27FC236}">
                <a16:creationId xmlns:a16="http://schemas.microsoft.com/office/drawing/2014/main" id="{F7E6FA11-1B09-0274-DC6A-88D6B8ED4A86}"/>
              </a:ext>
            </a:extLst>
          </p:cNvPr>
          <p:cNvGraphicFramePr/>
          <p:nvPr>
            <p:extLst>
              <p:ext uri="{D42A27DB-BD31-4B8C-83A1-F6EECF244321}">
                <p14:modId xmlns:p14="http://schemas.microsoft.com/office/powerpoint/2010/main" val="2326529961"/>
              </p:ext>
            </p:extLst>
          </p:nvPr>
        </p:nvGraphicFramePr>
        <p:xfrm>
          <a:off x="1222061" y="1551379"/>
          <a:ext cx="5621482" cy="328820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9F71ECA3-CC9E-FC9B-1A6E-04BC2EAA6079}"/>
            </a:ext>
          </a:extLst>
        </p:cNvPr>
        <p:cNvGrpSpPr/>
        <p:nvPr/>
      </p:nvGrpSpPr>
      <p:grpSpPr>
        <a:xfrm>
          <a:off x="0" y="0"/>
          <a:ext cx="0" cy="0"/>
          <a:chOff x="0" y="0"/>
          <a:chExt cx="0" cy="0"/>
        </a:xfrm>
      </p:grpSpPr>
      <p:sp>
        <p:nvSpPr>
          <p:cNvPr id="351" name="Google Shape;351;p42">
            <a:extLst>
              <a:ext uri="{FF2B5EF4-FFF2-40B4-BE49-F238E27FC236}">
                <a16:creationId xmlns:a16="http://schemas.microsoft.com/office/drawing/2014/main" id="{F640F49D-BBAC-E5CF-A3BC-1A47F49B2904}"/>
              </a:ext>
            </a:extLst>
          </p:cNvPr>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 name="Google Shape;352;p42" descr="A feather on a black background&#10;&#10;AI-generated content may be incorrect.">
            <a:extLst>
              <a:ext uri="{FF2B5EF4-FFF2-40B4-BE49-F238E27FC236}">
                <a16:creationId xmlns:a16="http://schemas.microsoft.com/office/drawing/2014/main" id="{61FFC183-9335-D6AE-107D-42D5972BC5B0}"/>
              </a:ext>
            </a:extLst>
          </p:cNvPr>
          <p:cNvPicPr preferRelativeResize="0"/>
          <p:nvPr/>
        </p:nvPicPr>
        <p:blipFill rotWithShape="1">
          <a:blip r:embed="rId3">
            <a:alphaModFix/>
          </a:blip>
          <a:srcRect/>
          <a:stretch/>
        </p:blipFill>
        <p:spPr>
          <a:xfrm>
            <a:off x="7200900" y="439632"/>
            <a:ext cx="1679530" cy="4767608"/>
          </a:xfrm>
          <a:prstGeom prst="rect">
            <a:avLst/>
          </a:prstGeom>
          <a:noFill/>
          <a:ln>
            <a:noFill/>
          </a:ln>
        </p:spPr>
      </p:pic>
      <p:pic>
        <p:nvPicPr>
          <p:cNvPr id="353" name="Google Shape;353;p42" descr="A black background with brown dots&#10;&#10;AI-generated content may be incorrect.">
            <a:extLst>
              <a:ext uri="{FF2B5EF4-FFF2-40B4-BE49-F238E27FC236}">
                <a16:creationId xmlns:a16="http://schemas.microsoft.com/office/drawing/2014/main" id="{FF3B097E-1510-99E9-DA63-02E2F40A73BA}"/>
              </a:ext>
            </a:extLst>
          </p:cNvPr>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54" name="Google Shape;354;p42">
            <a:extLst>
              <a:ext uri="{FF2B5EF4-FFF2-40B4-BE49-F238E27FC236}">
                <a16:creationId xmlns:a16="http://schemas.microsoft.com/office/drawing/2014/main" id="{D7E46956-2BB6-AE26-053A-6232B3765254}"/>
              </a:ext>
            </a:extLst>
          </p:cNvPr>
          <p:cNvSpPr txBox="1"/>
          <p:nvPr/>
        </p:nvSpPr>
        <p:spPr>
          <a:xfrm>
            <a:off x="435425" y="1071892"/>
            <a:ext cx="7037532" cy="625863"/>
          </a:xfrm>
          <a:prstGeom prst="rect">
            <a:avLst/>
          </a:prstGeom>
          <a:noFill/>
          <a:ln>
            <a:noFill/>
          </a:ln>
        </p:spPr>
        <p:txBody>
          <a:bodyPr spcFirstLastPara="1" wrap="square" lIns="68575" tIns="34275" rIns="68575" bIns="34275" anchor="ctr" anchorCtr="0">
            <a:noAutofit/>
          </a:bodyPr>
          <a:lstStyle/>
          <a:p>
            <a:pPr lvl="0"/>
            <a:r>
              <a:rPr lang="en-US" sz="1800" dirty="0">
                <a:solidFill>
                  <a:schemeClr val="dk2"/>
                </a:solidFill>
                <a:latin typeface="Mulish"/>
                <a:ea typeface="Mulish"/>
                <a:cs typeface="Mulish"/>
                <a:sym typeface="Mulish"/>
              </a:rPr>
              <a:t>In Texas state-authorized charter schools, during the 2023-2024 school year: </a:t>
            </a:r>
          </a:p>
          <a:p>
            <a:pPr marL="457200" lvl="0" indent="-285750" algn="l" rtl="0">
              <a:spcBef>
                <a:spcPts val="80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Total enrollment: 422,930 students </a:t>
            </a:r>
          </a:p>
        </p:txBody>
      </p:sp>
      <p:sp>
        <p:nvSpPr>
          <p:cNvPr id="355" name="Google Shape;355;p42">
            <a:extLst>
              <a:ext uri="{FF2B5EF4-FFF2-40B4-BE49-F238E27FC236}">
                <a16:creationId xmlns:a16="http://schemas.microsoft.com/office/drawing/2014/main" id="{C8E03C04-DE0D-9BC8-9E98-FA85D874A6D5}"/>
              </a:ext>
            </a:extLst>
          </p:cNvPr>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Texas Enrollment Trends </a:t>
            </a:r>
            <a:endParaRPr sz="2300">
              <a:solidFill>
                <a:schemeClr val="dk2"/>
              </a:solidFill>
              <a:latin typeface="Mulish"/>
              <a:ea typeface="Mulish"/>
              <a:cs typeface="Mulish"/>
              <a:sym typeface="Mulish"/>
            </a:endParaRPr>
          </a:p>
        </p:txBody>
      </p:sp>
      <p:sp>
        <p:nvSpPr>
          <p:cNvPr id="356" name="Google Shape;356;p42">
            <a:extLst>
              <a:ext uri="{FF2B5EF4-FFF2-40B4-BE49-F238E27FC236}">
                <a16:creationId xmlns:a16="http://schemas.microsoft.com/office/drawing/2014/main" id="{83BC753C-FD54-83A6-1DA8-2EE545CE670A}"/>
              </a:ext>
            </a:extLst>
          </p:cNvPr>
          <p:cNvSpPr txBox="1"/>
          <p:nvPr/>
        </p:nvSpPr>
        <p:spPr>
          <a:xfrm>
            <a:off x="311700" y="46253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Texas Education Agency: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Enrollment in Texas Public Schools 2023-24</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graphicFrame>
        <p:nvGraphicFramePr>
          <p:cNvPr id="4" name="Chart 3">
            <a:extLst>
              <a:ext uri="{FF2B5EF4-FFF2-40B4-BE49-F238E27FC236}">
                <a16:creationId xmlns:a16="http://schemas.microsoft.com/office/drawing/2014/main" id="{BE6D5E28-08E5-D463-E9DB-BD212B36EB3F}"/>
              </a:ext>
            </a:extLst>
          </p:cNvPr>
          <p:cNvGraphicFramePr/>
          <p:nvPr>
            <p:extLst>
              <p:ext uri="{D42A27DB-BD31-4B8C-83A1-F6EECF244321}">
                <p14:modId xmlns:p14="http://schemas.microsoft.com/office/powerpoint/2010/main" val="3176743940"/>
              </p:ext>
            </p:extLst>
          </p:nvPr>
        </p:nvGraphicFramePr>
        <p:xfrm>
          <a:off x="1671043" y="1669077"/>
          <a:ext cx="5301409" cy="31226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128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E828CE21-5C68-3963-161B-DC94AD156E99}"/>
            </a:ext>
          </a:extLst>
        </p:cNvPr>
        <p:cNvGrpSpPr/>
        <p:nvPr/>
      </p:nvGrpSpPr>
      <p:grpSpPr>
        <a:xfrm>
          <a:off x="0" y="0"/>
          <a:ext cx="0" cy="0"/>
          <a:chOff x="0" y="0"/>
          <a:chExt cx="0" cy="0"/>
        </a:xfrm>
      </p:grpSpPr>
      <p:sp>
        <p:nvSpPr>
          <p:cNvPr id="351" name="Google Shape;351;p42">
            <a:extLst>
              <a:ext uri="{FF2B5EF4-FFF2-40B4-BE49-F238E27FC236}">
                <a16:creationId xmlns:a16="http://schemas.microsoft.com/office/drawing/2014/main" id="{710B240E-ACDA-898C-3DB3-6DB90636397C}"/>
              </a:ext>
            </a:extLst>
          </p:cNvPr>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 name="Google Shape;352;p42" descr="A feather on a black background&#10;&#10;AI-generated content may be incorrect.">
            <a:extLst>
              <a:ext uri="{FF2B5EF4-FFF2-40B4-BE49-F238E27FC236}">
                <a16:creationId xmlns:a16="http://schemas.microsoft.com/office/drawing/2014/main" id="{228979EE-8EF1-2910-0FDB-C0B06B97F069}"/>
              </a:ext>
            </a:extLst>
          </p:cNvPr>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53" name="Google Shape;353;p42" descr="A black background with brown dots&#10;&#10;AI-generated content may be incorrect.">
            <a:extLst>
              <a:ext uri="{FF2B5EF4-FFF2-40B4-BE49-F238E27FC236}">
                <a16:creationId xmlns:a16="http://schemas.microsoft.com/office/drawing/2014/main" id="{58B6DA26-18BA-FD16-2AAB-D1E091D439B0}"/>
              </a:ext>
            </a:extLst>
          </p:cNvPr>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54" name="Google Shape;354;p42">
            <a:extLst>
              <a:ext uri="{FF2B5EF4-FFF2-40B4-BE49-F238E27FC236}">
                <a16:creationId xmlns:a16="http://schemas.microsoft.com/office/drawing/2014/main" id="{43BDAD91-0F18-C1D1-9422-52EC6B8CA040}"/>
              </a:ext>
            </a:extLst>
          </p:cNvPr>
          <p:cNvSpPr txBox="1"/>
          <p:nvPr/>
        </p:nvSpPr>
        <p:spPr>
          <a:xfrm>
            <a:off x="574075" y="911752"/>
            <a:ext cx="6738000" cy="1029817"/>
          </a:xfrm>
          <a:prstGeom prst="rect">
            <a:avLst/>
          </a:prstGeom>
          <a:noFill/>
          <a:ln>
            <a:noFill/>
          </a:ln>
        </p:spPr>
        <p:txBody>
          <a:bodyPr spcFirstLastPara="1" wrap="square" lIns="68575" tIns="34275" rIns="68575" bIns="34275" anchor="ctr" anchorCtr="0">
            <a:noAutofit/>
          </a:bodyPr>
          <a:lstStyle/>
          <a:p>
            <a:r>
              <a:rPr lang="en" sz="1800" dirty="0">
                <a:solidFill>
                  <a:schemeClr val="dk2"/>
                </a:solidFill>
                <a:latin typeface="Mulish"/>
                <a:ea typeface="Mulish"/>
                <a:cs typeface="Mulish"/>
                <a:sym typeface="Mulish"/>
              </a:rPr>
              <a:t>In Texas </a:t>
            </a:r>
            <a:r>
              <a:rPr lang="en-US" sz="1800" dirty="0">
                <a:solidFill>
                  <a:schemeClr val="dk2"/>
                </a:solidFill>
                <a:latin typeface="Mulish"/>
                <a:ea typeface="Mulish"/>
                <a:cs typeface="Mulish"/>
                <a:sym typeface="Mulish"/>
              </a:rPr>
              <a:t>district-authorized charter schools, </a:t>
            </a:r>
            <a:r>
              <a:rPr lang="en" sz="1800" dirty="0">
                <a:solidFill>
                  <a:schemeClr val="dk2"/>
                </a:solidFill>
                <a:latin typeface="Mulish"/>
                <a:ea typeface="Mulish"/>
                <a:cs typeface="Mulish"/>
                <a:sym typeface="Mulish"/>
              </a:rPr>
              <a:t>during the 2023-2024 school year:</a:t>
            </a:r>
          </a:p>
          <a:p>
            <a:pPr marL="285750" indent="-285750">
              <a:buFont typeface="Wingdings" panose="05000000000000000000" pitchFamily="2" charset="2"/>
              <a:buChar char="§"/>
            </a:pPr>
            <a:r>
              <a:rPr lang="en" sz="1800" dirty="0">
                <a:solidFill>
                  <a:schemeClr val="dk2"/>
                </a:solidFill>
                <a:latin typeface="Mulish"/>
                <a:ea typeface="Mulish"/>
                <a:cs typeface="Mulish"/>
                <a:sym typeface="Mulish"/>
              </a:rPr>
              <a:t>Total enrollment: 65,729 students </a:t>
            </a:r>
          </a:p>
        </p:txBody>
      </p:sp>
      <p:sp>
        <p:nvSpPr>
          <p:cNvPr id="355" name="Google Shape;355;p42">
            <a:extLst>
              <a:ext uri="{FF2B5EF4-FFF2-40B4-BE49-F238E27FC236}">
                <a16:creationId xmlns:a16="http://schemas.microsoft.com/office/drawing/2014/main" id="{B2593A54-E19D-9808-0533-6912193E7CEB}"/>
              </a:ext>
            </a:extLst>
          </p:cNvPr>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Texas Enrollment Trends </a:t>
            </a:r>
            <a:endParaRPr sz="2300">
              <a:solidFill>
                <a:schemeClr val="dk2"/>
              </a:solidFill>
              <a:latin typeface="Mulish"/>
              <a:ea typeface="Mulish"/>
              <a:cs typeface="Mulish"/>
              <a:sym typeface="Mulish"/>
            </a:endParaRPr>
          </a:p>
        </p:txBody>
      </p:sp>
      <p:sp>
        <p:nvSpPr>
          <p:cNvPr id="356" name="Google Shape;356;p42">
            <a:extLst>
              <a:ext uri="{FF2B5EF4-FFF2-40B4-BE49-F238E27FC236}">
                <a16:creationId xmlns:a16="http://schemas.microsoft.com/office/drawing/2014/main" id="{8C48D83F-4F26-11B4-50D5-1817772B01E3}"/>
              </a:ext>
            </a:extLst>
          </p:cNvPr>
          <p:cNvSpPr txBox="1"/>
          <p:nvPr/>
        </p:nvSpPr>
        <p:spPr>
          <a:xfrm>
            <a:off x="311700" y="46253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Texas Education Agency: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Enrollment in Texas Public Schools 2023-24</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graphicFrame>
        <p:nvGraphicFramePr>
          <p:cNvPr id="2" name="Chart 1">
            <a:extLst>
              <a:ext uri="{FF2B5EF4-FFF2-40B4-BE49-F238E27FC236}">
                <a16:creationId xmlns:a16="http://schemas.microsoft.com/office/drawing/2014/main" id="{3F3D7E28-1A05-1F3C-2902-D473581DECBA}"/>
              </a:ext>
            </a:extLst>
          </p:cNvPr>
          <p:cNvGraphicFramePr/>
          <p:nvPr>
            <p:extLst>
              <p:ext uri="{D42A27DB-BD31-4B8C-83A1-F6EECF244321}">
                <p14:modId xmlns:p14="http://schemas.microsoft.com/office/powerpoint/2010/main" val="849173405"/>
              </p:ext>
            </p:extLst>
          </p:nvPr>
        </p:nvGraphicFramePr>
        <p:xfrm>
          <a:off x="1699991" y="1835461"/>
          <a:ext cx="5301409" cy="31226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1709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2" name="Google Shape;362;p43"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63" name="Google Shape;363;p43"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64" name="Google Shape;364;p43"/>
          <p:cNvSpPr txBox="1"/>
          <p:nvPr/>
        </p:nvSpPr>
        <p:spPr>
          <a:xfrm>
            <a:off x="435425" y="1392900"/>
            <a:ext cx="6127500" cy="1343414"/>
          </a:xfrm>
          <a:prstGeom prst="rect">
            <a:avLst/>
          </a:prstGeom>
          <a:noFill/>
          <a:ln>
            <a:noFill/>
          </a:ln>
        </p:spPr>
        <p:txBody>
          <a:bodyPr spcFirstLastPara="1" wrap="square" lIns="68575" tIns="34275" rIns="68575" bIns="34275" anchor="t" anchorCtr="0">
            <a:spAutoFit/>
          </a:bodyPr>
          <a:lstStyle/>
          <a:p>
            <a:pPr marL="457200" indent="-349250">
              <a:lnSpc>
                <a:spcPct val="115000"/>
              </a:lnSpc>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In Texas during the 2023-2024 school year,  ~5 to 6.99% of students were homeschooled.</a:t>
            </a: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Across the United States, 18% of homeschooled students were Hispanic. </a:t>
            </a:r>
            <a:r>
              <a:rPr lang="en-US" sz="1800" dirty="0">
                <a:solidFill>
                  <a:schemeClr val="dk2"/>
                </a:solidFill>
                <a:latin typeface="Roboto"/>
                <a:ea typeface="Roboto"/>
                <a:cs typeface="Roboto"/>
                <a:sym typeface="Roboto"/>
              </a:rPr>
              <a:t> </a:t>
            </a:r>
            <a:endParaRPr lang="en-US" sz="1800" dirty="0">
              <a:solidFill>
                <a:schemeClr val="dk2"/>
              </a:solidFill>
              <a:latin typeface="Aptos"/>
              <a:ea typeface="Aptos"/>
              <a:cs typeface="Aptos"/>
              <a:sym typeface="Aptos"/>
            </a:endParaRPr>
          </a:p>
        </p:txBody>
      </p:sp>
      <p:sp>
        <p:nvSpPr>
          <p:cNvPr id="365" name="Google Shape;365;p43"/>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Texas Homeschool Trends</a:t>
            </a:r>
            <a:endParaRPr sz="3000">
              <a:solidFill>
                <a:schemeClr val="dk2"/>
              </a:solidFill>
              <a:latin typeface="Mulish"/>
              <a:ea typeface="Mulish"/>
              <a:cs typeface="Mulish"/>
              <a:sym typeface="Mulish"/>
            </a:endParaRPr>
          </a:p>
        </p:txBody>
      </p:sp>
      <p:sp>
        <p:nvSpPr>
          <p:cNvPr id="366" name="Google Shape;366;p43"/>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John Hopkins Institute for Education Policy</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00406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 name="Google Shape;372;p44"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73" name="Google Shape;373;p44"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74" name="Google Shape;374;p44"/>
          <p:cNvSpPr txBox="1"/>
          <p:nvPr/>
        </p:nvSpPr>
        <p:spPr>
          <a:xfrm>
            <a:off x="435425" y="1293700"/>
            <a:ext cx="6408000" cy="1661963"/>
          </a:xfrm>
          <a:prstGeom prst="rect">
            <a:avLst/>
          </a:prstGeom>
          <a:noFill/>
          <a:ln>
            <a:noFill/>
          </a:ln>
        </p:spPr>
        <p:txBody>
          <a:bodyPr spcFirstLastPara="1" wrap="square" lIns="68575" tIns="34275" rIns="68575" bIns="34275" anchor="t" anchorCtr="0">
            <a:spAutoFit/>
          </a:bodyPr>
          <a:lstStyle/>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Some of Texas’s students are also enrolled in private schools. </a:t>
            </a: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US" sz="1800" dirty="0">
                <a:solidFill>
                  <a:schemeClr val="dk2"/>
                </a:solidFill>
                <a:latin typeface="Mulish"/>
                <a:ea typeface="Mulish"/>
                <a:cs typeface="Mulish"/>
                <a:sym typeface="Mulish"/>
              </a:rPr>
              <a:t>According to the National Center for Education Statistics for the 2021-2022 school year, 5% of students in Texas are enrolled in private schools.</a:t>
            </a:r>
          </a:p>
        </p:txBody>
      </p:sp>
      <p:sp>
        <p:nvSpPr>
          <p:cNvPr id="375" name="Google Shape;375;p44"/>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Texas Private School Trends</a:t>
            </a:r>
            <a:endParaRPr sz="3000">
              <a:solidFill>
                <a:schemeClr val="dk2"/>
              </a:solidFill>
              <a:latin typeface="Mulish"/>
              <a:ea typeface="Mulish"/>
              <a:cs typeface="Mulish"/>
              <a:sym typeface="Mulish"/>
            </a:endParaRPr>
          </a:p>
        </p:txBody>
      </p:sp>
      <p:sp>
        <p:nvSpPr>
          <p:cNvPr id="376" name="Google Shape;376;p44"/>
          <p:cNvSpPr txBox="1"/>
          <p:nvPr/>
        </p:nvSpPr>
        <p:spPr>
          <a:xfrm>
            <a:off x="374250" y="4695875"/>
            <a:ext cx="8395500" cy="2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NCES- Private School Enrollment: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https://nces.ed.gov/programs/coe/indicator/cgc/private-school-enrollment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5"/>
          <p:cNvSpPr/>
          <p:nvPr/>
        </p:nvSpPr>
        <p:spPr>
          <a:xfrm>
            <a:off x="939950" y="0"/>
            <a:ext cx="3720000" cy="5143500"/>
          </a:xfrm>
          <a:prstGeom prst="rect">
            <a:avLst/>
          </a:prstGeom>
          <a:solidFill>
            <a:srgbClr val="667331">
              <a:alpha val="5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2" name="Google Shape;382;p45"/>
          <p:cNvPicPr preferRelativeResize="0"/>
          <p:nvPr/>
        </p:nvPicPr>
        <p:blipFill rotWithShape="1">
          <a:blip r:embed="rId3">
            <a:alphaModFix/>
          </a:blip>
          <a:srcRect/>
          <a:stretch/>
        </p:blipFill>
        <p:spPr>
          <a:xfrm rot="-5400000">
            <a:off x="4596074" y="3578836"/>
            <a:ext cx="409575" cy="4324350"/>
          </a:xfrm>
          <a:prstGeom prst="rect">
            <a:avLst/>
          </a:prstGeom>
          <a:noFill/>
          <a:ln>
            <a:noFill/>
          </a:ln>
        </p:spPr>
      </p:pic>
      <p:sp>
        <p:nvSpPr>
          <p:cNvPr id="383" name="Google Shape;383;p45"/>
          <p:cNvSpPr/>
          <p:nvPr/>
        </p:nvSpPr>
        <p:spPr>
          <a:xfrm>
            <a:off x="1377475" y="0"/>
            <a:ext cx="3373200" cy="5134500"/>
          </a:xfrm>
          <a:prstGeom prst="rect">
            <a:avLst/>
          </a:prstGeom>
          <a:gradFill>
            <a:gsLst>
              <a:gs pos="0">
                <a:srgbClr val="FFFFFF">
                  <a:alpha val="0"/>
                </a:srgbClr>
              </a:gs>
              <a:gs pos="75000">
                <a:schemeClr val="lt1"/>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4" name="Google Shape;384;p45"/>
          <p:cNvSpPr/>
          <p:nvPr/>
        </p:nvSpPr>
        <p:spPr>
          <a:xfrm>
            <a:off x="0" y="0"/>
            <a:ext cx="939900" cy="5143500"/>
          </a:xfrm>
          <a:prstGeom prst="rect">
            <a:avLst/>
          </a:prstGeom>
          <a:solidFill>
            <a:srgbClr val="667331">
              <a:alpha val="525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85" name="Google Shape;385;p45"/>
          <p:cNvCxnSpPr/>
          <p:nvPr/>
        </p:nvCxnSpPr>
        <p:spPr>
          <a:xfrm rot="10800000">
            <a:off x="437373" y="881787"/>
            <a:ext cx="2451300" cy="0"/>
          </a:xfrm>
          <a:prstGeom prst="straightConnector1">
            <a:avLst/>
          </a:prstGeom>
          <a:noFill/>
          <a:ln w="9525" cap="flat" cmpd="sng">
            <a:solidFill>
              <a:schemeClr val="lt1"/>
            </a:solidFill>
            <a:prstDash val="solid"/>
            <a:miter lim="800000"/>
            <a:headEnd type="none" w="sm" len="sm"/>
            <a:tailEnd type="none" w="sm" len="sm"/>
          </a:ln>
        </p:spPr>
      </p:cxnSp>
      <p:sp>
        <p:nvSpPr>
          <p:cNvPr id="386" name="Google Shape;386;p45"/>
          <p:cNvSpPr txBox="1"/>
          <p:nvPr/>
        </p:nvSpPr>
        <p:spPr>
          <a:xfrm>
            <a:off x="437525" y="1212150"/>
            <a:ext cx="26226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800" b="1">
                <a:solidFill>
                  <a:schemeClr val="dk2"/>
                </a:solidFill>
                <a:latin typeface="Mulish"/>
                <a:ea typeface="Mulish"/>
                <a:cs typeface="Mulish"/>
                <a:sym typeface="Mulish"/>
              </a:rPr>
              <a:t>Indiana</a:t>
            </a:r>
            <a:endParaRPr sz="4800" b="1">
              <a:solidFill>
                <a:schemeClr val="dk2"/>
              </a:solidFill>
              <a:latin typeface="Mulish"/>
              <a:ea typeface="Mulish"/>
              <a:cs typeface="Mulish"/>
              <a:sym typeface="Mulish"/>
            </a:endParaRPr>
          </a:p>
        </p:txBody>
      </p:sp>
      <p:pic>
        <p:nvPicPr>
          <p:cNvPr id="387" name="Google Shape;387;p45" descr="Indiana flag illustration (Provided by Getty Images)"/>
          <p:cNvPicPr preferRelativeResize="0"/>
          <p:nvPr/>
        </p:nvPicPr>
        <p:blipFill>
          <a:blip r:embed="rId4">
            <a:alphaModFix/>
          </a:blip>
          <a:stretch>
            <a:fillRect/>
          </a:stretch>
        </p:blipFill>
        <p:spPr>
          <a:xfrm>
            <a:off x="3467400" y="907525"/>
            <a:ext cx="5399276" cy="3601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3" name="Google Shape;393;p46"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394" name="Google Shape;394;p46"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395" name="Google Shape;395;p46"/>
          <p:cNvSpPr txBox="1"/>
          <p:nvPr/>
        </p:nvSpPr>
        <p:spPr>
          <a:xfrm>
            <a:off x="462900" y="808202"/>
            <a:ext cx="6738000" cy="94233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800" dirty="0">
                <a:solidFill>
                  <a:schemeClr val="dk2"/>
                </a:solidFill>
                <a:latin typeface="Mulish"/>
                <a:ea typeface="Mulish"/>
                <a:cs typeface="Mulish"/>
                <a:sym typeface="Mulish"/>
              </a:rPr>
              <a:t>During the 2024-2025 school year in Indiana:</a:t>
            </a:r>
          </a:p>
          <a:p>
            <a:pPr marL="457200" lvl="0" indent="-285750" algn="l" rtl="0">
              <a:lnSpc>
                <a:spcPct val="115000"/>
              </a:lnSpc>
              <a:spcBef>
                <a:spcPts val="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Total enrollment: 1,040,190 students</a:t>
            </a:r>
          </a:p>
        </p:txBody>
      </p:sp>
      <p:sp>
        <p:nvSpPr>
          <p:cNvPr id="396" name="Google Shape;396;p46"/>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Indiana Enrollment Trends </a:t>
            </a:r>
            <a:endParaRPr sz="2300">
              <a:solidFill>
                <a:schemeClr val="dk2"/>
              </a:solidFill>
              <a:latin typeface="Mulish"/>
              <a:ea typeface="Mulish"/>
              <a:cs typeface="Mulish"/>
              <a:sym typeface="Mulish"/>
            </a:endParaRPr>
          </a:p>
        </p:txBody>
      </p:sp>
      <p:sp>
        <p:nvSpPr>
          <p:cNvPr id="397" name="Google Shape;397;p46"/>
          <p:cNvSpPr txBox="1"/>
          <p:nvPr/>
        </p:nvSpPr>
        <p:spPr>
          <a:xfrm>
            <a:off x="276725" y="4540400"/>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Indiana Department of Education: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DOE: Data Center &amp; Reports</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graphicFrame>
        <p:nvGraphicFramePr>
          <p:cNvPr id="2" name="Chart 1">
            <a:extLst>
              <a:ext uri="{FF2B5EF4-FFF2-40B4-BE49-F238E27FC236}">
                <a16:creationId xmlns:a16="http://schemas.microsoft.com/office/drawing/2014/main" id="{D199F84D-BC5F-CB0F-108E-E1CBE84EB1AD}"/>
              </a:ext>
            </a:extLst>
          </p:cNvPr>
          <p:cNvGraphicFramePr/>
          <p:nvPr>
            <p:extLst>
              <p:ext uri="{D42A27DB-BD31-4B8C-83A1-F6EECF244321}">
                <p14:modId xmlns:p14="http://schemas.microsoft.com/office/powerpoint/2010/main" val="862292152"/>
              </p:ext>
            </p:extLst>
          </p:nvPr>
        </p:nvGraphicFramePr>
        <p:xfrm>
          <a:off x="1410448" y="1634166"/>
          <a:ext cx="5301409" cy="312263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3" name="Google Shape;413;p48"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14" name="Google Shape;414;p48"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15" name="Google Shape;415;p48"/>
          <p:cNvSpPr txBox="1"/>
          <p:nvPr/>
        </p:nvSpPr>
        <p:spPr>
          <a:xfrm>
            <a:off x="527041" y="1355050"/>
            <a:ext cx="6316500" cy="1622100"/>
          </a:xfrm>
          <a:prstGeom prst="rect">
            <a:avLst/>
          </a:prstGeom>
          <a:noFill/>
          <a:ln>
            <a:noFill/>
          </a:ln>
        </p:spPr>
        <p:txBody>
          <a:bodyPr spcFirstLastPara="1" wrap="square" lIns="68575" tIns="34275" rIns="68575" bIns="34275" anchor="ctr" anchorCtr="0">
            <a:noAutofit/>
          </a:bodyPr>
          <a:lstStyle/>
          <a:p>
            <a:pPr marL="285750" lvl="0" indent="-285750" algn="l" rtl="0">
              <a:lnSpc>
                <a:spcPct val="115000"/>
              </a:lnSpc>
              <a:spcBef>
                <a:spcPts val="0"/>
              </a:spcBef>
              <a:spcAft>
                <a:spcPts val="0"/>
              </a:spcAft>
              <a:buFont typeface="Wingdings" panose="05000000000000000000" pitchFamily="2" charset="2"/>
              <a:buChar char="§"/>
            </a:pPr>
            <a:r>
              <a:rPr lang="en-US" sz="1800" dirty="0">
                <a:solidFill>
                  <a:schemeClr val="dk2"/>
                </a:solidFill>
                <a:latin typeface="Mulish"/>
                <a:ea typeface="Mulish"/>
                <a:cs typeface="Mulish"/>
                <a:sym typeface="Mulish"/>
              </a:rPr>
              <a:t>The Indiana Choice Scholarship Program, commonly referred to as the voucher program, provides scholarships to eligible Indiana students in grades K–12 to offset tuition costs at participating schools.</a:t>
            </a:r>
            <a:endParaRPr lang="en-US" sz="1800" dirty="0">
              <a:solidFill>
                <a:schemeClr val="dk2"/>
              </a:solidFill>
              <a:latin typeface="Aptos"/>
              <a:ea typeface="Aptos"/>
              <a:cs typeface="Aptos"/>
              <a:sym typeface="Aptos"/>
            </a:endParaRPr>
          </a:p>
        </p:txBody>
      </p:sp>
      <p:sp>
        <p:nvSpPr>
          <p:cNvPr id="416" name="Google Shape;416;p48"/>
          <p:cNvSpPr txBox="1"/>
          <p:nvPr/>
        </p:nvSpPr>
        <p:spPr>
          <a:xfrm>
            <a:off x="388575" y="41202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Indiana School Choice Trends </a:t>
            </a:r>
            <a:endParaRPr sz="2300">
              <a:solidFill>
                <a:schemeClr val="dk2"/>
              </a:solidFill>
              <a:latin typeface="Mulish"/>
              <a:ea typeface="Mulish"/>
              <a:cs typeface="Mulish"/>
              <a:sym typeface="Mulish"/>
            </a:endParaRPr>
          </a:p>
        </p:txBody>
      </p:sp>
      <p:sp>
        <p:nvSpPr>
          <p:cNvPr id="417" name="Google Shape;417;p48"/>
          <p:cNvSpPr txBox="1"/>
          <p:nvPr/>
        </p:nvSpPr>
        <p:spPr>
          <a:xfrm>
            <a:off x="311700" y="45354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rPr>
              <a:t>Source: Indiana Department of Education: </a:t>
            </a:r>
            <a:r>
              <a:rPr lang="en" sz="900" u="sng" dirty="0">
                <a:solidFill>
                  <a:srgbClr val="FFFFFF"/>
                </a:solidFill>
                <a:hlinkClick r:id="rId5">
                  <a:extLst>
                    <a:ext uri="{A12FA001-AC4F-418D-AE19-62706E023703}">
                      <ahyp:hlinkClr xmlns:ahyp="http://schemas.microsoft.com/office/drawing/2018/hyperlinkcolor" val="tx"/>
                    </a:ext>
                  </a:extLst>
                </a:hlinkClick>
              </a:rPr>
              <a:t>2024-2025 Annual Choice Report</a:t>
            </a:r>
            <a:endParaRPr sz="900">
              <a:solidFill>
                <a:srgbClr val="FFFFFF"/>
              </a:solidFill>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3" name="Google Shape;423;p49" descr="A feather on a black background&#10;&#10;AI-generated content may be incorrect."/>
          <p:cNvPicPr preferRelativeResize="0"/>
          <p:nvPr/>
        </p:nvPicPr>
        <p:blipFill rotWithShape="1">
          <a:blip r:embed="rId3">
            <a:alphaModFix/>
          </a:blip>
          <a:srcRect/>
          <a:stretch/>
        </p:blipFill>
        <p:spPr>
          <a:xfrm>
            <a:off x="7113218" y="474527"/>
            <a:ext cx="1679530" cy="4767608"/>
          </a:xfrm>
          <a:prstGeom prst="rect">
            <a:avLst/>
          </a:prstGeom>
          <a:noFill/>
          <a:ln>
            <a:noFill/>
          </a:ln>
        </p:spPr>
      </p:pic>
      <p:pic>
        <p:nvPicPr>
          <p:cNvPr id="424" name="Google Shape;424;p49"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25" name="Google Shape;425;p49"/>
          <p:cNvSpPr txBox="1"/>
          <p:nvPr/>
        </p:nvSpPr>
        <p:spPr>
          <a:xfrm>
            <a:off x="527050" y="1102925"/>
            <a:ext cx="6652124" cy="28554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r>
              <a:rPr lang="en-US" sz="1500" dirty="0">
                <a:solidFill>
                  <a:schemeClr val="dk2"/>
                </a:solidFill>
                <a:latin typeface="Mulish" panose="020B0604020202020204" charset="0"/>
                <a:ea typeface="Mulish"/>
                <a:cs typeface="Mulish"/>
                <a:sym typeface="Mulish"/>
              </a:rPr>
              <a:t>During the 2024-2025 school year:</a:t>
            </a:r>
          </a:p>
          <a:p>
            <a:pPr marL="457200" lvl="0" indent="-285750" algn="l" rtl="0">
              <a:lnSpc>
                <a:spcPct val="115000"/>
              </a:lnSpc>
              <a:spcBef>
                <a:spcPts val="0"/>
              </a:spcBef>
              <a:spcAft>
                <a:spcPts val="0"/>
              </a:spcAft>
              <a:buClr>
                <a:schemeClr val="dk2"/>
              </a:buClr>
              <a:buSzPts val="900"/>
              <a:buFont typeface="Mulish"/>
              <a:buChar char="■"/>
            </a:pPr>
            <a:r>
              <a:rPr lang="en-US" sz="1500" dirty="0">
                <a:solidFill>
                  <a:schemeClr val="dk2"/>
                </a:solidFill>
                <a:latin typeface="Mulish" panose="020B0604020202020204" charset="0"/>
                <a:ea typeface="Mulish"/>
                <a:cs typeface="Mulish"/>
                <a:sym typeface="Mulish"/>
              </a:rPr>
              <a:t>A total of 76,067 students participated in the Choice Scholarship Program </a:t>
            </a:r>
          </a:p>
          <a:p>
            <a:pPr marL="457200" lvl="0" indent="-285750" algn="l" rtl="0">
              <a:lnSpc>
                <a:spcPct val="115000"/>
              </a:lnSpc>
              <a:spcBef>
                <a:spcPts val="0"/>
              </a:spcBef>
              <a:spcAft>
                <a:spcPts val="0"/>
              </a:spcAft>
              <a:buClr>
                <a:schemeClr val="dk2"/>
              </a:buClr>
              <a:buSzPts val="900"/>
              <a:buFont typeface="Mulish"/>
              <a:buChar char="■"/>
            </a:pPr>
            <a:r>
              <a:rPr lang="en-US" sz="1500" dirty="0">
                <a:solidFill>
                  <a:schemeClr val="dk2"/>
                </a:solidFill>
                <a:latin typeface="Mulish" panose="020B0604020202020204" charset="0"/>
                <a:ea typeface="Mulish"/>
                <a:cs typeface="Mulish"/>
                <a:sym typeface="Mulish"/>
              </a:rPr>
              <a:t>18% of these program participants are Hispanic students </a:t>
            </a:r>
          </a:p>
          <a:p>
            <a:pPr marL="457200" lvl="0" indent="-285750" algn="l" rtl="0">
              <a:lnSpc>
                <a:spcPct val="115000"/>
              </a:lnSpc>
              <a:spcBef>
                <a:spcPts val="0"/>
              </a:spcBef>
              <a:spcAft>
                <a:spcPts val="0"/>
              </a:spcAft>
              <a:buClr>
                <a:schemeClr val="dk2"/>
              </a:buClr>
              <a:buSzPts val="900"/>
              <a:buFont typeface="Mulish"/>
              <a:buChar char="■"/>
            </a:pPr>
            <a:r>
              <a:rPr lang="en-US" sz="1500" dirty="0">
                <a:solidFill>
                  <a:schemeClr val="dk2"/>
                </a:solidFill>
                <a:latin typeface="Mulish" panose="020B0604020202020204" charset="0"/>
                <a:ea typeface="Mulish"/>
                <a:cs typeface="Mulish"/>
                <a:sym typeface="Mulish"/>
              </a:rPr>
              <a:t>30% of students who have the scholarship previously attended public school </a:t>
            </a:r>
          </a:p>
          <a:p>
            <a:pPr marL="457200" lvl="0" indent="-285750" algn="l" rtl="0">
              <a:lnSpc>
                <a:spcPct val="115000"/>
              </a:lnSpc>
              <a:spcBef>
                <a:spcPts val="0"/>
              </a:spcBef>
              <a:spcAft>
                <a:spcPts val="0"/>
              </a:spcAft>
              <a:buClr>
                <a:schemeClr val="dk2"/>
              </a:buClr>
              <a:buSzPts val="900"/>
              <a:buFont typeface="Mulish"/>
              <a:buChar char="■"/>
            </a:pPr>
            <a:r>
              <a:rPr lang="en-US" sz="1500" dirty="0">
                <a:solidFill>
                  <a:schemeClr val="dk2"/>
                </a:solidFill>
                <a:latin typeface="Mulish" panose="020B0604020202020204" charset="0"/>
                <a:ea typeface="Mulish"/>
                <a:cs typeface="Mulish"/>
                <a:sym typeface="Mulish"/>
              </a:rPr>
              <a:t>70% of the scholarship recipients have no public-school attendance record </a:t>
            </a:r>
          </a:p>
          <a:p>
            <a:pPr marL="914400" lvl="1" indent="-317500" algn="l" rtl="0">
              <a:lnSpc>
                <a:spcPct val="115000"/>
              </a:lnSpc>
              <a:spcBef>
                <a:spcPts val="0"/>
              </a:spcBef>
              <a:spcAft>
                <a:spcPts val="0"/>
              </a:spcAft>
              <a:buClr>
                <a:schemeClr val="dk2"/>
              </a:buClr>
              <a:buSzPts val="1400"/>
              <a:buFont typeface="Mulish"/>
              <a:buChar char="○"/>
            </a:pPr>
            <a:r>
              <a:rPr lang="en-US" sz="1500" dirty="0">
                <a:solidFill>
                  <a:schemeClr val="dk2"/>
                </a:solidFill>
                <a:latin typeface="Mulish" panose="020B0604020202020204" charset="0"/>
                <a:ea typeface="Mulish"/>
                <a:cs typeface="Mulish"/>
                <a:sym typeface="Mulish"/>
              </a:rPr>
              <a:t>5% of particpants were Hispanic students who have previously attended public school </a:t>
            </a:r>
          </a:p>
          <a:p>
            <a:pPr marL="914400" lvl="1" indent="-317500" algn="l" rtl="0">
              <a:spcBef>
                <a:spcPts val="0"/>
              </a:spcBef>
              <a:spcAft>
                <a:spcPts val="0"/>
              </a:spcAft>
              <a:buClr>
                <a:schemeClr val="dk1"/>
              </a:buClr>
              <a:buSzPts val="1400"/>
              <a:buFont typeface="Roboto"/>
              <a:buChar char="○"/>
            </a:pPr>
            <a:r>
              <a:rPr lang="en-US" sz="1500" dirty="0">
                <a:solidFill>
                  <a:schemeClr val="dk2"/>
                </a:solidFill>
                <a:latin typeface="Mulish" panose="020B0604020202020204" charset="0"/>
                <a:ea typeface="Mulish"/>
                <a:cs typeface="Mulish"/>
                <a:sym typeface="Mulish"/>
              </a:rPr>
              <a:t>13% of particpants were Hispanic students who have no public-school record</a:t>
            </a:r>
            <a:r>
              <a:rPr lang="en-US" sz="1500" dirty="0">
                <a:solidFill>
                  <a:schemeClr val="dk1"/>
                </a:solidFill>
                <a:latin typeface="Mulish" panose="020B0604020202020204" charset="0"/>
                <a:ea typeface="Roboto"/>
                <a:cs typeface="Roboto"/>
                <a:sym typeface="Roboto"/>
              </a:rPr>
              <a:t>  </a:t>
            </a:r>
            <a:endParaRPr lang="en-US" sz="1500" dirty="0">
              <a:solidFill>
                <a:schemeClr val="dk2"/>
              </a:solidFill>
              <a:latin typeface="Mulish" panose="020B0604020202020204" charset="0"/>
              <a:ea typeface="Aptos"/>
              <a:cs typeface="Aptos"/>
              <a:sym typeface="Aptos"/>
            </a:endParaRPr>
          </a:p>
        </p:txBody>
      </p:sp>
      <p:sp>
        <p:nvSpPr>
          <p:cNvPr id="426" name="Google Shape;426;p49"/>
          <p:cNvSpPr txBox="1"/>
          <p:nvPr/>
        </p:nvSpPr>
        <p:spPr>
          <a:xfrm>
            <a:off x="388575" y="41202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Indiana School Choice Trends </a:t>
            </a:r>
            <a:endParaRPr sz="2300">
              <a:solidFill>
                <a:schemeClr val="dk2"/>
              </a:solidFill>
              <a:latin typeface="Mulish"/>
              <a:ea typeface="Mulish"/>
              <a:cs typeface="Mulish"/>
              <a:sym typeface="Mulish"/>
            </a:endParaRPr>
          </a:p>
        </p:txBody>
      </p:sp>
      <p:sp>
        <p:nvSpPr>
          <p:cNvPr id="427" name="Google Shape;427;p49"/>
          <p:cNvSpPr txBox="1"/>
          <p:nvPr/>
        </p:nvSpPr>
        <p:spPr>
          <a:xfrm>
            <a:off x="311700" y="4535425"/>
            <a:ext cx="84519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Indiana Department of Education: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2024-2025 Annual Choice Report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0"/>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3" name="Google Shape;433;p50"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34" name="Google Shape;434;p50"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35" name="Google Shape;435;p50"/>
          <p:cNvSpPr txBox="1"/>
          <p:nvPr/>
        </p:nvSpPr>
        <p:spPr>
          <a:xfrm>
            <a:off x="435425" y="1392900"/>
            <a:ext cx="6127500" cy="1343414"/>
          </a:xfrm>
          <a:prstGeom prst="rect">
            <a:avLst/>
          </a:prstGeom>
          <a:noFill/>
          <a:ln>
            <a:noFill/>
          </a:ln>
        </p:spPr>
        <p:txBody>
          <a:bodyPr spcFirstLastPara="1" wrap="square" lIns="68575" tIns="34275" rIns="68575" bIns="34275" anchor="t" anchorCtr="0">
            <a:spAutoFit/>
          </a:bodyPr>
          <a:lstStyle/>
          <a:p>
            <a:pPr marL="457200" indent="-349250">
              <a:lnSpc>
                <a:spcPct val="115000"/>
              </a:lnSpc>
              <a:buClr>
                <a:schemeClr val="dk2"/>
              </a:buClr>
              <a:buSzPts val="1900"/>
              <a:buFont typeface="Wingdings" panose="05000000000000000000" pitchFamily="2" charset="2"/>
              <a:buChar char="§"/>
            </a:pPr>
            <a:r>
              <a:rPr lang="en" sz="1800" dirty="0">
                <a:solidFill>
                  <a:schemeClr val="dk2"/>
                </a:solidFill>
                <a:latin typeface="Mulish"/>
                <a:ea typeface="Mulish"/>
                <a:cs typeface="Mulish"/>
                <a:sym typeface="Mulish"/>
              </a:rPr>
              <a:t>In Indiana during the 2023-2024 school year, ~7 to 8.99% of students were homeschooled.</a:t>
            </a:r>
            <a:endParaRPr lang="en-US" sz="1800" dirty="0">
              <a:solidFill>
                <a:schemeClr val="dk2"/>
              </a:solidFill>
              <a:latin typeface="Mulish"/>
              <a:ea typeface="Mulish"/>
              <a:cs typeface="Mulish"/>
              <a:sym typeface="Mulish"/>
            </a:endParaRPr>
          </a:p>
          <a:p>
            <a:pPr marL="457200" lvl="0" indent="-349250" algn="l" rtl="0">
              <a:lnSpc>
                <a:spcPct val="115000"/>
              </a:lnSpc>
              <a:spcBef>
                <a:spcPts val="0"/>
              </a:spcBef>
              <a:spcAft>
                <a:spcPts val="0"/>
              </a:spcAft>
              <a:buClr>
                <a:schemeClr val="dk2"/>
              </a:buClr>
              <a:buSzPts val="1900"/>
              <a:buFont typeface="Wingdings" panose="05000000000000000000" pitchFamily="2" charset="2"/>
              <a:buChar char="§"/>
            </a:pPr>
            <a:r>
              <a:rPr lang="en" sz="1800" dirty="0">
                <a:solidFill>
                  <a:schemeClr val="dk2"/>
                </a:solidFill>
                <a:latin typeface="Mulish"/>
                <a:ea typeface="Mulish"/>
                <a:cs typeface="Mulish"/>
                <a:sym typeface="Mulish"/>
              </a:rPr>
              <a:t>Across the United States, 18% of </a:t>
            </a:r>
            <a:r>
              <a:rPr lang="en-US" sz="1800" dirty="0">
                <a:solidFill>
                  <a:schemeClr val="dk2"/>
                </a:solidFill>
                <a:latin typeface="Mulish"/>
                <a:ea typeface="Mulish"/>
                <a:cs typeface="Mulish"/>
                <a:sym typeface="Mulish"/>
              </a:rPr>
              <a:t>homeschooled</a:t>
            </a:r>
            <a:r>
              <a:rPr lang="en" sz="1800" dirty="0">
                <a:solidFill>
                  <a:schemeClr val="dk2"/>
                </a:solidFill>
                <a:latin typeface="Mulish"/>
                <a:ea typeface="Mulish"/>
                <a:cs typeface="Mulish"/>
                <a:sym typeface="Mulish"/>
              </a:rPr>
              <a:t> students were Hispanic.</a:t>
            </a:r>
            <a:endParaRPr lang="en-US" sz="1800" dirty="0">
              <a:solidFill>
                <a:schemeClr val="dk1"/>
              </a:solidFill>
              <a:latin typeface="Mulish"/>
              <a:ea typeface="Mulish"/>
              <a:cs typeface="Mulish"/>
              <a:sym typeface="Mulish"/>
            </a:endParaRPr>
          </a:p>
        </p:txBody>
      </p:sp>
      <p:sp>
        <p:nvSpPr>
          <p:cNvPr id="436" name="Google Shape;436;p50"/>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Indiana Homeschool Trends</a:t>
            </a:r>
            <a:endParaRPr sz="3000">
              <a:solidFill>
                <a:schemeClr val="dk2"/>
              </a:solidFill>
              <a:latin typeface="Mulish"/>
              <a:ea typeface="Mulish"/>
              <a:cs typeface="Mulish"/>
              <a:sym typeface="Mulish"/>
            </a:endParaRPr>
          </a:p>
        </p:txBody>
      </p:sp>
      <p:sp>
        <p:nvSpPr>
          <p:cNvPr id="437" name="Google Shape;437;p50"/>
          <p:cNvSpPr txBox="1"/>
          <p:nvPr/>
        </p:nvSpPr>
        <p:spPr>
          <a:xfrm>
            <a:off x="168250" y="4535425"/>
            <a:ext cx="88953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Mulish"/>
                <a:ea typeface="Mulish"/>
                <a:cs typeface="Mulish"/>
                <a:sym typeface="Mulish"/>
              </a:rPr>
              <a:t>Source: </a:t>
            </a:r>
            <a:r>
              <a:rPr lang="en" sz="900" u="sng">
                <a:solidFill>
                  <a:schemeClr val="lt1"/>
                </a:solidFill>
                <a:latin typeface="Mulish"/>
                <a:ea typeface="Mulish"/>
                <a:cs typeface="Mulish"/>
                <a:sym typeface="Mulish"/>
                <a:hlinkClick r:id="rId5">
                  <a:extLst>
                    <a:ext uri="{A12FA001-AC4F-418D-AE19-62706E023703}">
                      <ahyp:hlinkClr xmlns:ahyp="http://schemas.microsoft.com/office/drawing/2018/hyperlinkcolor" val="tx"/>
                    </a:ext>
                  </a:extLst>
                </a:hlinkClick>
              </a:rPr>
              <a:t>John Hopkins Institute for Education Policy</a:t>
            </a:r>
            <a:endParaRPr sz="900">
              <a:solidFill>
                <a:schemeClr val="lt1"/>
              </a:solidFill>
              <a:latin typeface="Mulish"/>
              <a:ea typeface="Mulish"/>
              <a:cs typeface="Mulish"/>
              <a:sym typeface="Mulish"/>
            </a:endParaRPr>
          </a:p>
          <a:p>
            <a:pPr marL="0" lvl="0" indent="0" algn="l" rtl="0">
              <a:spcBef>
                <a:spcPts val="0"/>
              </a:spcBef>
              <a:spcAft>
                <a:spcPts val="0"/>
              </a:spcAft>
              <a:buNone/>
            </a:pPr>
            <a:endParaRPr sz="900">
              <a:solidFill>
                <a:srgbClr val="0040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9" name="Google Shape;89;p16"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90" name="Google Shape;90;p16"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91" name="Google Shape;91;p16"/>
          <p:cNvSpPr txBox="1"/>
          <p:nvPr/>
        </p:nvSpPr>
        <p:spPr>
          <a:xfrm>
            <a:off x="527043" y="1274662"/>
            <a:ext cx="6316500" cy="2288288"/>
          </a:xfrm>
          <a:prstGeom prst="rect">
            <a:avLst/>
          </a:prstGeom>
          <a:noFill/>
          <a:ln>
            <a:noFill/>
          </a:ln>
        </p:spPr>
        <p:txBody>
          <a:bodyPr spcFirstLastPara="1" wrap="square" lIns="68575" tIns="34275" rIns="68575" bIns="34275" anchor="t" anchorCtr="0">
            <a:spAutoFit/>
          </a:bodyPr>
          <a:lstStyle/>
          <a:p>
            <a:pPr marL="285750" lvl="0" indent="-285750" algn="l" rtl="0">
              <a:lnSpc>
                <a:spcPct val="115000"/>
              </a:lnSpc>
              <a:spcBef>
                <a:spcPts val="0"/>
              </a:spcBef>
              <a:spcAft>
                <a:spcPts val="1200"/>
              </a:spcAft>
              <a:buFont typeface="Wingdings" panose="05000000000000000000" pitchFamily="2" charset="2"/>
              <a:buChar char="§"/>
            </a:pPr>
            <a:r>
              <a:rPr lang="en" sz="1800" dirty="0">
                <a:solidFill>
                  <a:schemeClr val="dk2"/>
                </a:solidFill>
                <a:latin typeface="Mulish"/>
                <a:ea typeface="Mulish"/>
                <a:cs typeface="Mulish"/>
                <a:sym typeface="Mulish"/>
              </a:rPr>
              <a:t>Why does school choice awareness matter in general, and particularly for Hispanic students and their families?</a:t>
            </a:r>
            <a:endParaRPr lang="en-US" sz="1800" dirty="0">
              <a:solidFill>
                <a:schemeClr val="dk2"/>
              </a:solidFill>
              <a:latin typeface="Mulish"/>
              <a:ea typeface="Mulish"/>
              <a:cs typeface="Mulish"/>
              <a:sym typeface="Mulish"/>
            </a:endParaRPr>
          </a:p>
          <a:p>
            <a:pPr marL="285750" lvl="0" indent="-285750" algn="l" rtl="0">
              <a:lnSpc>
                <a:spcPct val="115000"/>
              </a:lnSpc>
              <a:spcBef>
                <a:spcPts val="0"/>
              </a:spcBef>
              <a:spcAft>
                <a:spcPts val="1200"/>
              </a:spcAft>
              <a:buFont typeface="Wingdings" panose="05000000000000000000" pitchFamily="2" charset="2"/>
              <a:buChar char="§"/>
            </a:pPr>
            <a:r>
              <a:rPr lang="en-US" sz="1800" dirty="0">
                <a:solidFill>
                  <a:schemeClr val="dk2"/>
                </a:solidFill>
                <a:latin typeface="Mulish"/>
                <a:ea typeface="Mulish"/>
                <a:cs typeface="Mulish"/>
                <a:sym typeface="Mulish"/>
              </a:rPr>
              <a:t>School choice awareness refers to students and families knowing the diverse school options that they can access in their home states. </a:t>
            </a:r>
            <a:endParaRPr lang="en-US" sz="1100" dirty="0">
              <a:solidFill>
                <a:schemeClr val="dk2"/>
              </a:solidFill>
              <a:latin typeface="Mulish"/>
              <a:ea typeface="Mulish"/>
              <a:cs typeface="Mulish"/>
              <a:sym typeface="Mulish"/>
            </a:endParaRPr>
          </a:p>
        </p:txBody>
      </p:sp>
      <p:sp>
        <p:nvSpPr>
          <p:cNvPr id="92" name="Google Shape;92;p16"/>
          <p:cNvSpPr txBox="1"/>
          <p:nvPr/>
        </p:nvSpPr>
        <p:spPr>
          <a:xfrm>
            <a:off x="527005" y="4798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Background</a:t>
            </a:r>
            <a:endParaRPr sz="1100">
              <a:latin typeface="Mulish"/>
              <a:ea typeface="Mulish"/>
              <a:cs typeface="Mulish"/>
              <a:sym typeface="Mulish"/>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3" name="Google Shape;443;p51"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44" name="Google Shape;444;p51"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45" name="Google Shape;445;p51"/>
          <p:cNvSpPr txBox="1"/>
          <p:nvPr/>
        </p:nvSpPr>
        <p:spPr>
          <a:xfrm>
            <a:off x="435425" y="1293700"/>
            <a:ext cx="6408000" cy="1661963"/>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Some of Indiana’s students are also enrolled in private schools. </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According to the National Center for Education Statistics for the 2021-2022 school year, 10% of students in Indiana are enrolled in private schools.</a:t>
            </a:r>
            <a:endParaRPr lang="en-US" sz="1800" dirty="0">
              <a:solidFill>
                <a:schemeClr val="dk2"/>
              </a:solidFill>
              <a:latin typeface="Mulish"/>
              <a:ea typeface="Mulish"/>
              <a:cs typeface="Mulish"/>
              <a:sym typeface="Mulish"/>
            </a:endParaRPr>
          </a:p>
        </p:txBody>
      </p:sp>
      <p:sp>
        <p:nvSpPr>
          <p:cNvPr id="446" name="Google Shape;446;p51"/>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Indiana Private School Trends</a:t>
            </a:r>
            <a:endParaRPr sz="3000">
              <a:solidFill>
                <a:schemeClr val="dk2"/>
              </a:solidFill>
              <a:latin typeface="Mulish"/>
              <a:ea typeface="Mulish"/>
              <a:cs typeface="Mulish"/>
              <a:sym typeface="Mulish"/>
            </a:endParaRPr>
          </a:p>
        </p:txBody>
      </p:sp>
      <p:sp>
        <p:nvSpPr>
          <p:cNvPr id="447" name="Google Shape;447;p51"/>
          <p:cNvSpPr txBox="1"/>
          <p:nvPr/>
        </p:nvSpPr>
        <p:spPr>
          <a:xfrm>
            <a:off x="435425" y="4665925"/>
            <a:ext cx="8395500" cy="2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NCES- Private School Enrollment: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https://nces.ed.gov/programs/coe/indicator/cgc/private-school-enrollment</a:t>
            </a:r>
            <a:endParaRPr sz="900">
              <a:solidFill>
                <a:srgbClr val="FFFFFF"/>
              </a:solidFill>
              <a:latin typeface="Mulish"/>
              <a:ea typeface="Mulish"/>
              <a:cs typeface="Mulish"/>
              <a:sym typeface="Mulish"/>
            </a:endParaRPr>
          </a:p>
          <a:p>
            <a:pPr marL="0" lvl="0" indent="0" algn="l" rtl="0">
              <a:spcBef>
                <a:spcPts val="0"/>
              </a:spcBef>
              <a:spcAft>
                <a:spcPts val="0"/>
              </a:spcAft>
              <a:buNone/>
            </a:pPr>
            <a:endParaRPr sz="9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p:nvPr/>
        </p:nvSpPr>
        <p:spPr>
          <a:xfrm rot="5400000">
            <a:off x="3801050" y="-183400"/>
            <a:ext cx="1490400" cy="9231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3" name="Google Shape;453;p52"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54" name="Google Shape;454;p52"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55" name="Google Shape;455;p52"/>
          <p:cNvSpPr txBox="1"/>
          <p:nvPr/>
        </p:nvSpPr>
        <p:spPr>
          <a:xfrm>
            <a:off x="435425" y="1293700"/>
            <a:ext cx="6408000" cy="2617609"/>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School choice is growing across these 5 states.</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More data is needed to gather a comprehensive understanding of school choice trends.</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Speaking to students and families in these states about school choice is important to ensure access to their choices is available to them. </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 sz="1800" dirty="0">
                <a:solidFill>
                  <a:schemeClr val="dk2"/>
                </a:solidFill>
                <a:latin typeface="Mulish"/>
                <a:ea typeface="Mulish"/>
                <a:cs typeface="Mulish"/>
                <a:sym typeface="Mulish"/>
              </a:rPr>
              <a:t>Data on Hispanic students and families is not easily accessible, even if it may be available. </a:t>
            </a:r>
            <a:endParaRPr lang="en-US" sz="1900" dirty="0">
              <a:solidFill>
                <a:schemeClr val="dk2"/>
              </a:solidFill>
              <a:latin typeface="Mulish"/>
              <a:ea typeface="Mulish"/>
              <a:cs typeface="Mulish"/>
              <a:sym typeface="Mulish"/>
            </a:endParaRPr>
          </a:p>
        </p:txBody>
      </p:sp>
      <p:sp>
        <p:nvSpPr>
          <p:cNvPr id="456" name="Google Shape;456;p52"/>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Overarching Trends</a:t>
            </a:r>
            <a:endParaRPr sz="3000">
              <a:solidFill>
                <a:schemeClr val="dk2"/>
              </a:solidFill>
              <a:latin typeface="Mulish"/>
              <a:ea typeface="Mulish"/>
              <a:cs typeface="Mulish"/>
              <a:sym typeface="Mulis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2" name="Google Shape;462;p53"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63" name="Google Shape;463;p53"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64" name="Google Shape;464;p53"/>
          <p:cNvSpPr txBox="1"/>
          <p:nvPr/>
        </p:nvSpPr>
        <p:spPr>
          <a:xfrm>
            <a:off x="435425" y="1128900"/>
            <a:ext cx="6408000" cy="22581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Mulish"/>
              <a:buChar char="▪"/>
            </a:pPr>
            <a:r>
              <a:rPr lang="en" sz="1800">
                <a:solidFill>
                  <a:schemeClr val="dk2"/>
                </a:solidFill>
                <a:latin typeface="Mulish"/>
                <a:ea typeface="Mulish"/>
                <a:cs typeface="Mulish"/>
                <a:sym typeface="Mulish"/>
              </a:rPr>
              <a:t>States and school choice organizations should partner to collect both quantitative and qualitative data on students and families engaging in school choice in their home states. </a:t>
            </a:r>
            <a:endParaRPr sz="180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Mulish"/>
              <a:buChar char="▪"/>
            </a:pPr>
            <a:r>
              <a:rPr lang="en" sz="1800">
                <a:solidFill>
                  <a:schemeClr val="dk2"/>
                </a:solidFill>
                <a:latin typeface="Mulish"/>
                <a:ea typeface="Mulish"/>
                <a:cs typeface="Mulish"/>
                <a:sym typeface="Mulish"/>
              </a:rPr>
              <a:t>Conversations and dissemination of school choice data and research should focus on awareness and ensuring families have access. </a:t>
            </a:r>
            <a:endParaRPr sz="1800">
              <a:solidFill>
                <a:schemeClr val="dk2"/>
              </a:solidFill>
              <a:latin typeface="Roboto"/>
              <a:ea typeface="Roboto"/>
              <a:cs typeface="Roboto"/>
              <a:sym typeface="Roboto"/>
            </a:endParaRPr>
          </a:p>
        </p:txBody>
      </p:sp>
      <p:sp>
        <p:nvSpPr>
          <p:cNvPr id="465" name="Google Shape;465;p53"/>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Recommendations</a:t>
            </a:r>
            <a:endParaRPr sz="3000">
              <a:solidFill>
                <a:schemeClr val="dk2"/>
              </a:solidFill>
              <a:latin typeface="Mulish"/>
              <a:ea typeface="Mulish"/>
              <a:cs typeface="Mulish"/>
              <a:sym typeface="Mulish"/>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4"/>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1" name="Google Shape;471;p54" descr="A feather on a black background&#10;&#10;AI-generated content may be incorrect."/>
          <p:cNvPicPr preferRelativeResize="0"/>
          <p:nvPr/>
        </p:nvPicPr>
        <p:blipFill rotWithShape="1">
          <a:blip r:embed="rId3">
            <a:alphaModFix/>
          </a:blip>
          <a:srcRect/>
          <a:stretch/>
        </p:blipFill>
        <p:spPr>
          <a:xfrm>
            <a:off x="7200900" y="439632"/>
            <a:ext cx="1679530" cy="4767608"/>
          </a:xfrm>
          <a:prstGeom prst="rect">
            <a:avLst/>
          </a:prstGeom>
          <a:noFill/>
          <a:ln>
            <a:noFill/>
          </a:ln>
        </p:spPr>
      </p:pic>
      <p:pic>
        <p:nvPicPr>
          <p:cNvPr id="472" name="Google Shape;472;p54"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73" name="Google Shape;473;p54"/>
          <p:cNvSpPr txBox="1"/>
          <p:nvPr/>
        </p:nvSpPr>
        <p:spPr>
          <a:xfrm>
            <a:off x="435425" y="1128900"/>
            <a:ext cx="6607722" cy="2617609"/>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Mulish"/>
              <a:buChar char="▪"/>
            </a:pPr>
            <a:r>
              <a:rPr lang="en" sz="1800" dirty="0">
                <a:solidFill>
                  <a:schemeClr val="dk2"/>
                </a:solidFill>
                <a:latin typeface="Mulish"/>
                <a:ea typeface="Mulish"/>
                <a:cs typeface="Mulish"/>
                <a:sym typeface="Mulish"/>
              </a:rPr>
              <a:t>A bigger focus should be on collecting race/ethnicity, gender, and other key student and family characteristics to ensure school choice is available to all students and their families.</a:t>
            </a:r>
            <a:r>
              <a:rPr lang="en" sz="1800" dirty="0">
                <a:solidFill>
                  <a:schemeClr val="dk2"/>
                </a:solidFill>
                <a:latin typeface="Roboto"/>
                <a:ea typeface="Roboto"/>
                <a:cs typeface="Roboto"/>
                <a:sym typeface="Roboto"/>
              </a:rPr>
              <a:t> </a:t>
            </a:r>
            <a:endParaRPr sz="1800" dirty="0">
              <a:solidFill>
                <a:schemeClr val="dk2"/>
              </a:solidFill>
              <a:latin typeface="Roboto"/>
              <a:ea typeface="Roboto"/>
              <a:cs typeface="Roboto"/>
              <a:sym typeface="Roboto"/>
            </a:endParaRPr>
          </a:p>
          <a:p>
            <a:pPr marL="457200" lvl="0" indent="-342900" algn="l" rtl="0">
              <a:lnSpc>
                <a:spcPct val="115000"/>
              </a:lnSpc>
              <a:spcBef>
                <a:spcPts val="0"/>
              </a:spcBef>
              <a:spcAft>
                <a:spcPts val="0"/>
              </a:spcAft>
              <a:buClr>
                <a:schemeClr val="dk2"/>
              </a:buClr>
              <a:buSzPts val="1800"/>
              <a:buFont typeface="Roboto"/>
              <a:buChar char="▪"/>
            </a:pPr>
            <a:r>
              <a:rPr lang="en" sz="1800" dirty="0">
                <a:solidFill>
                  <a:schemeClr val="dk2"/>
                </a:solidFill>
                <a:latin typeface="Mulish"/>
                <a:ea typeface="Mulish"/>
                <a:cs typeface="Mulish"/>
                <a:sym typeface="Mulish"/>
              </a:rPr>
              <a:t>Deeper data should be collected on school choice at the national and state level that goes beyond enrollment. Understanding students’ and families’ experiences is key to understanding the true impact of school choice. </a:t>
            </a:r>
            <a:endParaRPr sz="1800" dirty="0">
              <a:solidFill>
                <a:schemeClr val="dk2"/>
              </a:solidFill>
              <a:latin typeface="Roboto"/>
              <a:ea typeface="Roboto"/>
              <a:cs typeface="Roboto"/>
              <a:sym typeface="Roboto"/>
            </a:endParaRPr>
          </a:p>
        </p:txBody>
      </p:sp>
      <p:sp>
        <p:nvSpPr>
          <p:cNvPr id="474" name="Google Shape;474;p54"/>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Recommendations</a:t>
            </a:r>
            <a:endParaRPr sz="3000">
              <a:solidFill>
                <a:schemeClr val="dk2"/>
              </a:solidFill>
              <a:latin typeface="Mulish"/>
              <a:ea typeface="Mulish"/>
              <a:cs typeface="Mulish"/>
              <a:sym typeface="Mulis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0" name="Google Shape;480;p55"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481" name="Google Shape;481;p55"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82" name="Google Shape;482;p55"/>
          <p:cNvSpPr txBox="1"/>
          <p:nvPr/>
        </p:nvSpPr>
        <p:spPr>
          <a:xfrm>
            <a:off x="405475" y="1346625"/>
            <a:ext cx="6408000" cy="1980512"/>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Mulish"/>
              <a:buChar char="▪"/>
            </a:pPr>
            <a:r>
              <a:rPr lang="en" sz="1800" dirty="0">
                <a:solidFill>
                  <a:schemeClr val="dk2"/>
                </a:solidFill>
                <a:latin typeface="Mulish"/>
                <a:ea typeface="Mulish"/>
                <a:cs typeface="Mulish"/>
                <a:sym typeface="Mulish"/>
              </a:rPr>
              <a:t>States with large Hispanic populations should be proactive in tracking trends particularly for Hispanic students and families around school choice.</a:t>
            </a:r>
            <a:endParaRPr lang="en-US" sz="1800" dirty="0">
              <a:solidFill>
                <a:schemeClr val="dk2"/>
              </a:solidFill>
              <a:latin typeface="Mulish"/>
              <a:ea typeface="Mulish"/>
              <a:cs typeface="Mulish"/>
              <a:sym typeface="Mulish"/>
            </a:endParaRPr>
          </a:p>
          <a:p>
            <a:pPr marL="457200" lvl="0" indent="-342900" algn="l" rtl="0">
              <a:lnSpc>
                <a:spcPct val="115000"/>
              </a:lnSpc>
              <a:spcBef>
                <a:spcPts val="0"/>
              </a:spcBef>
              <a:spcAft>
                <a:spcPts val="0"/>
              </a:spcAft>
              <a:buClr>
                <a:schemeClr val="dk2"/>
              </a:buClr>
              <a:buSzPts val="1800"/>
              <a:buFont typeface="Mulish"/>
              <a:buChar char="▪"/>
            </a:pPr>
            <a:r>
              <a:rPr lang="en-US" sz="1800" dirty="0">
                <a:solidFill>
                  <a:schemeClr val="dk2"/>
                </a:solidFill>
                <a:latin typeface="Mulish"/>
                <a:ea typeface="Mulish"/>
                <a:cs typeface="Mulish"/>
                <a:sym typeface="Mulish"/>
              </a:rPr>
              <a:t>They can create ways to support Hispanic students’ educational journeys and better prepare them for the workforce. </a:t>
            </a:r>
          </a:p>
        </p:txBody>
      </p:sp>
      <p:sp>
        <p:nvSpPr>
          <p:cNvPr id="483" name="Google Shape;483;p55"/>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Recommendations</a:t>
            </a:r>
            <a:endParaRPr sz="3000">
              <a:solidFill>
                <a:schemeClr val="dk2"/>
              </a:solidFill>
              <a:latin typeface="Mulish"/>
              <a:ea typeface="Mulish"/>
              <a:cs typeface="Mulish"/>
              <a:sym typeface="Mulish"/>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6"/>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9" name="Google Shape;489;p56" descr="A feather on a black background&#10;&#10;AI-generated content may be incorrect."/>
          <p:cNvPicPr preferRelativeResize="0"/>
          <p:nvPr/>
        </p:nvPicPr>
        <p:blipFill rotWithShape="1">
          <a:blip r:embed="rId3">
            <a:alphaModFix/>
          </a:blip>
          <a:srcRect/>
          <a:stretch/>
        </p:blipFill>
        <p:spPr>
          <a:xfrm>
            <a:off x="7200900" y="418621"/>
            <a:ext cx="1679530" cy="4767608"/>
          </a:xfrm>
          <a:prstGeom prst="rect">
            <a:avLst/>
          </a:prstGeom>
          <a:noFill/>
          <a:ln>
            <a:noFill/>
          </a:ln>
        </p:spPr>
      </p:pic>
      <p:pic>
        <p:nvPicPr>
          <p:cNvPr id="490" name="Google Shape;490;p56"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491" name="Google Shape;491;p56"/>
          <p:cNvSpPr txBox="1"/>
          <p:nvPr/>
        </p:nvSpPr>
        <p:spPr>
          <a:xfrm>
            <a:off x="435425" y="1293700"/>
            <a:ext cx="6698406" cy="2617609"/>
          </a:xfrm>
          <a:prstGeom prst="rect">
            <a:avLst/>
          </a:prstGeom>
          <a:noFill/>
          <a:ln>
            <a:noFill/>
          </a:ln>
        </p:spPr>
        <p:txBody>
          <a:bodyPr spcFirstLastPara="1" wrap="square" lIns="68575" tIns="34275" rIns="68575" bIns="34275" anchor="t" anchorCtr="0">
            <a:spAutoFit/>
          </a:bodyPr>
          <a:lstStyle/>
          <a:p>
            <a:pPr marL="457200" lvl="0" indent="-349250" algn="l" rtl="0">
              <a:lnSpc>
                <a:spcPct val="115000"/>
              </a:lnSpc>
              <a:spcBef>
                <a:spcPts val="0"/>
              </a:spcBef>
              <a:spcAft>
                <a:spcPts val="0"/>
              </a:spcAft>
              <a:buClr>
                <a:schemeClr val="dk2"/>
              </a:buClr>
              <a:buSzPts val="1900"/>
              <a:buFont typeface="Mulish"/>
              <a:buChar char="▪"/>
            </a:pPr>
            <a:r>
              <a:rPr lang="en-US" sz="1800" dirty="0">
                <a:solidFill>
                  <a:schemeClr val="dk2"/>
                </a:solidFill>
                <a:latin typeface="Mulish"/>
                <a:ea typeface="Mulish"/>
                <a:cs typeface="Mulish"/>
                <a:sym typeface="Mulish"/>
              </a:rPr>
              <a:t>Together, we can make strides to gain a clearer picture on school choice across the country and in key states. </a:t>
            </a:r>
          </a:p>
          <a:p>
            <a:pPr marL="457200" lvl="0" indent="-349250" algn="l" rtl="0">
              <a:lnSpc>
                <a:spcPct val="115000"/>
              </a:lnSpc>
              <a:spcBef>
                <a:spcPts val="0"/>
              </a:spcBef>
              <a:spcAft>
                <a:spcPts val="0"/>
              </a:spcAft>
              <a:buClr>
                <a:schemeClr val="dk2"/>
              </a:buClr>
              <a:buSzPts val="1900"/>
              <a:buFont typeface="Mulish"/>
              <a:buChar char="▪"/>
            </a:pPr>
            <a:r>
              <a:rPr lang="en-US" sz="1800" dirty="0">
                <a:solidFill>
                  <a:schemeClr val="dk2"/>
                </a:solidFill>
                <a:latin typeface="Mulish"/>
                <a:ea typeface="Mulish"/>
                <a:cs typeface="Mulish"/>
                <a:sym typeface="Mulish"/>
              </a:rPr>
              <a:t>Data is key to ensuring that access and awareness of school choice is available for all families. </a:t>
            </a:r>
          </a:p>
          <a:p>
            <a:pPr marL="457200" lvl="0" indent="-349250" algn="l" rtl="0">
              <a:lnSpc>
                <a:spcPct val="115000"/>
              </a:lnSpc>
              <a:spcBef>
                <a:spcPts val="0"/>
              </a:spcBef>
              <a:spcAft>
                <a:spcPts val="0"/>
              </a:spcAft>
              <a:buClr>
                <a:schemeClr val="dk2"/>
              </a:buClr>
              <a:buSzPts val="1900"/>
              <a:buFont typeface="Roboto"/>
              <a:buChar char="▪"/>
            </a:pPr>
            <a:r>
              <a:rPr lang="en-US" sz="1800" dirty="0">
                <a:solidFill>
                  <a:schemeClr val="dk2"/>
                </a:solidFill>
                <a:latin typeface="Mulish"/>
                <a:ea typeface="Mulish"/>
                <a:cs typeface="Mulish"/>
                <a:sym typeface="Mulish"/>
              </a:rPr>
              <a:t>There is room to spread more awareness on the different types of school choice options. </a:t>
            </a:r>
          </a:p>
          <a:p>
            <a:pPr marL="457200" lvl="0" indent="-349250" algn="l" rtl="0">
              <a:lnSpc>
                <a:spcPct val="115000"/>
              </a:lnSpc>
              <a:spcBef>
                <a:spcPts val="0"/>
              </a:spcBef>
              <a:spcAft>
                <a:spcPts val="0"/>
              </a:spcAft>
              <a:buClr>
                <a:schemeClr val="dk2"/>
              </a:buClr>
              <a:buSzPts val="1900"/>
              <a:buFont typeface="Roboto"/>
              <a:buChar char="▪"/>
            </a:pPr>
            <a:r>
              <a:rPr lang="en-US" sz="1800" dirty="0">
                <a:solidFill>
                  <a:schemeClr val="dk2"/>
                </a:solidFill>
                <a:latin typeface="Mulish"/>
                <a:ea typeface="Mulish"/>
                <a:cs typeface="Mulish"/>
                <a:sym typeface="Mulish"/>
              </a:rPr>
              <a:t>Putting students and families first is important to promoting school choice.</a:t>
            </a:r>
            <a:r>
              <a:rPr lang="en-US" sz="1800" dirty="0">
                <a:solidFill>
                  <a:schemeClr val="dk2"/>
                </a:solidFill>
                <a:latin typeface="Roboto"/>
                <a:ea typeface="Roboto"/>
                <a:cs typeface="Roboto"/>
                <a:sym typeface="Roboto"/>
              </a:rPr>
              <a:t> </a:t>
            </a:r>
            <a:r>
              <a:rPr lang="en" sz="1800" dirty="0">
                <a:solidFill>
                  <a:schemeClr val="dk2"/>
                </a:solidFill>
                <a:latin typeface="Roboto"/>
                <a:ea typeface="Roboto"/>
                <a:cs typeface="Roboto"/>
                <a:sym typeface="Roboto"/>
              </a:rPr>
              <a:t> </a:t>
            </a:r>
            <a:endParaRPr sz="1800" dirty="0">
              <a:solidFill>
                <a:schemeClr val="dk2"/>
              </a:solidFill>
              <a:latin typeface="Roboto"/>
              <a:ea typeface="Roboto"/>
              <a:cs typeface="Roboto"/>
              <a:sym typeface="Roboto"/>
            </a:endParaRPr>
          </a:p>
        </p:txBody>
      </p:sp>
      <p:sp>
        <p:nvSpPr>
          <p:cNvPr id="492" name="Google Shape;492;p56"/>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Final Thoughts</a:t>
            </a:r>
            <a:endParaRPr sz="3000">
              <a:solidFill>
                <a:schemeClr val="dk2"/>
              </a:solidFill>
              <a:latin typeface="Mulish"/>
              <a:ea typeface="Mulish"/>
              <a:cs typeface="Mulish"/>
              <a:sym typeface="Mulish"/>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7"/>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8" name="Google Shape;498;p57" descr="A feather on a black background&#10;&#10;AI-generated content may be incorrect."/>
          <p:cNvPicPr preferRelativeResize="0"/>
          <p:nvPr/>
        </p:nvPicPr>
        <p:blipFill rotWithShape="1">
          <a:blip r:embed="rId3">
            <a:alphaModFix/>
          </a:blip>
          <a:srcRect/>
          <a:stretch/>
        </p:blipFill>
        <p:spPr>
          <a:xfrm>
            <a:off x="7278848" y="375892"/>
            <a:ext cx="1679530" cy="4767608"/>
          </a:xfrm>
          <a:prstGeom prst="rect">
            <a:avLst/>
          </a:prstGeom>
          <a:noFill/>
          <a:ln>
            <a:noFill/>
          </a:ln>
        </p:spPr>
      </p:pic>
      <p:pic>
        <p:nvPicPr>
          <p:cNvPr id="499" name="Google Shape;499;p57" descr="A black background with brown dots&#10;&#10;AI-generated content may be incorrect."/>
          <p:cNvPicPr preferRelativeResize="0"/>
          <p:nvPr/>
        </p:nvPicPr>
        <p:blipFill rotWithShape="1">
          <a:blip r:embed="rId4">
            <a:alphaModFix/>
          </a:blip>
          <a:srcRect/>
          <a:stretch/>
        </p:blipFill>
        <p:spPr>
          <a:xfrm rot="5400000">
            <a:off x="5941785" y="-561889"/>
            <a:ext cx="2674126" cy="3886200"/>
          </a:xfrm>
          <a:prstGeom prst="rect">
            <a:avLst/>
          </a:prstGeom>
          <a:noFill/>
          <a:ln>
            <a:noFill/>
          </a:ln>
        </p:spPr>
      </p:pic>
      <p:sp>
        <p:nvSpPr>
          <p:cNvPr id="500" name="Google Shape;500;p57"/>
          <p:cNvSpPr txBox="1"/>
          <p:nvPr/>
        </p:nvSpPr>
        <p:spPr>
          <a:xfrm>
            <a:off x="435424" y="1293700"/>
            <a:ext cx="6843423" cy="2700600"/>
          </a:xfrm>
          <a:prstGeom prst="rect">
            <a:avLst/>
          </a:prstGeom>
          <a:noFill/>
          <a:ln>
            <a:noFill/>
          </a:ln>
        </p:spPr>
        <p:txBody>
          <a:bodyPr spcFirstLastPara="1" wrap="square" lIns="68575" tIns="34275" rIns="68575" bIns="34275" anchor="t" anchorCtr="0">
            <a:spAutoFit/>
          </a:bodyPr>
          <a:lstStyle/>
          <a:p>
            <a:pPr marL="457200" lvl="0" indent="-349250" algn="l" rtl="0">
              <a:lnSpc>
                <a:spcPct val="115000"/>
              </a:lnSpc>
              <a:spcBef>
                <a:spcPts val="0"/>
              </a:spcBef>
              <a:spcAft>
                <a:spcPts val="0"/>
              </a:spcAft>
              <a:buClr>
                <a:schemeClr val="dk2"/>
              </a:buClr>
              <a:buSzPts val="1900"/>
              <a:buFont typeface="Mulish"/>
              <a:buChar char="▪"/>
            </a:pPr>
            <a:r>
              <a:rPr lang="en-US" sz="1800" dirty="0">
                <a:solidFill>
                  <a:schemeClr val="dk2"/>
                </a:solidFill>
                <a:latin typeface="Mulish"/>
                <a:ea typeface="Mulish"/>
                <a:cs typeface="Mulish"/>
                <a:sym typeface="Mulish"/>
              </a:rPr>
              <a:t>What are success stories you have encountered with school choice in your state?</a:t>
            </a:r>
          </a:p>
          <a:p>
            <a:pPr marL="457200" lvl="0" indent="-349250" algn="l" rtl="0">
              <a:lnSpc>
                <a:spcPct val="115000"/>
              </a:lnSpc>
              <a:spcBef>
                <a:spcPts val="0"/>
              </a:spcBef>
              <a:spcAft>
                <a:spcPts val="0"/>
              </a:spcAft>
              <a:buClr>
                <a:schemeClr val="dk2"/>
              </a:buClr>
              <a:buSzPts val="1900"/>
              <a:buFont typeface="Mulish"/>
              <a:buChar char="▪"/>
            </a:pPr>
            <a:r>
              <a:rPr lang="en-US" sz="1800" dirty="0">
                <a:solidFill>
                  <a:schemeClr val="dk2"/>
                </a:solidFill>
                <a:latin typeface="Mulish"/>
                <a:ea typeface="Mulish"/>
                <a:cs typeface="Mulish"/>
                <a:sym typeface="Mulish"/>
              </a:rPr>
              <a:t>What is your understanding of the Hispanic student school choice experience in your state? </a:t>
            </a:r>
          </a:p>
          <a:p>
            <a:pPr marL="457200" lvl="0" indent="-349250" algn="l" rtl="0">
              <a:lnSpc>
                <a:spcPct val="115000"/>
              </a:lnSpc>
              <a:spcBef>
                <a:spcPts val="0"/>
              </a:spcBef>
              <a:spcAft>
                <a:spcPts val="0"/>
              </a:spcAft>
              <a:buClr>
                <a:schemeClr val="dk2"/>
              </a:buClr>
              <a:buSzPts val="1900"/>
              <a:buFont typeface="Mulish"/>
              <a:buChar char="▪"/>
            </a:pPr>
            <a:r>
              <a:rPr lang="en-US" sz="1800" dirty="0">
                <a:solidFill>
                  <a:schemeClr val="dk2"/>
                </a:solidFill>
                <a:latin typeface="Mulish"/>
                <a:ea typeface="Mulish"/>
                <a:cs typeface="Mulish"/>
                <a:sym typeface="Mulish"/>
              </a:rPr>
              <a:t>What are your initial reactions and thoughts to these data points?</a:t>
            </a:r>
          </a:p>
          <a:p>
            <a:pPr marL="457200" lvl="0" indent="-349250" algn="l" rtl="0">
              <a:lnSpc>
                <a:spcPct val="115000"/>
              </a:lnSpc>
              <a:spcBef>
                <a:spcPts val="0"/>
              </a:spcBef>
              <a:spcAft>
                <a:spcPts val="0"/>
              </a:spcAft>
              <a:buClr>
                <a:schemeClr val="dk2"/>
              </a:buClr>
              <a:buSzPts val="1900"/>
              <a:buFont typeface="Mulish"/>
              <a:buChar char="▪"/>
            </a:pPr>
            <a:r>
              <a:rPr lang="en" sz="1800" dirty="0">
                <a:solidFill>
                  <a:schemeClr val="dk2"/>
                </a:solidFill>
                <a:latin typeface="Mulish"/>
                <a:ea typeface="Mulish"/>
                <a:cs typeface="Mulish"/>
                <a:sym typeface="Mulish"/>
              </a:rPr>
              <a:t>What are your thoughts on the recommendations? Do you have any suggestions of your own? </a:t>
            </a:r>
            <a:endParaRPr sz="1800" dirty="0">
              <a:solidFill>
                <a:schemeClr val="dk2"/>
              </a:solidFill>
              <a:latin typeface="Mulish"/>
              <a:ea typeface="Mulish"/>
              <a:cs typeface="Mulish"/>
              <a:sym typeface="Mulish"/>
            </a:endParaRPr>
          </a:p>
        </p:txBody>
      </p:sp>
      <p:sp>
        <p:nvSpPr>
          <p:cNvPr id="501" name="Google Shape;501;p57"/>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Discussion Questions</a:t>
            </a:r>
            <a:endParaRPr sz="3000">
              <a:solidFill>
                <a:schemeClr val="dk2"/>
              </a:solidFill>
              <a:latin typeface="Mulish"/>
              <a:ea typeface="Mulish"/>
              <a:cs typeface="Mulish"/>
              <a:sym typeface="Mulish"/>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8"/>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58"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508" name="Google Shape;508;p58"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509" name="Google Shape;509;p58"/>
          <p:cNvSpPr txBox="1"/>
          <p:nvPr/>
        </p:nvSpPr>
        <p:spPr>
          <a:xfrm>
            <a:off x="435425" y="1293700"/>
            <a:ext cx="6408000" cy="1370700"/>
          </a:xfrm>
          <a:prstGeom prst="rect">
            <a:avLst/>
          </a:prstGeom>
          <a:noFill/>
          <a:ln>
            <a:noFill/>
          </a:ln>
        </p:spPr>
        <p:txBody>
          <a:bodyPr spcFirstLastPara="1" wrap="square" lIns="68575" tIns="34275" rIns="68575" bIns="34275" anchor="t" anchorCtr="0">
            <a:spAutoFit/>
          </a:bodyPr>
          <a:lstStyle/>
          <a:p>
            <a:pPr marL="457200" lvl="0" indent="-349250" algn="l" rtl="0">
              <a:lnSpc>
                <a:spcPct val="115000"/>
              </a:lnSpc>
              <a:spcBef>
                <a:spcPts val="0"/>
              </a:spcBef>
              <a:spcAft>
                <a:spcPts val="0"/>
              </a:spcAft>
              <a:buClr>
                <a:schemeClr val="dk2"/>
              </a:buClr>
              <a:buSzPts val="1900"/>
              <a:buFont typeface="Mulish"/>
              <a:buChar char="▪"/>
            </a:pPr>
            <a:r>
              <a:rPr lang="en" sz="1900">
                <a:solidFill>
                  <a:schemeClr val="dk2"/>
                </a:solidFill>
                <a:latin typeface="Mulish"/>
                <a:ea typeface="Mulish"/>
                <a:cs typeface="Mulish"/>
                <a:sym typeface="Mulish"/>
              </a:rPr>
              <a:t>Contact:</a:t>
            </a:r>
            <a:endParaRPr sz="1900">
              <a:solidFill>
                <a:schemeClr val="dk2"/>
              </a:solidFill>
              <a:latin typeface="Mulish"/>
              <a:ea typeface="Mulish"/>
              <a:cs typeface="Mulish"/>
              <a:sym typeface="Mulish"/>
            </a:endParaRPr>
          </a:p>
          <a:p>
            <a:pPr marL="914400" lvl="1" indent="-349250" algn="l" rtl="0">
              <a:lnSpc>
                <a:spcPct val="115000"/>
              </a:lnSpc>
              <a:spcBef>
                <a:spcPts val="0"/>
              </a:spcBef>
              <a:spcAft>
                <a:spcPts val="0"/>
              </a:spcAft>
              <a:buClr>
                <a:schemeClr val="dk2"/>
              </a:buClr>
              <a:buSzPts val="1900"/>
              <a:buFont typeface="Mulish"/>
              <a:buChar char="○"/>
            </a:pPr>
            <a:r>
              <a:rPr lang="en" sz="1900">
                <a:solidFill>
                  <a:schemeClr val="dk2"/>
                </a:solidFill>
                <a:latin typeface="Mulish"/>
                <a:ea typeface="Mulish"/>
                <a:cs typeface="Mulish"/>
                <a:sym typeface="Mulish"/>
              </a:rPr>
              <a:t>Lorena Aceves, PhD- </a:t>
            </a:r>
            <a:r>
              <a:rPr lang="en" sz="1900" u="sng">
                <a:solidFill>
                  <a:schemeClr val="hlink"/>
                </a:solidFill>
                <a:latin typeface="Mulish"/>
                <a:ea typeface="Mulish"/>
                <a:cs typeface="Mulish"/>
                <a:sym typeface="Mulish"/>
                <a:hlinkClick r:id="rId5"/>
              </a:rPr>
              <a:t>laceves@childtrends.org</a:t>
            </a:r>
            <a:endParaRPr sz="1900">
              <a:solidFill>
                <a:schemeClr val="dk2"/>
              </a:solidFill>
              <a:latin typeface="Mulish"/>
              <a:ea typeface="Mulish"/>
              <a:cs typeface="Mulish"/>
              <a:sym typeface="Mulish"/>
            </a:endParaRPr>
          </a:p>
          <a:p>
            <a:pPr marL="914400" lvl="1" indent="-349250" algn="l" rtl="0">
              <a:lnSpc>
                <a:spcPct val="115000"/>
              </a:lnSpc>
              <a:spcBef>
                <a:spcPts val="0"/>
              </a:spcBef>
              <a:spcAft>
                <a:spcPts val="0"/>
              </a:spcAft>
              <a:buClr>
                <a:schemeClr val="dk2"/>
              </a:buClr>
              <a:buSzPts val="1900"/>
              <a:buFont typeface="Mulish"/>
              <a:buChar char="○"/>
            </a:pPr>
            <a:r>
              <a:rPr lang="en" sz="1900">
                <a:solidFill>
                  <a:schemeClr val="dk2"/>
                </a:solidFill>
                <a:latin typeface="Mulish"/>
                <a:ea typeface="Mulish"/>
                <a:cs typeface="Mulish"/>
                <a:sym typeface="Mulish"/>
              </a:rPr>
              <a:t>Krissia Spivey- </a:t>
            </a:r>
            <a:r>
              <a:rPr lang="en" sz="1900" u="sng">
                <a:solidFill>
                  <a:schemeClr val="hlink"/>
                </a:solidFill>
                <a:latin typeface="Mulish"/>
                <a:ea typeface="Mulish"/>
                <a:cs typeface="Mulish"/>
                <a:sym typeface="Mulish"/>
                <a:hlinkClick r:id="rId6"/>
              </a:rPr>
              <a:t>krissia@schoolchoiceweek.com</a:t>
            </a:r>
            <a:endParaRPr sz="1900">
              <a:solidFill>
                <a:schemeClr val="dk2"/>
              </a:solidFill>
              <a:latin typeface="Mulish"/>
              <a:ea typeface="Mulish"/>
              <a:cs typeface="Mulish"/>
              <a:sym typeface="Mulish"/>
            </a:endParaRPr>
          </a:p>
          <a:p>
            <a:pPr marL="914400" lvl="1" indent="-349250" algn="l" rtl="0">
              <a:lnSpc>
                <a:spcPct val="115000"/>
              </a:lnSpc>
              <a:spcBef>
                <a:spcPts val="0"/>
              </a:spcBef>
              <a:spcAft>
                <a:spcPts val="0"/>
              </a:spcAft>
              <a:buClr>
                <a:schemeClr val="lt1"/>
              </a:buClr>
              <a:buSzPts val="1900"/>
              <a:buFont typeface="Mulish"/>
              <a:buChar char="○"/>
            </a:pPr>
            <a:endParaRPr sz="1900">
              <a:solidFill>
                <a:schemeClr val="dk2"/>
              </a:solidFill>
              <a:latin typeface="Mulish"/>
              <a:ea typeface="Mulish"/>
              <a:cs typeface="Mulish"/>
              <a:sym typeface="Mulish"/>
            </a:endParaRPr>
          </a:p>
        </p:txBody>
      </p:sp>
      <p:sp>
        <p:nvSpPr>
          <p:cNvPr id="510" name="Google Shape;510;p58"/>
          <p:cNvSpPr txBox="1"/>
          <p:nvPr/>
        </p:nvSpPr>
        <p:spPr>
          <a:xfrm>
            <a:off x="435425" y="395975"/>
            <a:ext cx="8134500" cy="531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3000">
                <a:solidFill>
                  <a:schemeClr val="dk2"/>
                </a:solidFill>
                <a:latin typeface="Mulish"/>
                <a:ea typeface="Mulish"/>
                <a:cs typeface="Mulish"/>
                <a:sym typeface="Mulish"/>
              </a:rPr>
              <a:t>Thank you for your attention! </a:t>
            </a:r>
            <a:endParaRPr sz="3000">
              <a:solidFill>
                <a:schemeClr val="dk2"/>
              </a:solidFill>
              <a:latin typeface="Mulish"/>
              <a:ea typeface="Mulish"/>
              <a:cs typeface="Mulish"/>
              <a:sym typeface="Mulish"/>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 name="Google Shape;99;p17"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100" name="Google Shape;100;p17"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01" name="Google Shape;101;p17"/>
          <p:cNvSpPr txBox="1"/>
          <p:nvPr/>
        </p:nvSpPr>
        <p:spPr>
          <a:xfrm>
            <a:off x="527000" y="1057125"/>
            <a:ext cx="6316500" cy="2192878"/>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US" sz="1500" dirty="0">
                <a:solidFill>
                  <a:schemeClr val="dk2"/>
                </a:solidFill>
                <a:latin typeface="Mulish"/>
                <a:ea typeface="Mulish"/>
                <a:cs typeface="Mulish"/>
                <a:sym typeface="Mulish"/>
              </a:rPr>
              <a:t>As of 2022, Hispanic children under the age of 18 comprise 26 percent of children in the United States. </a:t>
            </a:r>
          </a:p>
          <a:p>
            <a:pPr marL="457200" lvl="8" indent="-342900">
              <a:lnSpc>
                <a:spcPct val="115000"/>
              </a:lnSpc>
              <a:buClr>
                <a:schemeClr val="dk2"/>
              </a:buClr>
              <a:buSzPts val="1800"/>
              <a:buFont typeface="Wingdings" panose="05000000000000000000" pitchFamily="2" charset="2"/>
              <a:buChar char="§"/>
            </a:pPr>
            <a:r>
              <a:rPr lang="en-US" sz="1500" dirty="0">
                <a:solidFill>
                  <a:schemeClr val="dk2"/>
                </a:solidFill>
                <a:latin typeface="Mulish"/>
                <a:ea typeface="Mulish"/>
                <a:cs typeface="Mulish"/>
                <a:sym typeface="Mulish"/>
              </a:rPr>
              <a:t>A quarter of our school-age population is Hispanic, and these numbers are not reflected in the school choice data that will be shared today. </a:t>
            </a:r>
          </a:p>
          <a:p>
            <a:pPr marL="457200" lvl="0" indent="-342900" algn="l" rtl="0">
              <a:lnSpc>
                <a:spcPct val="115000"/>
              </a:lnSpc>
              <a:spcBef>
                <a:spcPts val="0"/>
              </a:spcBef>
              <a:spcAft>
                <a:spcPts val="0"/>
              </a:spcAft>
              <a:buClr>
                <a:schemeClr val="dk2"/>
              </a:buClr>
              <a:buSzPts val="1800"/>
              <a:buFont typeface="Wingdings" panose="05000000000000000000" pitchFamily="2" charset="2"/>
              <a:buChar char="§"/>
            </a:pPr>
            <a:r>
              <a:rPr lang="en-US" sz="1500" dirty="0">
                <a:solidFill>
                  <a:schemeClr val="dk2"/>
                </a:solidFill>
                <a:latin typeface="Mulish"/>
                <a:ea typeface="Mulish"/>
                <a:cs typeface="Mulish"/>
                <a:sym typeface="Mulish"/>
              </a:rPr>
              <a:t>School choice awareness metrics should aim to be reflective of our general population because children in school now are the future workforce of the U.S. </a:t>
            </a:r>
          </a:p>
        </p:txBody>
      </p:sp>
      <p:sp>
        <p:nvSpPr>
          <p:cNvPr id="102" name="Google Shape;102;p17"/>
          <p:cNvSpPr txBox="1"/>
          <p:nvPr/>
        </p:nvSpPr>
        <p:spPr>
          <a:xfrm>
            <a:off x="527005" y="4798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Background</a:t>
            </a:r>
            <a:endParaRPr sz="1100">
              <a:latin typeface="Mulish"/>
              <a:ea typeface="Mulish"/>
              <a:cs typeface="Mulish"/>
              <a:sym typeface="Mulish"/>
            </a:endParaRPr>
          </a:p>
        </p:txBody>
      </p:sp>
      <p:sp>
        <p:nvSpPr>
          <p:cNvPr id="103" name="Google Shape;103;p17"/>
          <p:cNvSpPr txBox="1"/>
          <p:nvPr/>
        </p:nvSpPr>
        <p:spPr>
          <a:xfrm>
            <a:off x="374250" y="4721700"/>
            <a:ext cx="8395500" cy="1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rPr>
              <a:t>Source: National Research Center on Hispanic Children and Families: </a:t>
            </a:r>
            <a:r>
              <a:rPr lang="en" sz="900" u="sng">
                <a:solidFill>
                  <a:schemeClr val="lt1"/>
                </a:solidFill>
                <a:hlinkClick r:id="rId5">
                  <a:extLst>
                    <a:ext uri="{A12FA001-AC4F-418D-AE19-62706E023703}">
                      <ahyp:hlinkClr xmlns:ahyp="http://schemas.microsoft.com/office/drawing/2018/hyperlinkcolor" val="tx"/>
                    </a:ext>
                  </a:extLst>
                </a:hlinkClick>
              </a:rPr>
              <a:t>Data Point on Latino Children</a:t>
            </a:r>
            <a:r>
              <a:rPr lang="en" sz="900">
                <a:solidFill>
                  <a:schemeClr val="lt1"/>
                </a:solidFill>
              </a:rPr>
              <a:t> </a:t>
            </a:r>
            <a:endParaRPr sz="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9" name="Google Shape;109;p18"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110" name="Google Shape;110;p18"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11" name="Google Shape;111;p18"/>
          <p:cNvSpPr txBox="1"/>
          <p:nvPr/>
        </p:nvSpPr>
        <p:spPr>
          <a:xfrm>
            <a:off x="527000" y="1057125"/>
            <a:ext cx="6432600" cy="2794581"/>
          </a:xfrm>
          <a:prstGeom prst="rect">
            <a:avLst/>
          </a:prstGeom>
          <a:noFill/>
          <a:ln>
            <a:noFill/>
          </a:ln>
        </p:spPr>
        <p:txBody>
          <a:bodyPr spcFirstLastPara="1" wrap="square" lIns="68575" tIns="34275" rIns="68575" bIns="34275" anchor="t" anchorCtr="0">
            <a:spAutoFit/>
          </a:bodyPr>
          <a:lstStyle/>
          <a:p>
            <a:pPr marL="381000" lvl="0" indent="-285750" algn="l" rtl="0">
              <a:lnSpc>
                <a:spcPct val="115000"/>
              </a:lnSpc>
              <a:spcBef>
                <a:spcPts val="0"/>
              </a:spcBef>
              <a:spcAft>
                <a:spcPts val="0"/>
              </a:spcAft>
              <a:buClr>
                <a:schemeClr val="dk2"/>
              </a:buClr>
              <a:buSzPct val="97000"/>
              <a:buFont typeface="Wingdings" panose="05000000000000000000" pitchFamily="2" charset="2"/>
              <a:buChar char="§"/>
            </a:pPr>
            <a:r>
              <a:rPr lang="en" dirty="0">
                <a:solidFill>
                  <a:schemeClr val="dk2"/>
                </a:solidFill>
                <a:latin typeface="Mulish"/>
                <a:ea typeface="Mulish"/>
                <a:cs typeface="Mulish"/>
                <a:sym typeface="Mulish"/>
              </a:rPr>
              <a:t>Past research demonstrates that Hispanic parents are invested in their children’s educational journeys through their levels of involvement, even if it does not look like traditional parental involvement. </a:t>
            </a:r>
            <a:endParaRPr lang="en-US" dirty="0">
              <a:solidFill>
                <a:schemeClr val="dk2"/>
              </a:solidFill>
              <a:latin typeface="Mulish"/>
              <a:ea typeface="Mulish"/>
              <a:cs typeface="Mulish"/>
              <a:sym typeface="Mulish"/>
            </a:endParaRPr>
          </a:p>
          <a:p>
            <a:pPr marL="381000" lvl="0" indent="-285750" algn="l" rtl="0">
              <a:lnSpc>
                <a:spcPct val="115000"/>
              </a:lnSpc>
              <a:spcBef>
                <a:spcPts val="0"/>
              </a:spcBef>
              <a:spcAft>
                <a:spcPts val="0"/>
              </a:spcAft>
              <a:buClr>
                <a:schemeClr val="dk2"/>
              </a:buClr>
              <a:buSzPct val="97000"/>
              <a:buFont typeface="Wingdings" panose="05000000000000000000" pitchFamily="2" charset="2"/>
              <a:buChar char="§"/>
            </a:pPr>
            <a:r>
              <a:rPr lang="en" dirty="0">
                <a:solidFill>
                  <a:schemeClr val="dk2"/>
                </a:solidFill>
                <a:latin typeface="Mulish"/>
                <a:ea typeface="Mulish"/>
                <a:cs typeface="Mulish"/>
                <a:sym typeface="Mulish"/>
              </a:rPr>
              <a:t>Research also demonstrates that there can be a disconnect between Hispanic families and school systems because their involvement does not always align with school systems’ expectations.  </a:t>
            </a:r>
            <a:endParaRPr lang="en-US" dirty="0">
              <a:solidFill>
                <a:schemeClr val="dk2"/>
              </a:solidFill>
              <a:latin typeface="Mulish"/>
              <a:ea typeface="Mulish"/>
              <a:cs typeface="Mulish"/>
              <a:sym typeface="Mulish"/>
            </a:endParaRPr>
          </a:p>
          <a:p>
            <a:pPr marL="381000" lvl="0" indent="-285750" algn="l" rtl="0">
              <a:lnSpc>
                <a:spcPct val="115000"/>
              </a:lnSpc>
              <a:spcBef>
                <a:spcPts val="0"/>
              </a:spcBef>
              <a:spcAft>
                <a:spcPts val="0"/>
              </a:spcAft>
              <a:buClr>
                <a:schemeClr val="dk2"/>
              </a:buClr>
              <a:buSzPct val="97000"/>
              <a:buFont typeface="Wingdings" panose="05000000000000000000" pitchFamily="2" charset="2"/>
              <a:buChar char="§"/>
            </a:pPr>
            <a:r>
              <a:rPr lang="en" dirty="0">
                <a:solidFill>
                  <a:schemeClr val="dk2"/>
                </a:solidFill>
                <a:latin typeface="Mulish"/>
                <a:ea typeface="Mulish"/>
                <a:cs typeface="Mulish"/>
                <a:sym typeface="Mulish"/>
              </a:rPr>
              <a:t>What are the barriers Hispanic families face when engaging in their students’ educational experiences? (</a:t>
            </a:r>
            <a:r>
              <a:rPr lang="en-US" dirty="0">
                <a:solidFill>
                  <a:schemeClr val="dk2"/>
                </a:solidFill>
                <a:latin typeface="Mulish"/>
                <a:ea typeface="Mulish"/>
                <a:cs typeface="Mulish"/>
                <a:sym typeface="Mulish"/>
              </a:rPr>
              <a:t>Cultural differences, Language differences, Access, and Opportunity)</a:t>
            </a:r>
          </a:p>
          <a:p>
            <a:pPr marL="381000" lvl="0" indent="-285750" algn="l" rtl="0">
              <a:lnSpc>
                <a:spcPct val="115000"/>
              </a:lnSpc>
              <a:spcBef>
                <a:spcPts val="0"/>
              </a:spcBef>
              <a:spcAft>
                <a:spcPts val="0"/>
              </a:spcAft>
              <a:buClr>
                <a:schemeClr val="dk2"/>
              </a:buClr>
              <a:buSzPct val="97000"/>
              <a:buFont typeface="Wingdings" panose="05000000000000000000" pitchFamily="2" charset="2"/>
              <a:buChar char="§"/>
            </a:pPr>
            <a:r>
              <a:rPr lang="en" dirty="0">
                <a:solidFill>
                  <a:schemeClr val="dk2"/>
                </a:solidFill>
                <a:latin typeface="Mulish"/>
                <a:ea typeface="Mulish"/>
                <a:cs typeface="Mulish"/>
                <a:sym typeface="Mulish"/>
              </a:rPr>
              <a:t>Encouraging school choice among Hispanic families will require understanding how they are best engaged in their students’ education.</a:t>
            </a:r>
            <a:endParaRPr lang="en-US" dirty="0">
              <a:solidFill>
                <a:schemeClr val="dk2"/>
              </a:solidFill>
              <a:latin typeface="Mulish"/>
              <a:ea typeface="Mulish"/>
              <a:cs typeface="Mulish"/>
              <a:sym typeface="Mulish"/>
            </a:endParaRPr>
          </a:p>
        </p:txBody>
      </p:sp>
      <p:sp>
        <p:nvSpPr>
          <p:cNvPr id="112" name="Google Shape;112;p18"/>
          <p:cNvSpPr txBox="1"/>
          <p:nvPr/>
        </p:nvSpPr>
        <p:spPr>
          <a:xfrm>
            <a:off x="527005" y="4798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Background</a:t>
            </a:r>
            <a:endParaRPr sz="1100">
              <a:latin typeface="Mulish"/>
              <a:ea typeface="Mulish"/>
              <a:cs typeface="Mulish"/>
              <a:sym typeface="Mulish"/>
            </a:endParaRPr>
          </a:p>
        </p:txBody>
      </p:sp>
      <p:sp>
        <p:nvSpPr>
          <p:cNvPr id="113" name="Google Shape;113;p18"/>
          <p:cNvSpPr txBox="1"/>
          <p:nvPr/>
        </p:nvSpPr>
        <p:spPr>
          <a:xfrm>
            <a:off x="249400" y="4731700"/>
            <a:ext cx="8395500" cy="1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lt1"/>
                </a:solidFill>
              </a:rPr>
              <a:t>Sources: </a:t>
            </a:r>
            <a:r>
              <a:rPr lang="en" sz="900" u="sng" dirty="0">
                <a:solidFill>
                  <a:schemeClr val="lt1"/>
                </a:solidFill>
                <a:hlinkClick r:id="rId5">
                  <a:extLst>
                    <a:ext uri="{A12FA001-AC4F-418D-AE19-62706E023703}">
                      <ahyp:hlinkClr xmlns:ahyp="http://schemas.microsoft.com/office/drawing/2018/hyperlinkcolor" val="tx"/>
                    </a:ext>
                  </a:extLst>
                </a:hlinkClick>
              </a:rPr>
              <a:t>Negotiating the American Dream</a:t>
            </a:r>
            <a:r>
              <a:rPr lang="en" sz="900" dirty="0">
                <a:solidFill>
                  <a:schemeClr val="lt1"/>
                </a:solidFill>
              </a:rPr>
              <a:t>; . </a:t>
            </a:r>
            <a:r>
              <a:rPr lang="en" sz="900" u="sng" dirty="0">
                <a:solidFill>
                  <a:schemeClr val="lt1"/>
                </a:solidFill>
                <a:hlinkClick r:id="rId6">
                  <a:extLst>
                    <a:ext uri="{A12FA001-AC4F-418D-AE19-62706E023703}">
                      <ahyp:hlinkClr xmlns:ahyp="http://schemas.microsoft.com/office/drawing/2018/hyperlinkcolor" val="tx"/>
                    </a:ext>
                  </a:extLst>
                </a:hlinkClick>
              </a:rPr>
              <a:t>Barriers to School Success for Latino Students;</a:t>
            </a:r>
            <a:r>
              <a:rPr lang="en" sz="900" dirty="0">
                <a:solidFill>
                  <a:schemeClr val="lt1"/>
                </a:solidFill>
              </a:rPr>
              <a:t> </a:t>
            </a:r>
            <a:endParaRPr sz="9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9" name="Google Shape;119;p19" descr="A feather on a black background&#10;&#10;AI-generated content may be incorrect."/>
          <p:cNvPicPr preferRelativeResize="0"/>
          <p:nvPr/>
        </p:nvPicPr>
        <p:blipFill rotWithShape="1">
          <a:blip r:embed="rId3">
            <a:alphaModFix/>
          </a:blip>
          <a:srcRect/>
          <a:stretch/>
        </p:blipFill>
        <p:spPr>
          <a:xfrm>
            <a:off x="6843543" y="439577"/>
            <a:ext cx="1679530" cy="4767608"/>
          </a:xfrm>
          <a:prstGeom prst="rect">
            <a:avLst/>
          </a:prstGeom>
          <a:noFill/>
          <a:ln>
            <a:noFill/>
          </a:ln>
        </p:spPr>
      </p:pic>
      <p:pic>
        <p:nvPicPr>
          <p:cNvPr id="120" name="Google Shape;120;p19"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21" name="Google Shape;121;p19"/>
          <p:cNvSpPr txBox="1"/>
          <p:nvPr/>
        </p:nvSpPr>
        <p:spPr>
          <a:xfrm>
            <a:off x="527000" y="1331850"/>
            <a:ext cx="6316500" cy="1980512"/>
          </a:xfrm>
          <a:prstGeom prst="rect">
            <a:avLst/>
          </a:prstGeom>
          <a:noFill/>
          <a:ln>
            <a:noFill/>
          </a:ln>
        </p:spPr>
        <p:txBody>
          <a:bodyPr spcFirstLastPara="1" wrap="square" lIns="68575" tIns="34275" rIns="68575" bIns="34275" anchor="t" anchorCtr="0">
            <a:spAutoFit/>
          </a:bodyPr>
          <a:lstStyle/>
          <a:p>
            <a:pPr marL="457200" lvl="0" indent="-355600" algn="l" rtl="0">
              <a:lnSpc>
                <a:spcPct val="115000"/>
              </a:lnSpc>
              <a:spcBef>
                <a:spcPts val="0"/>
              </a:spcBef>
              <a:spcAft>
                <a:spcPts val="0"/>
              </a:spcAft>
              <a:buClr>
                <a:schemeClr val="dk2"/>
              </a:buClr>
              <a:buSzPts val="2000"/>
              <a:buFont typeface="Mulish"/>
              <a:buChar char="▪"/>
            </a:pPr>
            <a:r>
              <a:rPr lang="en-US" sz="1800" dirty="0">
                <a:solidFill>
                  <a:schemeClr val="dk2"/>
                </a:solidFill>
                <a:latin typeface="Mulish"/>
                <a:ea typeface="Mulish"/>
                <a:cs typeface="Mulish"/>
                <a:sym typeface="Mulish"/>
              </a:rPr>
              <a:t>This presentation has two main goals:</a:t>
            </a:r>
          </a:p>
          <a:p>
            <a:pPr marL="914400" lvl="1" indent="-285750" algn="l" rtl="0">
              <a:lnSpc>
                <a:spcPct val="115000"/>
              </a:lnSpc>
              <a:spcBef>
                <a:spcPts val="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To highlight the school choice options students and families have within five key states: Arizona, North Carolina, Florida, Texas, and Indiana. </a:t>
            </a:r>
          </a:p>
          <a:p>
            <a:pPr marL="914400" lvl="1" indent="-285750" algn="l" rtl="0">
              <a:lnSpc>
                <a:spcPct val="115000"/>
              </a:lnSpc>
              <a:spcBef>
                <a:spcPts val="0"/>
              </a:spcBef>
              <a:spcAft>
                <a:spcPts val="0"/>
              </a:spcAft>
              <a:buClr>
                <a:schemeClr val="dk2"/>
              </a:buClr>
              <a:buSzPts val="900"/>
              <a:buFont typeface="Mulish"/>
              <a:buChar char="■"/>
            </a:pPr>
            <a:r>
              <a:rPr lang="en-US" sz="1800" dirty="0">
                <a:solidFill>
                  <a:schemeClr val="dk2"/>
                </a:solidFill>
                <a:latin typeface="Mulish"/>
                <a:ea typeface="Mulish"/>
                <a:cs typeface="Mulish"/>
                <a:sym typeface="Mulish"/>
              </a:rPr>
              <a:t>To feature these trends among Hispanic students and families and share why it matters for them. </a:t>
            </a:r>
            <a:endParaRPr sz="1800">
              <a:solidFill>
                <a:schemeClr val="dk2"/>
              </a:solidFill>
              <a:latin typeface="Mulish"/>
              <a:ea typeface="Mulish"/>
              <a:cs typeface="Mulish"/>
              <a:sym typeface="Mulish"/>
            </a:endParaRPr>
          </a:p>
        </p:txBody>
      </p:sp>
      <p:sp>
        <p:nvSpPr>
          <p:cNvPr id="122" name="Google Shape;122;p19"/>
          <p:cNvSpPr txBox="1"/>
          <p:nvPr/>
        </p:nvSpPr>
        <p:spPr>
          <a:xfrm>
            <a:off x="527005" y="670696"/>
            <a:ext cx="5055000" cy="423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300">
                <a:solidFill>
                  <a:srgbClr val="7F7F7F"/>
                </a:solidFill>
                <a:latin typeface="Mulish"/>
                <a:ea typeface="Mulish"/>
                <a:cs typeface="Mulish"/>
                <a:sym typeface="Mulish"/>
              </a:rPr>
              <a:t>Presentation Goals</a:t>
            </a:r>
            <a:endParaRPr sz="1100">
              <a:latin typeface="Mulish"/>
              <a:ea typeface="Mulish"/>
              <a:cs typeface="Mulish"/>
              <a:sym typeface="Mulish"/>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939950" y="0"/>
            <a:ext cx="3720000" cy="5143500"/>
          </a:xfrm>
          <a:prstGeom prst="rect">
            <a:avLst/>
          </a:prstGeom>
          <a:solidFill>
            <a:srgbClr val="667331">
              <a:alpha val="5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8" name="Google Shape;128;p20"/>
          <p:cNvPicPr preferRelativeResize="0"/>
          <p:nvPr/>
        </p:nvPicPr>
        <p:blipFill rotWithShape="1">
          <a:blip r:embed="rId3">
            <a:alphaModFix/>
          </a:blip>
          <a:srcRect/>
          <a:stretch/>
        </p:blipFill>
        <p:spPr>
          <a:xfrm rot="-5400000">
            <a:off x="4596074" y="3578836"/>
            <a:ext cx="409575" cy="4324350"/>
          </a:xfrm>
          <a:prstGeom prst="rect">
            <a:avLst/>
          </a:prstGeom>
          <a:noFill/>
          <a:ln>
            <a:noFill/>
          </a:ln>
        </p:spPr>
      </p:pic>
      <p:sp>
        <p:nvSpPr>
          <p:cNvPr id="129" name="Google Shape;129;p20"/>
          <p:cNvSpPr/>
          <p:nvPr/>
        </p:nvSpPr>
        <p:spPr>
          <a:xfrm>
            <a:off x="1377475" y="0"/>
            <a:ext cx="3373200" cy="5134500"/>
          </a:xfrm>
          <a:prstGeom prst="rect">
            <a:avLst/>
          </a:prstGeom>
          <a:gradFill>
            <a:gsLst>
              <a:gs pos="0">
                <a:srgbClr val="FFFFFF">
                  <a:alpha val="0"/>
                </a:srgbClr>
              </a:gs>
              <a:gs pos="75000">
                <a:schemeClr val="lt1"/>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0" name="Google Shape;130;p20"/>
          <p:cNvSpPr/>
          <p:nvPr/>
        </p:nvSpPr>
        <p:spPr>
          <a:xfrm>
            <a:off x="0" y="0"/>
            <a:ext cx="939900" cy="5143500"/>
          </a:xfrm>
          <a:prstGeom prst="rect">
            <a:avLst/>
          </a:prstGeom>
          <a:solidFill>
            <a:srgbClr val="667331">
              <a:alpha val="525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31" name="Google Shape;131;p20"/>
          <p:cNvCxnSpPr/>
          <p:nvPr/>
        </p:nvCxnSpPr>
        <p:spPr>
          <a:xfrm rot="10800000">
            <a:off x="437373" y="881787"/>
            <a:ext cx="2451300" cy="0"/>
          </a:xfrm>
          <a:prstGeom prst="straightConnector1">
            <a:avLst/>
          </a:prstGeom>
          <a:noFill/>
          <a:ln w="9525" cap="flat" cmpd="sng">
            <a:solidFill>
              <a:schemeClr val="lt1"/>
            </a:solidFill>
            <a:prstDash val="solid"/>
            <a:miter lim="800000"/>
            <a:headEnd type="none" w="sm" len="sm"/>
            <a:tailEnd type="none" w="sm" len="sm"/>
          </a:ln>
        </p:spPr>
      </p:cxnSp>
      <p:sp>
        <p:nvSpPr>
          <p:cNvPr id="132" name="Google Shape;132;p20"/>
          <p:cNvSpPr txBox="1"/>
          <p:nvPr/>
        </p:nvSpPr>
        <p:spPr>
          <a:xfrm>
            <a:off x="437520" y="1212151"/>
            <a:ext cx="24513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800" b="1">
                <a:solidFill>
                  <a:schemeClr val="dk2"/>
                </a:solidFill>
                <a:latin typeface="Mulish"/>
                <a:ea typeface="Mulish"/>
                <a:cs typeface="Mulish"/>
                <a:sym typeface="Mulish"/>
              </a:rPr>
              <a:t>Arizona</a:t>
            </a:r>
            <a:endParaRPr sz="3600" b="1">
              <a:solidFill>
                <a:schemeClr val="dk2"/>
              </a:solidFill>
              <a:latin typeface="Mulish"/>
              <a:ea typeface="Mulish"/>
              <a:cs typeface="Mulish"/>
              <a:sym typeface="Mulish"/>
            </a:endParaRPr>
          </a:p>
        </p:txBody>
      </p:sp>
      <p:pic>
        <p:nvPicPr>
          <p:cNvPr id="133" name="Google Shape;133;p20" descr="Flag of Arizona (Provided by Getty Images)"/>
          <p:cNvPicPr preferRelativeResize="0"/>
          <p:nvPr/>
        </p:nvPicPr>
        <p:blipFill>
          <a:blip r:embed="rId4">
            <a:alphaModFix/>
          </a:blip>
          <a:stretch>
            <a:fillRect/>
          </a:stretch>
        </p:blipFill>
        <p:spPr>
          <a:xfrm>
            <a:off x="3979550" y="1130200"/>
            <a:ext cx="4720174" cy="314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p:nvPr/>
        </p:nvSpPr>
        <p:spPr>
          <a:xfrm rot="5400000">
            <a:off x="3826802" y="-109961"/>
            <a:ext cx="1490400" cy="9144000"/>
          </a:xfrm>
          <a:prstGeom prst="rect">
            <a:avLst/>
          </a:prstGeom>
          <a:gradFill>
            <a:gsLst>
              <a:gs pos="0">
                <a:schemeClr val="lt1"/>
              </a:gs>
              <a:gs pos="8000">
                <a:schemeClr val="lt1"/>
              </a:gs>
              <a:gs pos="15000">
                <a:srgbClr val="FFFFFF">
                  <a:alpha val="21176"/>
                </a:srgbClr>
              </a:gs>
              <a:gs pos="98000">
                <a:srgbClr val="667331">
                  <a:alpha val="51372"/>
                </a:srgbClr>
              </a:gs>
              <a:gs pos="100000">
                <a:srgbClr val="667331">
                  <a:alpha val="51372"/>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9" name="Google Shape;139;p21" descr="A feather on a black background&#10;&#10;AI-generated content may be incorrect."/>
          <p:cNvPicPr preferRelativeResize="0"/>
          <p:nvPr/>
        </p:nvPicPr>
        <p:blipFill rotWithShape="1">
          <a:blip r:embed="rId3">
            <a:alphaModFix/>
          </a:blip>
          <a:srcRect/>
          <a:stretch/>
        </p:blipFill>
        <p:spPr>
          <a:xfrm>
            <a:off x="7141168" y="439652"/>
            <a:ext cx="1679530" cy="4767608"/>
          </a:xfrm>
          <a:prstGeom prst="rect">
            <a:avLst/>
          </a:prstGeom>
          <a:noFill/>
          <a:ln>
            <a:noFill/>
          </a:ln>
        </p:spPr>
      </p:pic>
      <p:pic>
        <p:nvPicPr>
          <p:cNvPr id="140" name="Google Shape;140;p21" descr="A black background with brown dots&#10;&#10;AI-generated content may be incorrect."/>
          <p:cNvPicPr preferRelativeResize="0"/>
          <p:nvPr/>
        </p:nvPicPr>
        <p:blipFill rotWithShape="1">
          <a:blip r:embed="rId4">
            <a:alphaModFix/>
          </a:blip>
          <a:srcRect/>
          <a:stretch/>
        </p:blipFill>
        <p:spPr>
          <a:xfrm rot="5400000">
            <a:off x="5863837" y="-606037"/>
            <a:ext cx="2674126" cy="3886200"/>
          </a:xfrm>
          <a:prstGeom prst="rect">
            <a:avLst/>
          </a:prstGeom>
          <a:noFill/>
          <a:ln>
            <a:noFill/>
          </a:ln>
        </p:spPr>
      </p:pic>
      <p:sp>
        <p:nvSpPr>
          <p:cNvPr id="141" name="Google Shape;141;p21"/>
          <p:cNvSpPr txBox="1"/>
          <p:nvPr/>
        </p:nvSpPr>
        <p:spPr>
          <a:xfrm>
            <a:off x="410550" y="859255"/>
            <a:ext cx="6344400" cy="1038716"/>
          </a:xfrm>
          <a:prstGeom prst="rect">
            <a:avLst/>
          </a:prstGeom>
          <a:noFill/>
          <a:ln>
            <a:noFill/>
          </a:ln>
        </p:spPr>
        <p:txBody>
          <a:bodyPr spcFirstLastPara="1" wrap="square" lIns="68575" tIns="34275" rIns="68575" bIns="34275" anchor="t" anchorCtr="0">
            <a:spAutoFit/>
          </a:bodyPr>
          <a:lstStyle/>
          <a:p>
            <a:pPr marL="114300" lvl="0" algn="l" rtl="0">
              <a:lnSpc>
                <a:spcPct val="90000"/>
              </a:lnSpc>
              <a:spcBef>
                <a:spcPts val="0"/>
              </a:spcBef>
              <a:spcAft>
                <a:spcPts val="0"/>
              </a:spcAft>
              <a:buClr>
                <a:schemeClr val="dk2"/>
              </a:buClr>
              <a:buSzPts val="1800"/>
            </a:pPr>
            <a:r>
              <a:rPr lang="en-US" sz="1800" dirty="0">
                <a:solidFill>
                  <a:schemeClr val="dk2"/>
                </a:solidFill>
                <a:latin typeface="Mulish"/>
                <a:ea typeface="Mulish"/>
                <a:cs typeface="Mulish"/>
                <a:sym typeface="Mulish"/>
              </a:rPr>
              <a:t>Overall enrollment percentages by school type for the 2024-2025 school year:</a:t>
            </a:r>
          </a:p>
          <a:p>
            <a:pPr marL="457200" lvl="1" indent="-342900">
              <a:lnSpc>
                <a:spcPct val="90000"/>
              </a:lnSpc>
              <a:buClr>
                <a:schemeClr val="dk2"/>
              </a:buClr>
              <a:buSzPts val="1800"/>
              <a:buFont typeface="Mulish"/>
              <a:buChar char="▪"/>
            </a:pPr>
            <a:r>
              <a:rPr lang="en-US" sz="1800" dirty="0">
                <a:solidFill>
                  <a:schemeClr val="dk2"/>
                </a:solidFill>
                <a:latin typeface="Mulish"/>
                <a:ea typeface="Mulish"/>
                <a:cs typeface="Mulish"/>
                <a:sym typeface="Mulish"/>
              </a:rPr>
              <a:t>Total enrollment: 1,099,612</a:t>
            </a:r>
          </a:p>
          <a:p>
            <a:pPr marL="0" lvl="0" indent="0" algn="l" rtl="0">
              <a:lnSpc>
                <a:spcPct val="90000"/>
              </a:lnSpc>
              <a:spcBef>
                <a:spcPts val="0"/>
              </a:spcBef>
              <a:spcAft>
                <a:spcPts val="0"/>
              </a:spcAft>
              <a:buNone/>
            </a:pPr>
            <a:endParaRPr lang="en-US" sz="1600" dirty="0">
              <a:solidFill>
                <a:schemeClr val="dk2"/>
              </a:solidFill>
              <a:latin typeface="Mulish"/>
              <a:ea typeface="Mulish"/>
              <a:cs typeface="Mulish"/>
              <a:sym typeface="Mulish"/>
            </a:endParaRPr>
          </a:p>
        </p:txBody>
      </p:sp>
      <p:sp>
        <p:nvSpPr>
          <p:cNvPr id="142" name="Google Shape;142;p21"/>
          <p:cNvSpPr txBox="1"/>
          <p:nvPr/>
        </p:nvSpPr>
        <p:spPr>
          <a:xfrm>
            <a:off x="410550" y="261975"/>
            <a:ext cx="8134500" cy="500107"/>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2800" dirty="0">
                <a:solidFill>
                  <a:schemeClr val="dk2"/>
                </a:solidFill>
                <a:latin typeface="Mulish"/>
                <a:ea typeface="Mulish"/>
                <a:cs typeface="Mulish"/>
                <a:sym typeface="Mulish"/>
              </a:rPr>
              <a:t>Arizona Enrollment Trends by School Type</a:t>
            </a:r>
          </a:p>
        </p:txBody>
      </p:sp>
      <p:sp>
        <p:nvSpPr>
          <p:cNvPr id="143" name="Google Shape;143;p21"/>
          <p:cNvSpPr txBox="1"/>
          <p:nvPr/>
        </p:nvSpPr>
        <p:spPr>
          <a:xfrm>
            <a:off x="280050" y="4725825"/>
            <a:ext cx="8395500" cy="1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Mulish"/>
                <a:ea typeface="Mulish"/>
                <a:cs typeface="Mulish"/>
                <a:sym typeface="Mulish"/>
              </a:rPr>
              <a:t>Source: Arizona Department of Education: Accountability and Research Data: </a:t>
            </a:r>
            <a:r>
              <a:rPr lang="en" sz="900" u="sng">
                <a:solidFill>
                  <a:srgbClr val="FFFFFF"/>
                </a:solidFill>
                <a:latin typeface="Mulish"/>
                <a:ea typeface="Mulish"/>
                <a:cs typeface="Mulish"/>
                <a:sym typeface="Mulish"/>
                <a:hlinkClick r:id="rId5">
                  <a:extLst>
                    <a:ext uri="{A12FA001-AC4F-418D-AE19-62706E023703}">
                      <ahyp:hlinkClr xmlns:ahyp="http://schemas.microsoft.com/office/drawing/2018/hyperlinkcolor" val="tx"/>
                    </a:ext>
                  </a:extLst>
                </a:hlinkClick>
              </a:rPr>
              <a:t>Accountability &amp; Research Data | Arizona Department of Education</a:t>
            </a:r>
            <a:endParaRPr sz="900">
              <a:solidFill>
                <a:srgbClr val="FFFFFF"/>
              </a:solidFill>
              <a:latin typeface="Mulish"/>
              <a:ea typeface="Mulish"/>
              <a:cs typeface="Mulish"/>
              <a:sym typeface="Mulish"/>
            </a:endParaRPr>
          </a:p>
        </p:txBody>
      </p:sp>
      <p:graphicFrame>
        <p:nvGraphicFramePr>
          <p:cNvPr id="4" name="Chart 3">
            <a:extLst>
              <a:ext uri="{FF2B5EF4-FFF2-40B4-BE49-F238E27FC236}">
                <a16:creationId xmlns:a16="http://schemas.microsoft.com/office/drawing/2014/main" id="{DD2A4366-8F99-6F4C-0664-77286419FCD2}"/>
              </a:ext>
            </a:extLst>
          </p:cNvPr>
          <p:cNvGraphicFramePr/>
          <p:nvPr>
            <p:extLst>
              <p:ext uri="{D42A27DB-BD31-4B8C-83A1-F6EECF244321}">
                <p14:modId xmlns:p14="http://schemas.microsoft.com/office/powerpoint/2010/main" val="1245391793"/>
              </p:ext>
            </p:extLst>
          </p:nvPr>
        </p:nvGraphicFramePr>
        <p:xfrm>
          <a:off x="939169" y="1784310"/>
          <a:ext cx="6285347" cy="309721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bdd3e4-e979-49cc-96da-aa3924f3c765" xsi:nil="true"/>
    <_Flow_SignoffStatus xmlns="5988497e-2e17-43b2-af0d-95c0d4d5f2dc" xsi:nil="true"/>
    <HRnote xmlns="5988497e-2e17-43b2-af0d-95c0d4d5f2dc" xsi:nil="true"/>
    <lcf76f155ced4ddcb4097134ff3c332f xmlns="5988497e-2e17-43b2-af0d-95c0d4d5f2dc">
      <Terms xmlns="http://schemas.microsoft.com/office/infopath/2007/PartnerControls"/>
    </lcf76f155ced4ddcb4097134ff3c332f>
    <Note xmlns="5988497e-2e17-43b2-af0d-95c0d4d5f2dc" xsi:nil="true"/>
    <Notes xmlns="5988497e-2e17-43b2-af0d-95c0d4d5f2dc" xsi:nil="true"/>
    <Hyperlink xmlns="5988497e-2e17-43b2-af0d-95c0d4d5f2dc">
      <Url xsi:nil="true"/>
      <Description xsi:nil="true"/>
    </Hyper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0A0993D8D905488696A330755682E5" ma:contentTypeVersion="26" ma:contentTypeDescription="Create a new document." ma:contentTypeScope="" ma:versionID="05493054691c182d17c6b8db84c57e4f">
  <xsd:schema xmlns:xsd="http://www.w3.org/2001/XMLSchema" xmlns:xs="http://www.w3.org/2001/XMLSchema" xmlns:p="http://schemas.microsoft.com/office/2006/metadata/properties" xmlns:ns2="5988497e-2e17-43b2-af0d-95c0d4d5f2dc" xmlns:ns3="f3bdd3e4-e979-49cc-96da-aa3924f3c765" targetNamespace="http://schemas.microsoft.com/office/2006/metadata/properties" ma:root="true" ma:fieldsID="95023f8bd010a7e99ce9be644953430d" ns2:_="" ns3:_="">
    <xsd:import namespace="5988497e-2e17-43b2-af0d-95c0d4d5f2dc"/>
    <xsd:import namespace="f3bdd3e4-e979-49cc-96da-aa3924f3c765"/>
    <xsd:element name="properties">
      <xsd:complexType>
        <xsd:sequence>
          <xsd:element name="documentManagement">
            <xsd:complexType>
              <xsd:all>
                <xsd:element ref="ns2:_Flow_SignoffStatus" minOccurs="0"/>
                <xsd:element ref="ns2:Hyperlink" minOccurs="0"/>
                <xsd:element ref="ns2:Notes" minOccurs="0"/>
                <xsd:element ref="ns2:Note" minOccurs="0"/>
                <xsd:element ref="ns2:HRnote"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8497e-2e17-43b2-af0d-95c0d4d5f2dc"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ma:readOnly="false">
      <xsd:simpleType>
        <xsd:restriction base="dms:Text"/>
      </xsd:simpleType>
    </xsd:element>
    <xsd:element name="Hyperlink" ma:index="4" nillable="true" ma:displayName="Hyperlink" ma:format="Hyperlink" ma:internalName="Hyp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Notes" ma:index="5" nillable="true" ma:displayName="Notes" ma:format="Dropdown" ma:internalName="Notes" ma:readOnly="false">
      <xsd:simpleType>
        <xsd:restriction base="dms:Text">
          <xsd:maxLength value="255"/>
        </xsd:restriction>
      </xsd:simpleType>
    </xsd:element>
    <xsd:element name="Note" ma:index="6" nillable="true" ma:displayName="Note" ma:format="Dropdown" ma:internalName="Note" ma:readOnly="false">
      <xsd:simpleType>
        <xsd:restriction base="dms:Text">
          <xsd:maxLength value="255"/>
        </xsd:restriction>
      </xsd:simpleType>
    </xsd:element>
    <xsd:element name="HRnote" ma:index="7" nillable="true" ma:displayName="HR note" ma:format="Dropdown" ma:internalName="HRnote"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OCR" ma:index="17" nillable="true" ma:displayName="Extracted Text" ma:hidden="true" ma:internalName="MediaServiceOCR"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dadbfa4-7576-404f-aa87-11d3101ac7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bdd3e4-e979-49cc-96da-aa3924f3c765"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bc577d39-6ed2-4d0a-8e9f-078338ada71e}" ma:internalName="TaxCatchAll" ma:readOnly="false" ma:showField="CatchAllData" ma:web="f3bdd3e4-e979-49cc-96da-aa3924f3c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BDAA2-02C7-4206-A04E-4F5C7A642391}">
  <ds:schemaRefs>
    <ds:schemaRef ds:uri="http://schemas.microsoft.com/sharepoint/v3/contenttype/forms"/>
  </ds:schemaRefs>
</ds:datastoreItem>
</file>

<file path=customXml/itemProps2.xml><?xml version="1.0" encoding="utf-8"?>
<ds:datastoreItem xmlns:ds="http://schemas.openxmlformats.org/officeDocument/2006/customXml" ds:itemID="{0A49E541-D325-4D00-8C40-050CD464EC41}">
  <ds:schemaRefs>
    <ds:schemaRef ds:uri="http://www.w3.org/XML/1998/namespace"/>
    <ds:schemaRef ds:uri="http://purl.org/dc/elements/1.1/"/>
    <ds:schemaRef ds:uri="http://schemas.microsoft.com/office/2006/documentManagement/types"/>
    <ds:schemaRef ds:uri="f3bdd3e4-e979-49cc-96da-aa3924f3c765"/>
    <ds:schemaRef ds:uri="http://schemas.microsoft.com/office/2006/metadata/properties"/>
    <ds:schemaRef ds:uri="http://purl.org/dc/dcmitype/"/>
    <ds:schemaRef ds:uri="http://schemas.microsoft.com/office/infopath/2007/PartnerControls"/>
    <ds:schemaRef ds:uri="http://schemas.openxmlformats.org/package/2006/metadata/core-properties"/>
    <ds:schemaRef ds:uri="5988497e-2e17-43b2-af0d-95c0d4d5f2dc"/>
    <ds:schemaRef ds:uri="http://purl.org/dc/terms/"/>
  </ds:schemaRefs>
</ds:datastoreItem>
</file>

<file path=customXml/itemProps3.xml><?xml version="1.0" encoding="utf-8"?>
<ds:datastoreItem xmlns:ds="http://schemas.openxmlformats.org/officeDocument/2006/customXml" ds:itemID="{F2ABEA8B-5713-4C15-AF16-0EBC4D9B0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8497e-2e17-43b2-af0d-95c0d4d5f2dc"/>
    <ds:schemaRef ds:uri="f3bdd3e4-e979-49cc-96da-aa3924f3c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80c6d8f-dce3-4747-b5fd-a656050bfd7f}" enabled="0" method="" siteId="{380c6d8f-dce3-4747-b5fd-a656050bfd7f}" removed="1"/>
</clbl:labelList>
</file>

<file path=docProps/app.xml><?xml version="1.0" encoding="utf-8"?>
<Properties xmlns="http://schemas.openxmlformats.org/officeDocument/2006/extended-properties" xmlns:vt="http://schemas.openxmlformats.org/officeDocument/2006/docPropsVTypes">
  <TotalTime>2951</TotalTime>
  <Words>2246</Words>
  <Application>Microsoft Office PowerPoint</Application>
  <PresentationFormat>On-screen Show (16:9)</PresentationFormat>
  <Paragraphs>200</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Roboto</vt:lpstr>
      <vt:lpstr>Roboto Slab</vt:lpstr>
      <vt:lpstr>Aptos</vt:lpstr>
      <vt:lpstr>Wingdings</vt:lpstr>
      <vt:lpstr>Calibri</vt:lpstr>
      <vt:lpstr>Mulish</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Lorena Aceves</dc:creator>
  <cp:lastModifiedBy>Lorena Aceves</cp:lastModifiedBy>
  <cp:revision>3</cp:revision>
  <dcterms:modified xsi:type="dcterms:W3CDTF">2025-09-24T18:29:27Z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0x010100E00A0993D8D905488696A330755682E5</vt:lpwstr>
  </property>
  <property fmtid="{D5CDD505-2E9C-101B-9397-08002B2CF9AE}" pid="3" name="MediaServiceImageTags">
    <vt:lpwstr/>
  </property>
</Properties>
</file>