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206400" cy="43891200"/>
  <p:notesSz cx="7315200" cy="9601200"/>
  <p:defaultTextStyle>
    <a:defPPr>
      <a:defRPr lang="en-US"/>
    </a:defPPr>
    <a:lvl1pPr marL="0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1pPr>
    <a:lvl2pPr marL="2238451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2pPr>
    <a:lvl3pPr marL="4476902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3pPr>
    <a:lvl4pPr marL="6715354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4pPr>
    <a:lvl5pPr marL="8953805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5pPr>
    <a:lvl6pPr marL="11192256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6pPr>
    <a:lvl7pPr marL="13430707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7pPr>
    <a:lvl8pPr marL="15669158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8pPr>
    <a:lvl9pPr marL="17907610" algn="l" defTabSz="4476902" rtl="0" eaLnBrk="1" latinLnBrk="0" hangingPunct="1">
      <a:defRPr sz="88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248" userDrawn="1">
          <p15:clr>
            <a:srgbClr val="A4A3A4"/>
          </p15:clr>
        </p15:guide>
        <p15:guide id="2" pos="16128" userDrawn="1">
          <p15:clr>
            <a:srgbClr val="A4A3A4"/>
          </p15:clr>
        </p15:guide>
        <p15:guide id="3" orient="horz" pos="13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evieve Martínez García" initials="G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CCFF"/>
    <a:srgbClr val="19B9AA"/>
    <a:srgbClr val="FD4E3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65" autoAdjust="0"/>
    <p:restoredTop sz="99336" autoAdjust="0"/>
  </p:normalViewPr>
  <p:slideViewPr>
    <p:cSldViewPr snapToGrid="0">
      <p:cViewPr>
        <p:scale>
          <a:sx n="30" d="100"/>
          <a:sy n="30" d="100"/>
        </p:scale>
        <p:origin x="960" y="4434"/>
      </p:cViewPr>
      <p:guideLst>
        <p:guide orient="horz" pos="13248"/>
        <p:guide orient="horz" pos="13381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7183123"/>
            <a:ext cx="43525440" cy="1528064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3053043"/>
            <a:ext cx="38404800" cy="1059687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336800"/>
            <a:ext cx="1104138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336800"/>
            <a:ext cx="3248406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0942333"/>
            <a:ext cx="44165520" cy="1825751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9372574"/>
            <a:ext cx="44165520" cy="960119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1684000"/>
            <a:ext cx="217627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1684000"/>
            <a:ext cx="217627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336809"/>
            <a:ext cx="441655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10759444"/>
            <a:ext cx="21662704" cy="527303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6032480"/>
            <a:ext cx="2166270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10759444"/>
            <a:ext cx="21769390" cy="527303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6032480"/>
            <a:ext cx="21769390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2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1" y="2926080"/>
            <a:ext cx="16515397" cy="1024128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6319530"/>
            <a:ext cx="25923240" cy="311912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1" y="13167360"/>
            <a:ext cx="16515397" cy="2439416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1" y="2926080"/>
            <a:ext cx="16515397" cy="1024128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6319530"/>
            <a:ext cx="25923240" cy="311912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1" y="13167360"/>
            <a:ext cx="16515397" cy="2439416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336809"/>
            <a:ext cx="441655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1684000"/>
            <a:ext cx="441655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40680650"/>
            <a:ext cx="115214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EFED-4833-422A-A3F8-59E92B2614F9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40680650"/>
            <a:ext cx="172821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40680650"/>
            <a:ext cx="115214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996E-8827-4FF1-9ED1-EF1D6ED2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gif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51206400" cy="6386231"/>
          </a:xfrm>
          <a:solidFill>
            <a:schemeClr val="bg2">
              <a:alpha val="44000"/>
            </a:schemeClr>
          </a:solidFill>
        </p:spPr>
        <p:txBody>
          <a:bodyPr>
            <a:normAutofit/>
          </a:bodyPr>
          <a:lstStyle/>
          <a:p>
            <a:pPr algn="l"/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3" y="393247"/>
            <a:ext cx="5743277" cy="5992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01600" y="850447"/>
            <a:ext cx="256032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Teen Pregnancy Research 2.0: </a:t>
            </a:r>
            <a: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9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7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Taking sexual health research to the mobile world</a:t>
            </a:r>
          </a:p>
          <a:p>
            <a:pPr algn="ctr"/>
            <a:endParaRPr lang="en-US" sz="7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i="1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4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Genevieve Martínez García, Mila </a:t>
            </a:r>
            <a:r>
              <a:rPr lang="en-US" sz="4000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Garrido</a:t>
            </a:r>
            <a:r>
              <a:rPr lang="en-US" sz="4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Yewande Olugbade, Alex </a:t>
            </a:r>
            <a:r>
              <a:rPr lang="en-US" sz="4000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Eisler</a:t>
            </a:r>
            <a:r>
              <a:rPr lang="en-US" sz="4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Pat </a:t>
            </a:r>
            <a:r>
              <a:rPr lang="en-US" sz="4000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Paluzzi</a:t>
            </a:r>
            <a:r>
              <a:rPr lang="en-US" sz="4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Kelly Connelly</a:t>
            </a:r>
            <a:br>
              <a:rPr lang="en-US" sz="4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i="1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4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Jennifer Manlove, Elizabeth Cook</a:t>
            </a:r>
            <a:endParaRPr lang="en-US" sz="4000" i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Healthy Teen Network, 2 Child Trends</a:t>
            </a:r>
            <a:endParaRPr lang="en-US" sz="28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539" y="722393"/>
            <a:ext cx="4661578" cy="2157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065" y="3256057"/>
            <a:ext cx="4823925" cy="1451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937" y="4964795"/>
            <a:ext cx="4276180" cy="1361731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320040" y="6800039"/>
            <a:ext cx="13171409" cy="155008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1280160" indent="-1280160" algn="l" defTabSz="5120640" rtl="0" eaLnBrk="1" latinLnBrk="0" hangingPunct="1">
              <a:lnSpc>
                <a:spcPct val="90000"/>
              </a:lnSpc>
              <a:spcBef>
                <a:spcPts val="5600"/>
              </a:spcBef>
              <a:buFont typeface="Arial" panose="020B0604020202020204" pitchFamily="34" charset="0"/>
              <a:buChar char="•"/>
              <a:defRPr sz="15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11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8176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20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Goals &amp; Objectives</a:t>
            </a:r>
          </a:p>
          <a:p>
            <a:pPr marL="0" indent="0" algn="ctr">
              <a:buNone/>
            </a:pPr>
            <a:endParaRPr lang="en-US" dirty="0" smtClean="0">
              <a:latin typeface="Cambri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37264" y="8730165"/>
            <a:ext cx="13054185" cy="16232749"/>
          </a:xfrm>
          <a:prstGeom prst="rect">
            <a:avLst/>
          </a:prstGeom>
        </p:spPr>
        <p:txBody>
          <a:bodyPr>
            <a:noAutofit/>
          </a:bodyPr>
          <a:lstStyle>
            <a:lvl1pPr marL="1280160" indent="-1280160" algn="l" defTabSz="5120640" rtl="0" eaLnBrk="1" latinLnBrk="0" hangingPunct="1">
              <a:lnSpc>
                <a:spcPct val="90000"/>
              </a:lnSpc>
              <a:spcBef>
                <a:spcPts val="5600"/>
              </a:spcBef>
              <a:buFont typeface="Arial" panose="020B0604020202020204" pitchFamily="34" charset="0"/>
              <a:buChar char="•"/>
              <a:defRPr sz="15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11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8176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20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2400"/>
              </a:spcBef>
              <a:spcAft>
                <a:spcPts val="2918"/>
              </a:spcAft>
              <a:buNone/>
            </a:pPr>
            <a: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Background: </a:t>
            </a: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Youth’s connectivity to the mobile world and the rapid development of mobile technology make the field of </a:t>
            </a:r>
            <a:r>
              <a:rPr lang="en-US" sz="4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mHealth</a:t>
            </a: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perfect platform to widely disseminate confidential, medically accurate, and comprehensive information on reproductive and sexual health.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spcAft>
                <a:spcPts val="2918"/>
              </a:spcAft>
              <a:buNone/>
            </a:pPr>
            <a: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Aims:</a:t>
            </a: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adapt an existing app (Crush) and test its efficacy among older teen.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spcAft>
                <a:spcPts val="2918"/>
              </a:spcAft>
              <a:buNone/>
            </a:pPr>
            <a:r>
              <a:rPr lang="en-US" sz="4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Behavioral objectives: </a:t>
            </a:r>
            <a:r>
              <a:rPr lang="en-US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use of effective contraception and increase clinic utilization.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spcAft>
                <a:spcPts val="2918"/>
              </a:spcAft>
              <a:buNone/>
            </a:pPr>
            <a: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Pulse’s Attributes:</a:t>
            </a:r>
          </a:p>
          <a:p>
            <a:pPr>
              <a:lnSpc>
                <a:spcPct val="80000"/>
              </a:lnSpc>
              <a:spcAft>
                <a:spcPts val="2918"/>
              </a:spcAft>
              <a:buFont typeface="Wingdings" panose="05000000000000000000" pitchFamily="2" charset="2"/>
              <a:buChar char="§"/>
            </a:pPr>
            <a:endParaRPr lang="en-US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80000"/>
              </a:lnSpc>
              <a:spcAft>
                <a:spcPts val="2918"/>
              </a:spcAft>
              <a:buFont typeface="Wingdings" panose="05000000000000000000" pitchFamily="2" charset="2"/>
              <a:buChar char="§"/>
            </a:pPr>
            <a:endParaRPr lang="en-US" sz="4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80000"/>
              </a:lnSpc>
              <a:spcAft>
                <a:spcPts val="2918"/>
              </a:spcAft>
              <a:buFont typeface="Wingdings" panose="05000000000000000000" pitchFamily="2" charset="2"/>
              <a:buChar char="§"/>
            </a:pPr>
            <a:endParaRPr lang="en-US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428303" y="25013353"/>
            <a:ext cx="49781749" cy="155008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1280160" indent="-1280160" algn="l" defTabSz="5120640" rtl="0" eaLnBrk="1" latinLnBrk="0" hangingPunct="1">
              <a:lnSpc>
                <a:spcPct val="90000"/>
              </a:lnSpc>
              <a:spcBef>
                <a:spcPts val="5600"/>
              </a:spcBef>
              <a:buFont typeface="Arial" panose="020B0604020202020204" pitchFamily="34" charset="0"/>
              <a:buChar char="•"/>
              <a:defRPr sz="15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11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8176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20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Rebranding &amp; Adaptation</a:t>
            </a:r>
          </a:p>
          <a:p>
            <a:pPr marL="0" indent="0" algn="ctr">
              <a:buNone/>
            </a:pPr>
            <a:endParaRPr lang="en-US" dirty="0" smtClean="0">
              <a:latin typeface="Cambri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14940345" y="6800039"/>
            <a:ext cx="21298785" cy="155008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1280160" indent="-1280160" algn="l" defTabSz="5120640" rtl="0" eaLnBrk="1" latinLnBrk="0" hangingPunct="1">
              <a:lnSpc>
                <a:spcPct val="90000"/>
              </a:lnSpc>
              <a:spcBef>
                <a:spcPts val="5600"/>
              </a:spcBef>
              <a:buFont typeface="Arial" panose="020B0604020202020204" pitchFamily="34" charset="0"/>
              <a:buChar char="•"/>
              <a:defRPr sz="15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11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8176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20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Research Design &amp; Timeline</a:t>
            </a:r>
          </a:p>
          <a:p>
            <a:pPr marL="0" indent="0" algn="ctr">
              <a:buNone/>
            </a:pPr>
            <a:endParaRPr lang="en-US" dirty="0" smtClean="0">
              <a:latin typeface="Cambria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57" y="16479659"/>
            <a:ext cx="14087058" cy="6004721"/>
            <a:chOff x="1425489" y="13874865"/>
            <a:chExt cx="14087058" cy="5754524"/>
          </a:xfrm>
        </p:grpSpPr>
        <p:pic>
          <p:nvPicPr>
            <p:cNvPr id="17" name="Content Placeholder 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05" y="14029165"/>
              <a:ext cx="1274234" cy="126672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767232" y="14117058"/>
              <a:ext cx="3775129" cy="646294"/>
            </a:xfrm>
            <a:prstGeom prst="rect">
              <a:avLst/>
            </a:prstGeom>
            <a:noFill/>
          </p:spPr>
          <p:txBody>
            <a:bodyPr wrap="square" lIns="111295" tIns="55647" rIns="111295" bIns="55647" rtlCol="0">
              <a:spAutoFit/>
            </a:bodyPr>
            <a:lstStyle/>
            <a:p>
              <a: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Teen Pregnancy</a:t>
              </a:r>
            </a:p>
          </p:txBody>
        </p:sp>
        <p:pic>
          <p:nvPicPr>
            <p:cNvPr id="19" name="Content Placeholder 8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865" y="13874865"/>
              <a:ext cx="1310691" cy="107555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747590" y="14051387"/>
              <a:ext cx="6764957" cy="1169527"/>
            </a:xfrm>
            <a:prstGeom prst="rect">
              <a:avLst/>
            </a:prstGeom>
          </p:spPr>
          <p:txBody>
            <a:bodyPr wrap="square" lIns="111295" tIns="55647" rIns="111295" bIns="55647">
              <a:spAutoFit/>
            </a:bodyPr>
            <a:lstStyle/>
            <a:p>
              <a:r>
                <a:rPr lang="en-US" sz="36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Latino &amp; Black Women</a:t>
              </a:r>
              <a: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36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18-19 </a:t>
              </a:r>
              <a:r>
                <a:rPr lang="en-US" sz="3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years old </a:t>
              </a:r>
              <a:r>
                <a:rPr lang="en-US" sz="36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Black</a:t>
              </a:r>
              <a:endPara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" name="Content Placeholder 78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003" y="15350150"/>
              <a:ext cx="1343485" cy="1281688"/>
            </a:xfrm>
            <a:prstGeom prst="rect">
              <a:avLst/>
            </a:prstGeom>
          </p:spPr>
        </p:pic>
        <p:pic>
          <p:nvPicPr>
            <p:cNvPr id="22" name="Content Placeholder 8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89" y="18402418"/>
              <a:ext cx="1315050" cy="12269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0607" y="16924757"/>
              <a:ext cx="1381871" cy="128703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1159" y="15660322"/>
              <a:ext cx="776393" cy="100702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737947" y="15589361"/>
              <a:ext cx="4406742" cy="646294"/>
            </a:xfrm>
            <a:prstGeom prst="rect">
              <a:avLst/>
            </a:prstGeom>
          </p:spPr>
          <p:txBody>
            <a:bodyPr wrap="none" lIns="111295" tIns="55647" rIns="111295" bIns="55647">
              <a:spAutoFit/>
            </a:bodyPr>
            <a:lstStyle/>
            <a:p>
              <a: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Medically Accurate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51338" y="17050310"/>
              <a:ext cx="3236807" cy="646294"/>
            </a:xfrm>
            <a:prstGeom prst="rect">
              <a:avLst/>
            </a:prstGeom>
          </p:spPr>
          <p:txBody>
            <a:bodyPr wrap="none" lIns="111295" tIns="55647" rIns="111295" bIns="55647">
              <a:spAutoFit/>
            </a:bodyPr>
            <a:lstStyle/>
            <a:p>
              <a: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Theory-Based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15282" y="18538960"/>
              <a:ext cx="3595879" cy="646294"/>
            </a:xfrm>
            <a:prstGeom prst="rect">
              <a:avLst/>
            </a:prstGeom>
          </p:spPr>
          <p:txBody>
            <a:bodyPr wrap="none" lIns="111295" tIns="55647" rIns="111295" bIns="55647">
              <a:spAutoFit/>
            </a:bodyPr>
            <a:lstStyle/>
            <a:p>
              <a: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Evidence Based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67232" y="15578902"/>
              <a:ext cx="1458645" cy="646294"/>
            </a:xfrm>
            <a:prstGeom prst="rect">
              <a:avLst/>
            </a:prstGeom>
          </p:spPr>
          <p:txBody>
            <a:bodyPr wrap="square" lIns="111295" tIns="55647" rIns="111295" bIns="55647">
              <a:spAutoFit/>
            </a:bodyPr>
            <a:lstStyle/>
            <a:p>
              <a:r>
                <a:rPr lang="en-US" sz="3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Tools</a:t>
              </a:r>
            </a:p>
          </p:txBody>
        </p:sp>
        <p:pic>
          <p:nvPicPr>
            <p:cNvPr id="1026" name="Picture 2" descr="C:\Users\genevieve.HEALTHYTEEN\Desktop\noun_30029_cc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21082" y="18557319"/>
              <a:ext cx="1055115" cy="1072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genevieve.HEALTHYTEEN\Desktop\noun_133748_cc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55042" y="17050310"/>
              <a:ext cx="1126905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564498" y="18584113"/>
              <a:ext cx="4133591" cy="646294"/>
            </a:xfrm>
            <a:prstGeom prst="rect">
              <a:avLst/>
            </a:prstGeom>
          </p:spPr>
          <p:txBody>
            <a:bodyPr wrap="none" lIns="111295" tIns="55647" rIns="111295" bIns="55647">
              <a:spAutoFit/>
            </a:bodyPr>
            <a:lstStyle/>
            <a:p>
              <a:r>
                <a:rPr lang="en-US" sz="36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Rigorously Tested</a:t>
              </a:r>
              <a:endPara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67232" y="17006174"/>
              <a:ext cx="3547853" cy="646294"/>
            </a:xfrm>
            <a:prstGeom prst="rect">
              <a:avLst/>
            </a:prstGeom>
          </p:spPr>
          <p:txBody>
            <a:bodyPr wrap="none" lIns="111295" tIns="55647" rIns="111295" bIns="55647">
              <a:spAutoFit/>
            </a:bodyPr>
            <a:lstStyle/>
            <a:p>
              <a:r>
                <a:rPr lang="en-US" sz="36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LGTBQ friendly</a:t>
              </a:r>
              <a:endPara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271220" y="28853906"/>
            <a:ext cx="7063896" cy="13193682"/>
            <a:chOff x="36378862" y="10006075"/>
            <a:chExt cx="5295415" cy="10131408"/>
          </a:xfrm>
        </p:grpSpPr>
        <p:pic>
          <p:nvPicPr>
            <p:cNvPr id="95" name="Picture 6" descr="C:\Users\GENEVI~1\AppData\Local\Temp\7zEFCF7.tmp\0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8862" y="10006075"/>
              <a:ext cx="5295415" cy="10131408"/>
            </a:xfrm>
            <a:prstGeom prst="rect">
              <a:avLst/>
            </a:prstGeom>
            <a:noFill/>
          </p:spPr>
        </p:pic>
        <p:pic>
          <p:nvPicPr>
            <p:cNvPr id="12" name="Picture 4" descr="C:\Users\genevieve.HEALTHYTEEN\Desktop\Pulse Landing Page screenshot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8619" y="11107463"/>
              <a:ext cx="4590230" cy="76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14"/>
          <p:cNvGrpSpPr/>
          <p:nvPr/>
        </p:nvGrpSpPr>
        <p:grpSpPr>
          <a:xfrm>
            <a:off x="568553" y="28947148"/>
            <a:ext cx="7068312" cy="13194792"/>
            <a:chOff x="-14040481" y="17334659"/>
            <a:chExt cx="6810894" cy="13256601"/>
          </a:xfrm>
        </p:grpSpPr>
        <p:pic>
          <p:nvPicPr>
            <p:cNvPr id="45" name="Picture 6" descr="C:\Users\GENEVI~1\AppData\Local\Temp\7zEFCF7.tmp\0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40481" y="17334659"/>
              <a:ext cx="6810894" cy="13256601"/>
            </a:xfrm>
            <a:prstGeom prst="rect">
              <a:avLst/>
            </a:prstGeom>
            <a:noFill/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2" b="5933"/>
            <a:stretch/>
          </p:blipFill>
          <p:spPr>
            <a:xfrm>
              <a:off x="-13461494" y="19339675"/>
              <a:ext cx="5740682" cy="9311525"/>
            </a:xfrm>
            <a:prstGeom prst="rect">
              <a:avLst/>
            </a:prstGeom>
          </p:spPr>
        </p:pic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40" y="26569233"/>
            <a:ext cx="2231101" cy="232810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864077" y="32303541"/>
            <a:ext cx="16419729" cy="6010458"/>
            <a:chOff x="7848852" y="34664983"/>
            <a:chExt cx="16419729" cy="6010458"/>
          </a:xfrm>
        </p:grpSpPr>
        <p:grpSp>
          <p:nvGrpSpPr>
            <p:cNvPr id="50" name="Group 49"/>
            <p:cNvGrpSpPr/>
            <p:nvPr/>
          </p:nvGrpSpPr>
          <p:grpSpPr>
            <a:xfrm>
              <a:off x="17871664" y="34679942"/>
              <a:ext cx="3114238" cy="5995499"/>
              <a:chOff x="24810503" y="28441584"/>
              <a:chExt cx="3114238" cy="5745687"/>
            </a:xfrm>
          </p:grpSpPr>
          <p:grpSp>
            <p:nvGrpSpPr>
              <p:cNvPr id="97" name="Group 206"/>
              <p:cNvGrpSpPr/>
              <p:nvPr/>
            </p:nvGrpSpPr>
            <p:grpSpPr>
              <a:xfrm>
                <a:off x="24810503" y="28441584"/>
                <a:ext cx="3114238" cy="5745687"/>
                <a:chOff x="25758934" y="35289581"/>
                <a:chExt cx="3048000" cy="5932572"/>
              </a:xfrm>
            </p:grpSpPr>
            <p:pic>
              <p:nvPicPr>
                <p:cNvPr id="98" name="Picture 6" descr="C:\Users\GENEVI~1\AppData\Local\Temp\7zEFCF7.tmp\03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58934" y="35289581"/>
                  <a:ext cx="3048000" cy="59325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99" name="Picture 2" descr="C:\Users\genevieve.HEALTHYTEEN\Desktop\Screenshot_2015-03-24-15-01-26 (1).png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987484" y="36181860"/>
                  <a:ext cx="2642695" cy="41784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993401" y="29305755"/>
                <a:ext cx="2773318" cy="4046781"/>
              </a:xfrm>
              <a:prstGeom prst="rect">
                <a:avLst/>
              </a:prstGeom>
            </p:spPr>
          </p:pic>
        </p:grpSp>
        <p:grpSp>
          <p:nvGrpSpPr>
            <p:cNvPr id="68" name="Group 17"/>
            <p:cNvGrpSpPr/>
            <p:nvPr/>
          </p:nvGrpSpPr>
          <p:grpSpPr>
            <a:xfrm>
              <a:off x="14590150" y="34672040"/>
              <a:ext cx="3118104" cy="5992103"/>
              <a:chOff x="32031997" y="35328426"/>
              <a:chExt cx="3048000" cy="5932572"/>
            </a:xfrm>
          </p:grpSpPr>
          <p:pic>
            <p:nvPicPr>
              <p:cNvPr id="85" name="Picture 6" descr="C:\Users\GENEVI~1\AppData\Local\Temp\7zEFCF7.tmp\03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1997" y="35328426"/>
                <a:ext cx="3048000" cy="5932572"/>
              </a:xfrm>
              <a:prstGeom prst="rect">
                <a:avLst/>
              </a:prstGeom>
              <a:noFill/>
            </p:spPr>
          </p:pic>
          <p:pic>
            <p:nvPicPr>
              <p:cNvPr id="86" name="Picture 85" descr="S:\Project_SBIR Smart APPT\Documents\Graphics_For_Final_CDC_Report\Screen_Grabs\body_and_soul\Screen_Grabs_Phone\put-one-on.png"/>
              <p:cNvPicPr/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15926" y="36197626"/>
                <a:ext cx="2743200" cy="4194173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21154343" y="34664983"/>
              <a:ext cx="3114238" cy="5989320"/>
              <a:chOff x="28249518" y="28284116"/>
              <a:chExt cx="3114238" cy="5745687"/>
            </a:xfrm>
          </p:grpSpPr>
          <p:grpSp>
            <p:nvGrpSpPr>
              <p:cNvPr id="105" name="Group 206"/>
              <p:cNvGrpSpPr/>
              <p:nvPr/>
            </p:nvGrpSpPr>
            <p:grpSpPr>
              <a:xfrm>
                <a:off x="28249518" y="28284116"/>
                <a:ext cx="3114238" cy="5745687"/>
                <a:chOff x="25758934" y="35289581"/>
                <a:chExt cx="3048000" cy="5932572"/>
              </a:xfrm>
            </p:grpSpPr>
            <p:pic>
              <p:nvPicPr>
                <p:cNvPr id="107" name="Picture 6" descr="C:\Users\GENEVI~1\AppData\Local\Temp\7zEFCF7.tmp\03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58934" y="35289581"/>
                  <a:ext cx="3048000" cy="59325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8" name="Picture 2" descr="C:\Users\genevieve.HEALTHYTEEN\Desktop\Screenshot_2015-03-24-15-01-26 (1).png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987484" y="36181860"/>
                  <a:ext cx="2642695" cy="41784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471942" y="29172824"/>
                <a:ext cx="2711218" cy="4022243"/>
              </a:xfrm>
              <a:prstGeom prst="rect">
                <a:avLst/>
              </a:prstGeom>
            </p:spPr>
          </p:pic>
        </p:grpSp>
        <p:grpSp>
          <p:nvGrpSpPr>
            <p:cNvPr id="79" name="Group 203"/>
            <p:cNvGrpSpPr/>
            <p:nvPr/>
          </p:nvGrpSpPr>
          <p:grpSpPr>
            <a:xfrm>
              <a:off x="7848852" y="34669316"/>
              <a:ext cx="3118104" cy="5992103"/>
              <a:chOff x="28831598" y="35304265"/>
              <a:chExt cx="3048000" cy="5932572"/>
            </a:xfrm>
          </p:grpSpPr>
          <p:pic>
            <p:nvPicPr>
              <p:cNvPr id="83" name="Picture 6" descr="C:\Users\GENEVI~1\AppData\Local\Temp\7zEFCF7.tmp\03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31598" y="35304265"/>
                <a:ext cx="3048000" cy="5932572"/>
              </a:xfrm>
              <a:prstGeom prst="rect">
                <a:avLst/>
              </a:prstGeom>
              <a:noFill/>
            </p:spPr>
          </p:pic>
          <p:pic>
            <p:nvPicPr>
              <p:cNvPr id="84" name="Picture 83"/>
              <p:cNvPicPr/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042191" y="36213392"/>
                <a:ext cx="2663496" cy="4162641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11212387" y="34669656"/>
              <a:ext cx="3118104" cy="5992103"/>
              <a:chOff x="15106735" y="28208493"/>
              <a:chExt cx="3118104" cy="5992103"/>
            </a:xfrm>
          </p:grpSpPr>
          <p:pic>
            <p:nvPicPr>
              <p:cNvPr id="131" name="Picture 6" descr="C:\Users\GENEVI~1\AppData\Local\Temp\7zEFCF7.tmp\03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06735" y="28208493"/>
                <a:ext cx="3118104" cy="5992103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genevieve.HEALTHYTEEN\Desktop\Screenshot_2016-04-21-23-00-25.png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299141" y="29083381"/>
                <a:ext cx="2782558" cy="4278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1" name="Picture 4" descr="C:\Users\genevieve.HEALTHYTEEN\Desktop\Crush_Logo_onWhite1 (1) (1)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42" y="26988894"/>
            <a:ext cx="3753311" cy="17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/>
          <p:cNvSpPr/>
          <p:nvPr/>
        </p:nvSpPr>
        <p:spPr>
          <a:xfrm>
            <a:off x="963876" y="42205002"/>
            <a:ext cx="10878209" cy="1569640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Crush was funded by the Division of Reproductive Health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Centers for Disease Control and Prevention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SBIR contract CDC: 200-2014-60872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9331843" y="42112472"/>
            <a:ext cx="10878209" cy="2062083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Pulse is being funded by the Office of Adolescent Health US Department of Health and Human Services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Grant: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TP2AH000038-01-01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667632" y="32302846"/>
            <a:ext cx="16301420" cy="6022117"/>
            <a:chOff x="26775146" y="36043623"/>
            <a:chExt cx="16301420" cy="6022117"/>
          </a:xfrm>
        </p:grpSpPr>
        <p:grpSp>
          <p:nvGrpSpPr>
            <p:cNvPr id="57" name="Group 56"/>
            <p:cNvGrpSpPr/>
            <p:nvPr/>
          </p:nvGrpSpPr>
          <p:grpSpPr>
            <a:xfrm>
              <a:off x="39962328" y="36060585"/>
              <a:ext cx="3114238" cy="5989320"/>
              <a:chOff x="41926925" y="28295578"/>
              <a:chExt cx="3114238" cy="5745687"/>
            </a:xfrm>
          </p:grpSpPr>
          <p:grpSp>
            <p:nvGrpSpPr>
              <p:cNvPr id="121" name="Group 206"/>
              <p:cNvGrpSpPr/>
              <p:nvPr/>
            </p:nvGrpSpPr>
            <p:grpSpPr>
              <a:xfrm>
                <a:off x="41926925" y="28295578"/>
                <a:ext cx="3114238" cy="5745687"/>
                <a:chOff x="25758934" y="35289581"/>
                <a:chExt cx="3048000" cy="5932572"/>
              </a:xfrm>
            </p:grpSpPr>
            <p:pic>
              <p:nvPicPr>
                <p:cNvPr id="123" name="Picture 6" descr="C:\Users\GENEVI~1\AppData\Local\Temp\7zEFCF7.tmp\03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58934" y="35289581"/>
                  <a:ext cx="3048000" cy="59325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4" name="Picture 2" descr="C:\Users\genevieve.HEALTHYTEEN\Desktop\Screenshot_2015-03-24-15-01-26 (1).png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987484" y="36181860"/>
                  <a:ext cx="2642695" cy="41784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8" name="Picture 4" descr="C:\Users\genevieve.HEALTHYTEEN\Desktop\Pulse Calendar Ring screenshot.png"/>
              <p:cNvPicPr>
                <a:picLocks noChangeAspect="1" noChangeArrowheads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2132872" y="29158788"/>
                <a:ext cx="2720853" cy="4034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36664018" y="36043623"/>
              <a:ext cx="3118104" cy="5992103"/>
              <a:chOff x="28085753" y="28219690"/>
              <a:chExt cx="3114238" cy="5745687"/>
            </a:xfrm>
          </p:grpSpPr>
          <p:pic>
            <p:nvPicPr>
              <p:cNvPr id="101" name="Picture 6" descr="C:\Users\GENEVI~1\AppData\Local\Temp\7zEFCF7.tmp\03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85753" y="28219690"/>
                <a:ext cx="3114238" cy="5745687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C:\Users\genevieve.HEALTHYTEEN\Desktop\Pulse Find Clinic screenshot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0222" y="28878453"/>
                <a:ext cx="2663178" cy="4252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6775146" y="36063219"/>
              <a:ext cx="3118104" cy="5992103"/>
              <a:chOff x="26698946" y="36120369"/>
              <a:chExt cx="3118104" cy="599210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6698946" y="36120369"/>
                <a:ext cx="3118104" cy="5992103"/>
                <a:chOff x="37600468" y="21991038"/>
                <a:chExt cx="3118104" cy="5992103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37600468" y="21991038"/>
                  <a:ext cx="3118104" cy="5992103"/>
                  <a:chOff x="25021868" y="21160742"/>
                  <a:chExt cx="3398838" cy="6969811"/>
                </a:xfrm>
              </p:grpSpPr>
              <p:pic>
                <p:nvPicPr>
                  <p:cNvPr id="106" name="Picture 6" descr="C:\Users\GENEVI~1\AppData\Local\Temp\7zEFCF7.tmp\03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021868" y="21160742"/>
                    <a:ext cx="3398838" cy="696981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0" name="Picture 6" descr="C:\Users\genevieve.HEALTHYTEEN\Desktop\Pulse To Keep or Dump screenshot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5273536" y="21978488"/>
                    <a:ext cx="2958564" cy="51106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4" name="Picture 2" descr="C:\Users\genevieve.HEALTHYTEEN\Desktop\Screenshot_2016-04-21-22-57-44.png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08737" y="22724606"/>
                  <a:ext cx="2732087" cy="43937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C:\Users\genevieve.HEALTHYTEEN\Desktop\Pulse To Keep or Dump screenshot.png"/>
              <p:cNvPicPr>
                <a:picLocks noChangeAspect="1" noChangeArrowheads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6896313" y="37027860"/>
                <a:ext cx="2743122" cy="4162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0081053" y="36073637"/>
              <a:ext cx="3118104" cy="5992103"/>
              <a:chOff x="37600468" y="21991038"/>
              <a:chExt cx="3118104" cy="5992103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7600468" y="21991038"/>
                <a:ext cx="3118104" cy="5992103"/>
                <a:chOff x="25021868" y="21160742"/>
                <a:chExt cx="3398838" cy="6969811"/>
              </a:xfrm>
            </p:grpSpPr>
            <p:pic>
              <p:nvPicPr>
                <p:cNvPr id="93" name="Picture 6" descr="C:\Users\GENEVI~1\AppData\Local\Temp\7zEFCF7.tmp\03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21868" y="21160742"/>
                  <a:ext cx="3398838" cy="69698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6" descr="C:\Users\genevieve.HEALTHYTEEN\Desktop\Pulse To Keep or Dump screenshot.png"/>
                <p:cNvPicPr>
                  <a:picLocks noChangeAspect="1" noChangeArrowheads="1"/>
                </p:cNvPicPr>
                <p:nvPr/>
              </p:nvPicPr>
              <p:blipFill rotWithShape="1"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5273536" y="21978488"/>
                  <a:ext cx="2958564" cy="51106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Picture 2" descr="C:\Users\genevieve.HEALTHYTEEN\Desktop\Screenshot_2016-04-21-22-57-44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08737" y="22724606"/>
                <a:ext cx="2732087" cy="4393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33350998" y="36057802"/>
              <a:ext cx="3118104" cy="5992103"/>
              <a:chOff x="33350998" y="36057802"/>
              <a:chExt cx="3118104" cy="5992103"/>
            </a:xfrm>
          </p:grpSpPr>
          <p:pic>
            <p:nvPicPr>
              <p:cNvPr id="91" name="Picture 6" descr="C:\Users\GENEVI~1\AppData\Local\Temp\7zEFCF7.tmp\03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0998" y="36057802"/>
                <a:ext cx="3118104" cy="5992103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Users\genevieve.HEALTHYTEEN\Desktop\Pulse My Body screenshot.png"/>
              <p:cNvPicPr>
                <a:picLocks noChangeAspect="1" noChangeArrowheads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3527737" y="36949187"/>
                <a:ext cx="2799579" cy="4216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3" name="TextBox 42"/>
          <p:cNvSpPr txBox="1"/>
          <p:nvPr/>
        </p:nvSpPr>
        <p:spPr>
          <a:xfrm>
            <a:off x="9168231" y="26796390"/>
            <a:ext cx="16075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Adaptation Team: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Youth Advisory Board </a:t>
            </a: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(15 young diverse women)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Internal Medical Accuracy Board </a:t>
            </a: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(4 clinicians)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 Appropriateness </a:t>
            </a: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 researchers/ developers)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LGTBQ Inclusiveness </a:t>
            </a: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(2LGTBQ advocates/educators)</a:t>
            </a:r>
            <a:endParaRPr lang="en-US" sz="4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385685" y="26903885"/>
            <a:ext cx="1467678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Changes: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 visual design.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new media with relevant themes.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Enhance medical information.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4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gender neutral language.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US" sz="4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US" sz="6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5" name="Picture 11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778" y="38592178"/>
            <a:ext cx="2213875" cy="43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131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678" y="39656842"/>
            <a:ext cx="3227662" cy="3373685"/>
          </a:xfrm>
          <a:prstGeom prst="rect">
            <a:avLst/>
          </a:prstGeom>
          <a:noFill/>
        </p:spPr>
      </p:pic>
      <p:pic>
        <p:nvPicPr>
          <p:cNvPr id="133" name="Picture 2" descr="C:\Users\genevieve.HEALTHYTEEN\Desktop\Screenshot_2016-03-03-13-31-54.pn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68591" y="39886289"/>
            <a:ext cx="2927368" cy="30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3491449" y="42923312"/>
            <a:ext cx="1609855" cy="93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Comics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6720695" y="42849208"/>
            <a:ext cx="1708196" cy="93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Videos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0040059" y="42745188"/>
            <a:ext cx="2499647" cy="93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Animations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6450593" y="42582295"/>
            <a:ext cx="249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Animations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3645543" y="42582193"/>
            <a:ext cx="249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Video Demos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0118772" y="42582193"/>
            <a:ext cx="249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Video FAQs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6774316" y="42597193"/>
            <a:ext cx="137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Comics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5327204" y="9011446"/>
            <a:ext cx="20430178" cy="8364001"/>
            <a:chOff x="25722420" y="10966368"/>
            <a:chExt cx="20430178" cy="8364001"/>
          </a:xfrm>
        </p:grpSpPr>
        <p:pic>
          <p:nvPicPr>
            <p:cNvPr id="129" name="Picture 2" descr="C:\Users\yewande\Desktop\noun_28311_cc.png"/>
            <p:cNvPicPr>
              <a:picLocks noChangeAspect="1" noChangeArrowheads="1"/>
            </p:cNvPicPr>
            <p:nvPr/>
          </p:nvPicPr>
          <p:blipFill>
            <a:blip r:embed="rId3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5457" t="3106" r="16909" b="19255"/>
            <a:stretch>
              <a:fillRect/>
            </a:stretch>
          </p:blipFill>
          <p:spPr bwMode="auto">
            <a:xfrm>
              <a:off x="29660834" y="12792652"/>
              <a:ext cx="1590240" cy="1828800"/>
            </a:xfrm>
            <a:prstGeom prst="rect">
              <a:avLst/>
            </a:prstGeom>
            <a:noFill/>
          </p:spPr>
        </p:pic>
        <p:sp>
          <p:nvSpPr>
            <p:cNvPr id="39" name="Rounded Rectangle 38"/>
            <p:cNvSpPr/>
            <p:nvPr/>
          </p:nvSpPr>
          <p:spPr>
            <a:xfrm>
              <a:off x="32024078" y="14274611"/>
              <a:ext cx="2404210" cy="10532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Control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9168" y="11741383"/>
              <a:ext cx="1833513" cy="1913231"/>
            </a:xfrm>
            <a:prstGeom prst="rect">
              <a:avLst/>
            </a:prstGeom>
          </p:spPr>
        </p:pic>
        <p:pic>
          <p:nvPicPr>
            <p:cNvPr id="116" name="Picture 3" descr="C:\Users\yewande\Desktop\noun_10078_cc.png"/>
            <p:cNvPicPr>
              <a:picLocks noChangeAspect="1" noChangeArrowheads="1"/>
            </p:cNvPicPr>
            <p:nvPr/>
          </p:nvPicPr>
          <p:blipFill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0485" r="21248" b="12598"/>
            <a:stretch>
              <a:fillRect/>
            </a:stretch>
          </p:blipFill>
          <p:spPr bwMode="auto">
            <a:xfrm>
              <a:off x="36230884" y="14180018"/>
              <a:ext cx="882868" cy="1324302"/>
            </a:xfrm>
            <a:prstGeom prst="rect">
              <a:avLst/>
            </a:prstGeom>
            <a:noFill/>
          </p:spPr>
        </p:pic>
        <p:pic>
          <p:nvPicPr>
            <p:cNvPr id="117" name="Picture 3" descr="C:\Users\yewande\Desktop\noun_10078_cc.png"/>
            <p:cNvPicPr>
              <a:picLocks noChangeAspect="1" noChangeArrowheads="1"/>
            </p:cNvPicPr>
            <p:nvPr/>
          </p:nvPicPr>
          <p:blipFill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0485" r="21248" b="12598"/>
            <a:stretch>
              <a:fillRect/>
            </a:stretch>
          </p:blipFill>
          <p:spPr bwMode="auto">
            <a:xfrm>
              <a:off x="42051849" y="14202601"/>
              <a:ext cx="882868" cy="1324302"/>
            </a:xfrm>
            <a:prstGeom prst="rect">
              <a:avLst/>
            </a:prstGeom>
            <a:noFill/>
          </p:spPr>
        </p:pic>
        <p:sp>
          <p:nvSpPr>
            <p:cNvPr id="119" name="Rounded Rectangle 118"/>
            <p:cNvSpPr/>
            <p:nvPr/>
          </p:nvSpPr>
          <p:spPr>
            <a:xfrm>
              <a:off x="32062872" y="15642695"/>
              <a:ext cx="5549834" cy="52662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Weekly Texts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6230884" y="11659318"/>
              <a:ext cx="2236259" cy="1548640"/>
              <a:chOff x="36230884" y="11659318"/>
              <a:chExt cx="2236259" cy="1548640"/>
            </a:xfrm>
          </p:grpSpPr>
          <p:pic>
            <p:nvPicPr>
              <p:cNvPr id="127" name="Picture 3" descr="C:\Users\yewande\Desktop\noun_10078_cc.png"/>
              <p:cNvPicPr>
                <a:picLocks noChangeAspect="1" noChangeArrowheads="1"/>
              </p:cNvPicPr>
              <p:nvPr/>
            </p:nvPicPr>
            <p:blipFill>
              <a:blip r:embed="rId3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0485" r="21248" b="12598"/>
              <a:stretch>
                <a:fillRect/>
              </a:stretch>
            </p:blipFill>
            <p:spPr bwMode="auto">
              <a:xfrm>
                <a:off x="36230884" y="11883656"/>
                <a:ext cx="882868" cy="1324302"/>
              </a:xfrm>
              <a:prstGeom prst="rect">
                <a:avLst/>
              </a:prstGeom>
              <a:noFill/>
            </p:spPr>
          </p:pic>
          <p:pic>
            <p:nvPicPr>
              <p:cNvPr id="120" name="Picture 4" descr="C:\Users\yewande\Downloads\1459303796_user_data_analytics_data_graphic_info_infos.png"/>
              <p:cNvPicPr>
                <a:picLocks noChangeAspect="1" noChangeArrowheads="1"/>
              </p:cNvPicPr>
              <p:nvPr/>
            </p:nvPicPr>
            <p:blipFill>
              <a:blip r:embed="rId3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9948" y="11659318"/>
                <a:ext cx="1317195" cy="1317195"/>
              </a:xfrm>
              <a:prstGeom prst="rect">
                <a:avLst/>
              </a:prstGeom>
              <a:noFill/>
            </p:spPr>
          </p:pic>
        </p:grpSp>
        <p:sp>
          <p:nvSpPr>
            <p:cNvPr id="125" name="Rounded Rectangle 124"/>
            <p:cNvSpPr/>
            <p:nvPr/>
          </p:nvSpPr>
          <p:spPr>
            <a:xfrm>
              <a:off x="28738770" y="16492537"/>
              <a:ext cx="2745695" cy="283783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Screener, Consent, Enrollment &amp; Baseline</a:t>
              </a:r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6372745" y="16499242"/>
              <a:ext cx="2959098" cy="176977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Survey &amp; Web Analytics</a:t>
              </a:r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Picture 2" descr="C:\Users\genevieve.HEALTHYTEEN\Downloads\Updated FB Ad 4.21.pn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2420" y="12416753"/>
              <a:ext cx="3064476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>
            <a:xfrm>
              <a:off x="25816295" y="16300908"/>
              <a:ext cx="20336303" cy="287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25797110" y="16494546"/>
              <a:ext cx="2679217" cy="103000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Online </a:t>
              </a:r>
              <a:b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recruitment 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31785840" y="16497724"/>
              <a:ext cx="3540194" cy="73584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Randomization</a:t>
              </a:r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42046445" y="11671639"/>
              <a:ext cx="2284385" cy="1548640"/>
              <a:chOff x="31995796" y="11659318"/>
              <a:chExt cx="2284385" cy="1548640"/>
            </a:xfrm>
          </p:grpSpPr>
          <p:pic>
            <p:nvPicPr>
              <p:cNvPr id="146" name="Picture 3" descr="C:\Users\yewande\Desktop\noun_10078_cc.png"/>
              <p:cNvPicPr>
                <a:picLocks noChangeAspect="1" noChangeArrowheads="1"/>
              </p:cNvPicPr>
              <p:nvPr/>
            </p:nvPicPr>
            <p:blipFill>
              <a:blip r:embed="rId3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20485" r="21248" b="12598"/>
              <a:stretch>
                <a:fillRect/>
              </a:stretch>
            </p:blipFill>
            <p:spPr bwMode="auto">
              <a:xfrm>
                <a:off x="31995796" y="11883656"/>
                <a:ext cx="882868" cy="1324302"/>
              </a:xfrm>
              <a:prstGeom prst="rect">
                <a:avLst/>
              </a:prstGeom>
              <a:noFill/>
            </p:spPr>
          </p:pic>
          <p:pic>
            <p:nvPicPr>
              <p:cNvPr id="147" name="Picture 4" descr="C:\Users\yewande\Downloads\1459303796_user_data_analytics_data_graphic_info_infos.png"/>
              <p:cNvPicPr>
                <a:picLocks noChangeAspect="1" noChangeArrowheads="1"/>
              </p:cNvPicPr>
              <p:nvPr/>
            </p:nvPicPr>
            <p:blipFill>
              <a:blip r:embed="rId3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962986" y="11659318"/>
                <a:ext cx="1317195" cy="1317195"/>
              </a:xfrm>
              <a:prstGeom prst="rect">
                <a:avLst/>
              </a:prstGeom>
              <a:noFill/>
            </p:spPr>
          </p:pic>
        </p:grpSp>
        <p:cxnSp>
          <p:nvCxnSpPr>
            <p:cNvPr id="62" name="Straight Arrow Connector 61"/>
            <p:cNvCxnSpPr/>
            <p:nvPr/>
          </p:nvCxnSpPr>
          <p:spPr>
            <a:xfrm>
              <a:off x="28989330" y="13670379"/>
              <a:ext cx="61865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31389654" y="13283343"/>
              <a:ext cx="618658" cy="41164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31373385" y="13694973"/>
              <a:ext cx="442953" cy="44669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40597103" y="14986174"/>
              <a:ext cx="61865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34780604" y="12697998"/>
              <a:ext cx="61865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34892900" y="14675110"/>
              <a:ext cx="61865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40632950" y="12510419"/>
              <a:ext cx="61865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6764705" y="10966368"/>
              <a:ext cx="5689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u="sng" dirty="0" smtClean="0"/>
                <a:t>Recruitment rolling basis</a:t>
              </a:r>
              <a:endParaRPr lang="en-US" sz="4000" u="sng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5572690" y="10968661"/>
              <a:ext cx="4623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u="sng" dirty="0" smtClean="0"/>
                <a:t>3 Month Follow-up</a:t>
              </a:r>
              <a:endParaRPr lang="en-US" sz="4000" u="sng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179066" y="11014494"/>
              <a:ext cx="44164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u="sng" dirty="0" smtClean="0"/>
                <a:t>12 Month Follow-up</a:t>
              </a:r>
              <a:endParaRPr lang="en-US" sz="4000" u="sng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42144557" y="16539878"/>
              <a:ext cx="2959098" cy="176977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Survey &amp; Web Analytics</a:t>
              </a:r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1830259" y="22821262"/>
            <a:ext cx="3790163" cy="666379"/>
          </a:xfrm>
          <a:prstGeom prst="rect">
            <a:avLst/>
          </a:prstGeom>
        </p:spPr>
        <p:txBody>
          <a:bodyPr wrap="none" lIns="111295" tIns="55647" rIns="111295" bIns="55647">
            <a:sp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English/ Spanish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Text Placeholder 3"/>
          <p:cNvSpPr txBox="1">
            <a:spLocks/>
          </p:cNvSpPr>
          <p:nvPr/>
        </p:nvSpPr>
        <p:spPr>
          <a:xfrm>
            <a:off x="37638862" y="6766626"/>
            <a:ext cx="13171409" cy="155008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1280160" indent="-1280160" algn="l" defTabSz="5120640" rtl="0" eaLnBrk="1" latinLnBrk="0" hangingPunct="1">
              <a:lnSpc>
                <a:spcPct val="90000"/>
              </a:lnSpc>
              <a:spcBef>
                <a:spcPts val="5600"/>
              </a:spcBef>
              <a:buFont typeface="Arial" panose="020B0604020202020204" pitchFamily="34" charset="0"/>
              <a:buChar char="•"/>
              <a:defRPr sz="15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11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8176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208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0" indent="-1280160" algn="l" defTabSz="512064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Conclusions</a:t>
            </a:r>
          </a:p>
          <a:p>
            <a:pPr marL="0" indent="0" algn="ctr">
              <a:buNone/>
            </a:pPr>
            <a:endParaRPr lang="en-US" dirty="0" smtClean="0">
              <a:latin typeface="Cambri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7721409" y="8637225"/>
            <a:ext cx="13088862" cy="1655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Design: </a:t>
            </a:r>
          </a:p>
          <a:p>
            <a:r>
              <a:rPr lang="en-US" sz="3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 learned from the YAB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Colorful yet elegant and simple.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Liked easy navigation.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more content on pleasure and LGTBQ.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Older youth could relate to original Crush app.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Some wanted sex explicit name, other preferred neutral name for the app.</a:t>
            </a:r>
          </a:p>
          <a:p>
            <a:r>
              <a:rPr lang="en-US" sz="4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Research:</a:t>
            </a:r>
          </a:p>
          <a:p>
            <a:r>
              <a:rPr lang="en-US" sz="3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 learned from the </a:t>
            </a:r>
            <a:r>
              <a:rPr lang="en-US" sz="3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pilot and in-depth interviews</a:t>
            </a:r>
            <a:endParaRPr lang="en-US" sz="30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Recruitment strategy: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Branding materials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strengthens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trust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study.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Social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media, particularly Instagram and Twitter, is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effective strategy for recruiting young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women. </a:t>
            </a:r>
            <a:endParaRPr lang="en-US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Financial incentive is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strong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motivator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participation.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Texts play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key role in engaging participants over time. </a:t>
            </a:r>
            <a:endParaRPr lang="en-US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Enrollment deterrents: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Perceived untrustworthy due to: glitches in system and lack of branding cohesiveness.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Concern with data security, data usage &amp; legitimacy of study.</a:t>
            </a:r>
          </a:p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challenges: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Linking data collection and app usage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Coordinating informational, app usage reminder, and follow-up survey texts so not to overwhelm participants.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85294" y="22442890"/>
            <a:ext cx="1298716" cy="133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ñ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cxnSp>
        <p:nvCxnSpPr>
          <p:cNvPr id="1025" name="Straight Connector 1024"/>
          <p:cNvCxnSpPr/>
          <p:nvPr/>
        </p:nvCxnSpPr>
        <p:spPr>
          <a:xfrm flipH="1">
            <a:off x="25589230" y="27733285"/>
            <a:ext cx="13970" cy="14471717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Callout 2 32"/>
          <p:cNvSpPr/>
          <p:nvPr/>
        </p:nvSpPr>
        <p:spPr>
          <a:xfrm>
            <a:off x="15292659" y="17210126"/>
            <a:ext cx="2857230" cy="2629001"/>
          </a:xfrm>
          <a:prstGeom prst="borderCallout2">
            <a:avLst>
              <a:gd name="adj1" fmla="val -1171"/>
              <a:gd name="adj2" fmla="val 47314"/>
              <a:gd name="adj3" fmla="val -14011"/>
              <a:gd name="adj4" fmla="val 47381"/>
              <a:gd name="adj5" fmla="val -62644"/>
              <a:gd name="adj6" fmla="val 47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Recruitment via Facebook, Twitter, Craigslist and Community Colleges</a:t>
            </a:r>
            <a:endParaRPr lang="en-US" sz="2500" dirty="0"/>
          </a:p>
        </p:txBody>
      </p:sp>
      <p:sp>
        <p:nvSpPr>
          <p:cNvPr id="148" name="Line Callout 2 147"/>
          <p:cNvSpPr/>
          <p:nvPr/>
        </p:nvSpPr>
        <p:spPr>
          <a:xfrm>
            <a:off x="17348531" y="20438115"/>
            <a:ext cx="4931194" cy="1626924"/>
          </a:xfrm>
          <a:prstGeom prst="borderCallout2">
            <a:avLst>
              <a:gd name="adj1" fmla="val 2982"/>
              <a:gd name="adj2" fmla="val 47390"/>
              <a:gd name="adj3" fmla="val -14011"/>
              <a:gd name="adj4" fmla="val 47381"/>
              <a:gd name="adj5" fmla="val -183247"/>
              <a:gd name="adj6" fmla="val 4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Control website designed for study with general wellness info. 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149" name="Line Callout 2 148"/>
          <p:cNvSpPr/>
          <p:nvPr/>
        </p:nvSpPr>
        <p:spPr>
          <a:xfrm>
            <a:off x="21409321" y="17040818"/>
            <a:ext cx="3837048" cy="2629001"/>
          </a:xfrm>
          <a:prstGeom prst="borderCallout2">
            <a:avLst>
              <a:gd name="adj1" fmla="val 2982"/>
              <a:gd name="adj2" fmla="val 47192"/>
              <a:gd name="adj3" fmla="val -14011"/>
              <a:gd name="adj4" fmla="val 47381"/>
              <a:gd name="adj5" fmla="val -67835"/>
              <a:gd name="adj6" fmla="val 47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Randomization stratified by age and race/ethnicity.</a:t>
            </a:r>
          </a:p>
          <a:p>
            <a:pPr algn="ctr"/>
            <a:endParaRPr lang="en-US" sz="2500" dirty="0" smtClean="0"/>
          </a:p>
          <a:p>
            <a:pPr algn="ctr"/>
            <a:r>
              <a:rPr lang="en-US" sz="2500" dirty="0" smtClean="0"/>
              <a:t>Must complete minimum amount of browsing to get incentive.</a:t>
            </a:r>
            <a:endParaRPr lang="en-US" sz="2500" dirty="0"/>
          </a:p>
        </p:txBody>
      </p:sp>
      <p:sp>
        <p:nvSpPr>
          <p:cNvPr id="150" name="Line Callout 2 149"/>
          <p:cNvSpPr/>
          <p:nvPr/>
        </p:nvSpPr>
        <p:spPr>
          <a:xfrm>
            <a:off x="25603200" y="17995933"/>
            <a:ext cx="3837048" cy="2519123"/>
          </a:xfrm>
          <a:prstGeom prst="borderCallout2">
            <a:avLst>
              <a:gd name="adj1" fmla="val 2982"/>
              <a:gd name="adj2" fmla="val 47192"/>
              <a:gd name="adj3" fmla="val -14011"/>
              <a:gd name="adj4" fmla="val 47381"/>
              <a:gd name="adj5" fmla="val -67835"/>
              <a:gd name="adj6" fmla="val 47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Online surveys and app usage analysis per participant.</a:t>
            </a:r>
          </a:p>
          <a:p>
            <a:pPr algn="ctr"/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Pilot followed up for 1 month only.</a:t>
            </a:r>
            <a:endParaRPr lang="en-US" sz="25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15611" y="38765753"/>
            <a:ext cx="2993897" cy="37176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9"/>
          <a:srcRect l="28413" r="26517"/>
          <a:stretch/>
        </p:blipFill>
        <p:spPr>
          <a:xfrm>
            <a:off x="35946645" y="38803378"/>
            <a:ext cx="3234114" cy="38128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9456377" y="39401050"/>
            <a:ext cx="3200400" cy="3082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1"/>
          <a:srcRect t="6784" b="16648"/>
          <a:stretch/>
        </p:blipFill>
        <p:spPr>
          <a:xfrm>
            <a:off x="32952563" y="39549742"/>
            <a:ext cx="3200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438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Martínez García</dc:creator>
  <cp:lastModifiedBy>Makedah Johnson</cp:lastModifiedBy>
  <cp:revision>71</cp:revision>
  <cp:lastPrinted>2016-06-22T16:37:43Z</cp:lastPrinted>
  <dcterms:created xsi:type="dcterms:W3CDTF">2016-04-20T18:17:26Z</dcterms:created>
  <dcterms:modified xsi:type="dcterms:W3CDTF">2016-06-27T18:51:07Z</dcterms:modified>
</cp:coreProperties>
</file>